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67" r:id="rId2"/>
    <p:sldId id="265" r:id="rId3"/>
    <p:sldId id="271" r:id="rId4"/>
    <p:sldId id="270" r:id="rId5"/>
    <p:sldId id="268" r:id="rId6"/>
    <p:sldId id="263" r:id="rId7"/>
    <p:sldId id="280" r:id="rId8"/>
    <p:sldId id="281" r:id="rId9"/>
    <p:sldId id="284" r:id="rId10"/>
    <p:sldId id="283" r:id="rId11"/>
    <p:sldId id="287" r:id="rId12"/>
    <p:sldId id="286" r:id="rId13"/>
    <p:sldId id="288" r:id="rId14"/>
    <p:sldId id="289" r:id="rId15"/>
  </p:sldIdLst>
  <p:sldSz cx="13716000" cy="13716000"/>
  <p:notesSz cx="6858000" cy="9144000"/>
  <p:embeddedFontLst>
    <p:embeddedFont>
      <p:font typeface="Bebas Neue Bold" panose="020B0606020202050201" charset="0"/>
      <p:bold r:id="rId17"/>
    </p:embeddedFont>
    <p:embeddedFont>
      <p:font typeface="Bebas Neue Regular" panose="00000500000000000000" pitchFamily="50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pen Sans Light" panose="020B0306030504020204" pitchFamily="34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8A83E"/>
    <a:srgbClr val="008080"/>
    <a:srgbClr val="34AEA2"/>
    <a:srgbClr val="4AD2A8"/>
    <a:srgbClr val="FEDDB0"/>
    <a:srgbClr val="FFF3C5"/>
    <a:srgbClr val="EA0000"/>
    <a:srgbClr val="004D86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73397-8FEA-4800-91EC-7245AA1EAC2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74D9-AE04-4F9E-A828-10FB962A3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300 members of the Raleigh community are active library card 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2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8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1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0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8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795D-BD31-4979-9E39-7A3269C0C5A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3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A050-174C-49AE-9990-1659117B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to export for Instagram: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75F-B975-4640-ADD1-D92C2EEA9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&gt; Save As </a:t>
            </a:r>
          </a:p>
          <a:p>
            <a:r>
              <a:rPr lang="en-US" dirty="0"/>
              <a:t>Click the drop-down beneath the file name.</a:t>
            </a:r>
          </a:p>
          <a:p>
            <a:r>
              <a:rPr lang="en-US" dirty="0"/>
              <a:t>Select PNG Portable Network Graphics Format.</a:t>
            </a:r>
          </a:p>
          <a:p>
            <a:r>
              <a:rPr lang="en-US" dirty="0"/>
              <a:t>Click Save.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A37FA5-5D48-5278-4047-4BC560168967}"/>
              </a:ext>
            </a:extLst>
          </p:cNvPr>
          <p:cNvSpPr txBox="1">
            <a:spLocks/>
          </p:cNvSpPr>
          <p:nvPr/>
        </p:nvSpPr>
        <p:spPr>
          <a:xfrm>
            <a:off x="942975" y="661670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Replace icon: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17B923-F77D-F9B1-0DDF-68A91ED1AC6C}"/>
              </a:ext>
            </a:extLst>
          </p:cNvPr>
          <p:cNvSpPr txBox="1">
            <a:spLocks/>
          </p:cNvSpPr>
          <p:nvPr/>
        </p:nvSpPr>
        <p:spPr>
          <a:xfrm>
            <a:off x="942975" y="877570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Right click icon &gt; change picture</a:t>
            </a:r>
          </a:p>
        </p:txBody>
      </p:sp>
    </p:spTree>
    <p:extLst>
      <p:ext uri="{BB962C8B-B14F-4D97-AF65-F5344CB8AC3E}">
        <p14:creationId xmlns:p14="http://schemas.microsoft.com/office/powerpoint/2010/main" val="46226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739CD4-68AE-4597-8878-56A626C3220B}"/>
              </a:ext>
            </a:extLst>
          </p:cNvPr>
          <p:cNvSpPr txBox="1"/>
          <p:nvPr/>
        </p:nvSpPr>
        <p:spPr>
          <a:xfrm>
            <a:off x="591345" y="12447906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EA74CE-E6AA-4E47-B2C0-DBD38A196EC6}"/>
              </a:ext>
            </a:extLst>
          </p:cNvPr>
          <p:cNvSpPr txBox="1">
            <a:spLocks/>
          </p:cNvSpPr>
          <p:nvPr/>
        </p:nvSpPr>
        <p:spPr>
          <a:xfrm>
            <a:off x="883679" y="2440672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received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CA6B32-7992-42CC-8D7C-4BAF24EF2FC3}"/>
              </a:ext>
            </a:extLst>
          </p:cNvPr>
          <p:cNvSpPr txBox="1">
            <a:spLocks/>
          </p:cNvSpPr>
          <p:nvPr/>
        </p:nvSpPr>
        <p:spPr>
          <a:xfrm>
            <a:off x="2740733" y="7714408"/>
            <a:ext cx="8234518" cy="41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300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ECE60D-2494-41C2-B495-4974563D91BC}"/>
              </a:ext>
            </a:extLst>
          </p:cNvPr>
          <p:cNvSpPr txBox="1">
            <a:spLocks/>
          </p:cNvSpPr>
          <p:nvPr/>
        </p:nvSpPr>
        <p:spPr>
          <a:xfrm>
            <a:off x="704842" y="10523801"/>
            <a:ext cx="12306299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1500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Website visits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7FC9E6-20A1-48A4-A5BF-095193A68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1" b="7891"/>
          <a:stretch/>
        </p:blipFill>
        <p:spPr>
          <a:xfrm>
            <a:off x="4069792" y="3424955"/>
            <a:ext cx="5160613" cy="43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5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D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EA74CE-E6AA-4E47-B2C0-DBD38A196EC6}"/>
              </a:ext>
            </a:extLst>
          </p:cNvPr>
          <p:cNvSpPr txBox="1">
            <a:spLocks/>
          </p:cNvSpPr>
          <p:nvPr/>
        </p:nvSpPr>
        <p:spPr>
          <a:xfrm>
            <a:off x="883679" y="2652597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planned &amp; hosted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CA6B32-7992-42CC-8D7C-4BAF24EF2FC3}"/>
              </a:ext>
            </a:extLst>
          </p:cNvPr>
          <p:cNvSpPr txBox="1">
            <a:spLocks/>
          </p:cNvSpPr>
          <p:nvPr/>
        </p:nvSpPr>
        <p:spPr>
          <a:xfrm>
            <a:off x="4890130" y="4891150"/>
            <a:ext cx="8234518" cy="41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8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E8903F-E694-4269-A5FA-94F6AFE2E0E9}"/>
              </a:ext>
            </a:extLst>
          </p:cNvPr>
          <p:cNvSpPr txBox="1">
            <a:spLocks/>
          </p:cNvSpPr>
          <p:nvPr/>
        </p:nvSpPr>
        <p:spPr>
          <a:xfrm>
            <a:off x="2389937" y="10271927"/>
            <a:ext cx="9243876" cy="147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rgbClr val="006666"/>
                </a:solidFill>
                <a:latin typeface="Bebas Neue Bold" panose="020B0606020202050201" pitchFamily="34" charset="0"/>
              </a:rPr>
              <a:t>Attended by 0,000 people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91C744-F361-4EC5-BC3C-3E9350C5A754}"/>
              </a:ext>
            </a:extLst>
          </p:cNvPr>
          <p:cNvSpPr txBox="1"/>
          <p:nvPr/>
        </p:nvSpPr>
        <p:spPr>
          <a:xfrm>
            <a:off x="591351" y="12441762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4615A4-D646-49EC-887E-8F776756E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1" y="2889962"/>
            <a:ext cx="5899686" cy="590559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2FD4698-7600-4886-ACD2-5BC7C85A2566}"/>
              </a:ext>
            </a:extLst>
          </p:cNvPr>
          <p:cNvSpPr txBox="1">
            <a:spLocks/>
          </p:cNvSpPr>
          <p:nvPr/>
        </p:nvSpPr>
        <p:spPr>
          <a:xfrm>
            <a:off x="2389937" y="8790612"/>
            <a:ext cx="9243876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1500" dirty="0">
                <a:solidFill>
                  <a:schemeClr val="bg1"/>
                </a:solidFill>
                <a:latin typeface="Bebas Neue Bold" panose="020B0606020202050201" pitchFamily="34" charset="0"/>
              </a:rPr>
              <a:t>total PROGRAMS</a:t>
            </a:r>
            <a:endParaRPr lang="en-US" sz="5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739CD4-68AE-4597-8878-56A626C3220B}"/>
              </a:ext>
            </a:extLst>
          </p:cNvPr>
          <p:cNvSpPr txBox="1"/>
          <p:nvPr/>
        </p:nvSpPr>
        <p:spPr>
          <a:xfrm>
            <a:off x="591346" y="1246733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938FAEA-02AA-411F-92CF-05B67405A9E5}"/>
              </a:ext>
            </a:extLst>
          </p:cNvPr>
          <p:cNvSpPr txBox="1">
            <a:spLocks/>
          </p:cNvSpPr>
          <p:nvPr/>
        </p:nvSpPr>
        <p:spPr>
          <a:xfrm>
            <a:off x="2012593" y="3696273"/>
            <a:ext cx="8449001" cy="3541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1148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  <a:endParaRPr lang="en-US" sz="4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DB9C40-7D89-4C76-BABC-23C008C329C1}"/>
              </a:ext>
            </a:extLst>
          </p:cNvPr>
          <p:cNvSpPr txBox="1">
            <a:spLocks/>
          </p:cNvSpPr>
          <p:nvPr/>
        </p:nvSpPr>
        <p:spPr>
          <a:xfrm>
            <a:off x="1603841" y="8200881"/>
            <a:ext cx="10993821" cy="3022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8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Internet hotspots </a:t>
            </a:r>
            <a:r>
              <a:rPr lang="en-US" sz="8800" dirty="0">
                <a:solidFill>
                  <a:schemeClr val="bg1"/>
                </a:solidFill>
                <a:latin typeface="Bebas Neue Bold" panose="020B0606020202050201" pitchFamily="34" charset="0"/>
              </a:rPr>
              <a:t>were lent out to residents last year</a:t>
            </a:r>
            <a:endParaRPr lang="en-US" sz="5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B0DF8-984C-4B88-BC2A-1D12FD04A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094" y="1905000"/>
            <a:ext cx="6360567" cy="6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0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739CD4-68AE-4597-8878-56A626C3220B}"/>
              </a:ext>
            </a:extLst>
          </p:cNvPr>
          <p:cNvSpPr txBox="1"/>
          <p:nvPr/>
        </p:nvSpPr>
        <p:spPr>
          <a:xfrm>
            <a:off x="591346" y="1246733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PATRON STORIES-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05AA96-7B2B-D088-6791-D3F727B7910E}"/>
              </a:ext>
            </a:extLst>
          </p:cNvPr>
          <p:cNvSpPr txBox="1">
            <a:spLocks/>
          </p:cNvSpPr>
          <p:nvPr/>
        </p:nvSpPr>
        <p:spPr>
          <a:xfrm>
            <a:off x="5323524" y="2099264"/>
            <a:ext cx="3068939" cy="3148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256000" dirty="0">
                <a:solidFill>
                  <a:schemeClr val="bg1"/>
                </a:solidFill>
                <a:latin typeface="Bebas Neue Bold" panose="020B0606020202050201" pitchFamily="34" charset="0"/>
              </a:rPr>
              <a:t>“</a:t>
            </a:r>
            <a:endParaRPr lang="en-US" sz="4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58B85-5468-2219-ECFA-2E5278105D01}"/>
              </a:ext>
            </a:extLst>
          </p:cNvPr>
          <p:cNvSpPr txBox="1">
            <a:spLocks/>
          </p:cNvSpPr>
          <p:nvPr/>
        </p:nvSpPr>
        <p:spPr>
          <a:xfrm>
            <a:off x="1361089" y="4885494"/>
            <a:ext cx="10993821" cy="6731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Lorem ipsum dolor sit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amet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consectetur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adipiscing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elit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.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Nullam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nec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nulla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quis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massa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ultrices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lacinia.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Pellentesque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id pharetra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orci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, sit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amet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consectetur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leo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. Nam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molestie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diam vitae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urna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auctor, sit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amet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efficitur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metus</a:t>
            </a:r>
            <a:r>
              <a:rPr lang="en-US" sz="6000" dirty="0">
                <a:solidFill>
                  <a:schemeClr val="bg1"/>
                </a:solidFill>
                <a:latin typeface="Bebas Neue Regular" panose="00000500000000000000" pitchFamily="50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ebas Neue Regular" panose="00000500000000000000" pitchFamily="50" charset="0"/>
              </a:rPr>
              <a:t>posuere</a:t>
            </a:r>
            <a:r>
              <a:rPr lang="en-US" sz="7200" dirty="0">
                <a:solidFill>
                  <a:schemeClr val="bg1"/>
                </a:solidFill>
                <a:latin typeface="Bebas Neue Regular" panose="00000500000000000000" pitchFamily="50" charset="0"/>
              </a:rPr>
              <a:t>. </a:t>
            </a:r>
            <a:endParaRPr lang="en-US" sz="4400" dirty="0">
              <a:solidFill>
                <a:schemeClr val="bg1"/>
              </a:solidFill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6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739CD4-68AE-4597-8878-56A626C3220B}"/>
              </a:ext>
            </a:extLst>
          </p:cNvPr>
          <p:cNvSpPr txBox="1"/>
          <p:nvPr/>
        </p:nvSpPr>
        <p:spPr>
          <a:xfrm>
            <a:off x="591346" y="1246733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LIBRARY OF THINGS-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938FAEA-02AA-411F-92CF-05B67405A9E5}"/>
              </a:ext>
            </a:extLst>
          </p:cNvPr>
          <p:cNvSpPr txBox="1">
            <a:spLocks/>
          </p:cNvSpPr>
          <p:nvPr/>
        </p:nvSpPr>
        <p:spPr>
          <a:xfrm>
            <a:off x="6265793" y="5739134"/>
            <a:ext cx="5934021" cy="3541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1148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  <a:endParaRPr lang="en-US" sz="4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2B7AE-01B7-379C-B0EA-289FE664B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95347" y="4459751"/>
            <a:ext cx="5157087" cy="51570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DB0A74-9572-17FB-9874-4AFD8DFBCCDA}"/>
              </a:ext>
            </a:extLst>
          </p:cNvPr>
          <p:cNvSpPr txBox="1">
            <a:spLocks/>
          </p:cNvSpPr>
          <p:nvPr/>
        </p:nvSpPr>
        <p:spPr>
          <a:xfrm>
            <a:off x="883673" y="2391477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name)-------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CDFE6C-AD36-1D97-8D20-DA6BF55CAD3A}"/>
              </a:ext>
            </a:extLst>
          </p:cNvPr>
          <p:cNvSpPr txBox="1">
            <a:spLocks/>
          </p:cNvSpPr>
          <p:nvPr/>
        </p:nvSpPr>
        <p:spPr>
          <a:xfrm>
            <a:off x="1361078" y="10388980"/>
            <a:ext cx="10993821" cy="3022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8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500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(BASKETBALLS)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197011-CB8F-9083-4B0E-B04EA011DBA0}"/>
              </a:ext>
            </a:extLst>
          </p:cNvPr>
          <p:cNvSpPr txBox="1">
            <a:spLocks/>
          </p:cNvSpPr>
          <p:nvPr/>
        </p:nvSpPr>
        <p:spPr>
          <a:xfrm>
            <a:off x="6439076" y="4211029"/>
            <a:ext cx="6393230" cy="2827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66400" dirty="0">
                <a:solidFill>
                  <a:schemeClr val="bg1"/>
                </a:solidFill>
                <a:latin typeface="Bebas Neue Bold" panose="020B0606020202050201" pitchFamily="34" charset="0"/>
              </a:rPr>
              <a:t>lent out</a:t>
            </a:r>
            <a:endParaRPr lang="en-US" sz="4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6A67C3-E606-4C08-A373-2640672D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49" y="7880894"/>
            <a:ext cx="11525895" cy="383026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7500"/>
              </a:lnSpc>
              <a:spcBef>
                <a:spcPts val="0"/>
              </a:spcBef>
              <a:buNone/>
            </a:pP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Of the (name) community</a:t>
            </a:r>
            <a:br>
              <a:rPr lang="en-US" sz="432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7200" dirty="0">
                <a:solidFill>
                  <a:schemeClr val="bg1"/>
                </a:solidFill>
                <a:latin typeface="Bebas Neue Bold" panose="020B0606020202050201" pitchFamily="34" charset="0"/>
              </a:rPr>
              <a:t>ARE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 Active Library Card Holders</a:t>
            </a:r>
            <a:endParaRPr lang="en-US" sz="3960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17CED3-7987-4466-9379-38CB08F30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0" y="2533650"/>
            <a:ext cx="6065252" cy="607132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D38A77-CB26-4F8A-9AA7-C66D9108984D}"/>
              </a:ext>
            </a:extLst>
          </p:cNvPr>
          <p:cNvSpPr txBox="1">
            <a:spLocks/>
          </p:cNvSpPr>
          <p:nvPr/>
        </p:nvSpPr>
        <p:spPr>
          <a:xfrm>
            <a:off x="1803858" y="4078247"/>
            <a:ext cx="11041380" cy="4568905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800" dirty="0">
                <a:solidFill>
                  <a:schemeClr val="bg1"/>
                </a:solidFill>
                <a:latin typeface="Bebas Neue Bold" panose="020B0606020202050201" pitchFamily="34" charset="0"/>
              </a:rPr>
              <a:t>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804F3-0572-4325-8054-AE6DAD2E0209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05F5D-A6BB-4D61-9997-A88279E8ADC7}"/>
              </a:ext>
            </a:extLst>
          </p:cNvPr>
          <p:cNvSpPr txBox="1">
            <a:spLocks/>
          </p:cNvSpPr>
          <p:nvPr/>
        </p:nvSpPr>
        <p:spPr>
          <a:xfrm>
            <a:off x="432265" y="127122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D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1DE97C-BB4C-421F-9D27-9092370E6AFA}"/>
              </a:ext>
            </a:extLst>
          </p:cNvPr>
          <p:cNvSpPr txBox="1">
            <a:spLocks/>
          </p:cNvSpPr>
          <p:nvPr/>
        </p:nvSpPr>
        <p:spPr>
          <a:xfrm>
            <a:off x="591347" y="3499173"/>
            <a:ext cx="12533297" cy="3187619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58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employed</a:t>
            </a:r>
            <a:endParaRPr lang="en-US" sz="6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E91C5A-45A4-4EE3-9806-318F28E136A6}"/>
              </a:ext>
            </a:extLst>
          </p:cNvPr>
          <p:cNvSpPr txBox="1">
            <a:spLocks/>
          </p:cNvSpPr>
          <p:nvPr/>
        </p:nvSpPr>
        <p:spPr>
          <a:xfrm>
            <a:off x="1231943" y="8601924"/>
            <a:ext cx="11252106" cy="3830263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660"/>
              </a:lnSpc>
              <a:spcBef>
                <a:spcPts val="0"/>
              </a:spcBef>
            </a:pPr>
            <a:r>
              <a:rPr lang="en-US" sz="6480" dirty="0">
                <a:solidFill>
                  <a:schemeClr val="bg1"/>
                </a:solidFill>
                <a:latin typeface="Bebas Neue Bold" panose="020B0606020202050201" pitchFamily="34" charset="0"/>
              </a:rPr>
              <a:t>Full-time Equivalent staff members, </a:t>
            </a:r>
            <a:r>
              <a:rPr lang="en-US" sz="6480" dirty="0">
                <a:solidFill>
                  <a:srgbClr val="006666"/>
                </a:solidFill>
                <a:latin typeface="Bebas Neue Bold" panose="020B0606020202050201" pitchFamily="34" charset="0"/>
              </a:rPr>
              <a:t>including 0 professional librarians</a:t>
            </a:r>
          </a:p>
          <a:p>
            <a:pPr>
              <a:lnSpc>
                <a:spcPts val="6660"/>
              </a:lnSpc>
              <a:spcBef>
                <a:spcPts val="0"/>
              </a:spcBef>
            </a:pPr>
            <a:endParaRPr lang="en-US" sz="396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32993-49C6-4461-BE67-6F84DA55DC2A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963A62-FF03-4CB7-8C05-8331A6FFEEA8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9D7F8E-23A3-4286-BB59-2E679A373370}"/>
              </a:ext>
            </a:extLst>
          </p:cNvPr>
          <p:cNvSpPr txBox="1">
            <a:spLocks/>
          </p:cNvSpPr>
          <p:nvPr/>
        </p:nvSpPr>
        <p:spPr>
          <a:xfrm>
            <a:off x="3737118" y="4427320"/>
            <a:ext cx="10568710" cy="52063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100" dirty="0">
                <a:solidFill>
                  <a:schemeClr val="bg1"/>
                </a:solidFill>
                <a:latin typeface="Bebas Neue Bold" panose="020B0606020202050201" pitchFamily="34" charset="0"/>
              </a:rPr>
              <a:t>00</a:t>
            </a:r>
            <a:endParaRPr lang="en-US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410DBD-3E7C-49D2-B13D-93BA27441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7" b="15427"/>
          <a:stretch/>
        </p:blipFill>
        <p:spPr>
          <a:xfrm>
            <a:off x="2306496" y="4616524"/>
            <a:ext cx="5273772" cy="36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4F5A9A-276D-42A0-8E36-B4985D467ED6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56549B-F6F2-4454-A7DC-8D29F1CF867E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16CAC-2693-448D-B41E-3E3B7DC9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8898"/>
          <a:stretch/>
        </p:blipFill>
        <p:spPr>
          <a:xfrm>
            <a:off x="3614875" y="994841"/>
            <a:ext cx="6486242" cy="789824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48A9D3-7316-4489-A117-6959F216C01D}"/>
              </a:ext>
            </a:extLst>
          </p:cNvPr>
          <p:cNvSpPr txBox="1">
            <a:spLocks/>
          </p:cNvSpPr>
          <p:nvPr/>
        </p:nvSpPr>
        <p:spPr>
          <a:xfrm>
            <a:off x="2928030" y="9713181"/>
            <a:ext cx="7859933" cy="305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8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visits to (library name) last year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EA35D-8925-4C34-82C6-472168C42CA1}"/>
              </a:ext>
            </a:extLst>
          </p:cNvPr>
          <p:cNvSpPr txBox="1">
            <a:spLocks/>
          </p:cNvSpPr>
          <p:nvPr/>
        </p:nvSpPr>
        <p:spPr>
          <a:xfrm>
            <a:off x="3306120" y="7849305"/>
            <a:ext cx="8449001" cy="731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8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19900" dirty="0">
                <a:solidFill>
                  <a:schemeClr val="bg1"/>
                </a:solidFill>
                <a:latin typeface="Bebas Neue Bold" panose="020B0606020202050201" pitchFamily="34" charset="0"/>
              </a:rPr>
              <a:t>0</a:t>
            </a:r>
            <a:endParaRPr lang="en-US" sz="4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178B4C-9E4C-491E-8E04-DCD45C90C246}"/>
              </a:ext>
            </a:extLst>
          </p:cNvPr>
          <p:cNvSpPr txBox="1">
            <a:spLocks/>
          </p:cNvSpPr>
          <p:nvPr/>
        </p:nvSpPr>
        <p:spPr>
          <a:xfrm>
            <a:off x="4605050" y="7738659"/>
            <a:ext cx="8355330" cy="2308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800" dirty="0">
                <a:solidFill>
                  <a:schemeClr val="bg1"/>
                </a:solidFill>
                <a:latin typeface="Bebas Neue Bold" panose="020B0606020202050201" pitchFamily="34" charset="0"/>
              </a:rPr>
              <a:t>thousand</a:t>
            </a:r>
            <a:endParaRPr lang="en-US" sz="6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4744039" y="9183099"/>
            <a:ext cx="4227913" cy="2283374"/>
          </a:xfrm>
          <a:prstGeom prst="rect">
            <a:avLst/>
          </a:prstGeom>
        </p:spPr>
        <p:txBody>
          <a:bodyPr vert="horz" lIns="82296" tIns="41148" rIns="82296" bIns="41148" rtlCol="0">
            <a:normAutofit fontScale="8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200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6"/>
          <a:stretch/>
        </p:blipFill>
        <p:spPr>
          <a:xfrm>
            <a:off x="3612367" y="3567929"/>
            <a:ext cx="6491256" cy="521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DB829-F88F-4066-B927-A0F31CDE628B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57B750-50CF-4159-826E-55A4FF256D6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BFB13B9-B1A8-4D8A-90C6-A19797D38FD6}"/>
              </a:ext>
            </a:extLst>
          </p:cNvPr>
          <p:cNvSpPr txBox="1">
            <a:spLocks/>
          </p:cNvSpPr>
          <p:nvPr/>
        </p:nvSpPr>
        <p:spPr>
          <a:xfrm>
            <a:off x="3483493" y="10841718"/>
            <a:ext cx="6749007" cy="115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C00000"/>
                </a:solidFill>
                <a:latin typeface="Bebas Neue Bold" panose="020B0606020202050201" pitchFamily="34" charset="0"/>
              </a:rPr>
              <a:t>Reference questions</a:t>
            </a:r>
            <a:endParaRPr lang="en-US" sz="3600" dirty="0">
              <a:solidFill>
                <a:srgbClr val="C0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E4066AB-3086-45FC-BF4B-061B9782E3D9}"/>
              </a:ext>
            </a:extLst>
          </p:cNvPr>
          <p:cNvSpPr txBox="1">
            <a:spLocks/>
          </p:cNvSpPr>
          <p:nvPr/>
        </p:nvSpPr>
        <p:spPr>
          <a:xfrm>
            <a:off x="754804" y="2194741"/>
            <a:ext cx="11948633" cy="2681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</a:t>
            </a:r>
            <a:r>
              <a:rPr lang="en-US" sz="9600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LIBRARy</a:t>
            </a: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 name)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staff answered</a:t>
            </a:r>
            <a:endParaRPr lang="en-US" sz="4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9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3E2FE1-0634-48BF-A0BF-C450F32F2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1850" y="3346800"/>
            <a:ext cx="4865741" cy="487061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EA74CE-E6AA-4E47-B2C0-DBD38A196EC6}"/>
              </a:ext>
            </a:extLst>
          </p:cNvPr>
          <p:cNvSpPr txBox="1">
            <a:spLocks/>
          </p:cNvSpPr>
          <p:nvPr/>
        </p:nvSpPr>
        <p:spPr>
          <a:xfrm>
            <a:off x="883679" y="2440672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</a:t>
            </a:r>
            <a:r>
              <a:rPr lang="en-US" sz="8000">
                <a:solidFill>
                  <a:schemeClr val="bg1"/>
                </a:solidFill>
                <a:latin typeface="Bebas Neue Bold" panose="020B0606020202050201" pitchFamily="34" charset="0"/>
              </a:rPr>
              <a:t>) held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CA6B32-7992-42CC-8D7C-4BAF24EF2FC3}"/>
              </a:ext>
            </a:extLst>
          </p:cNvPr>
          <p:cNvSpPr txBox="1">
            <a:spLocks/>
          </p:cNvSpPr>
          <p:nvPr/>
        </p:nvSpPr>
        <p:spPr>
          <a:xfrm>
            <a:off x="4890130" y="4397019"/>
            <a:ext cx="8234518" cy="41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8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ECE60D-2494-41C2-B495-4974563D91BC}"/>
              </a:ext>
            </a:extLst>
          </p:cNvPr>
          <p:cNvSpPr txBox="1">
            <a:spLocks/>
          </p:cNvSpPr>
          <p:nvPr/>
        </p:nvSpPr>
        <p:spPr>
          <a:xfrm>
            <a:off x="1409701" y="7885814"/>
            <a:ext cx="11422612" cy="2787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1500" dirty="0">
                <a:solidFill>
                  <a:schemeClr val="bg1"/>
                </a:solidFill>
                <a:latin typeface="Bebas Neue Bold" panose="020B0606020202050201" pitchFamily="34" charset="0"/>
              </a:rPr>
              <a:t>PROGRAMS throughout the community</a:t>
            </a:r>
            <a:endParaRPr lang="en-US" sz="5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E8903F-E694-4269-A5FA-94F6AFE2E0E9}"/>
              </a:ext>
            </a:extLst>
          </p:cNvPr>
          <p:cNvSpPr txBox="1">
            <a:spLocks/>
          </p:cNvSpPr>
          <p:nvPr/>
        </p:nvSpPr>
        <p:spPr>
          <a:xfrm>
            <a:off x="3341651" y="10951515"/>
            <a:ext cx="3242829" cy="147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ATTENDED BY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251661D-95DF-4C5C-B5A7-6CA6B1866B74}"/>
              </a:ext>
            </a:extLst>
          </p:cNvPr>
          <p:cNvSpPr txBox="1">
            <a:spLocks/>
          </p:cNvSpPr>
          <p:nvPr/>
        </p:nvSpPr>
        <p:spPr>
          <a:xfrm>
            <a:off x="5672073" y="10476104"/>
            <a:ext cx="3810903" cy="162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DDDF999-0102-48E3-95C1-A1CBA2CBEC0B}"/>
              </a:ext>
            </a:extLst>
          </p:cNvPr>
          <p:cNvSpPr txBox="1">
            <a:spLocks/>
          </p:cNvSpPr>
          <p:nvPr/>
        </p:nvSpPr>
        <p:spPr>
          <a:xfrm>
            <a:off x="8223033" y="10630860"/>
            <a:ext cx="2950858" cy="147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Bebas Neue Bold" panose="020B0606020202050201" pitchFamily="34" charset="0"/>
              </a:rPr>
              <a:t>PEOPLE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9963B-629F-412D-B4E3-3AC155703888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</p:spTree>
    <p:extLst>
      <p:ext uri="{BB962C8B-B14F-4D97-AF65-F5344CB8AC3E}">
        <p14:creationId xmlns:p14="http://schemas.microsoft.com/office/powerpoint/2010/main" val="41827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D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EA74CE-E6AA-4E47-B2C0-DBD38A196EC6}"/>
              </a:ext>
            </a:extLst>
          </p:cNvPr>
          <p:cNvSpPr txBox="1">
            <a:spLocks/>
          </p:cNvSpPr>
          <p:nvPr/>
        </p:nvSpPr>
        <p:spPr>
          <a:xfrm>
            <a:off x="883679" y="2440672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PRODUCED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CA6B32-7992-42CC-8D7C-4BAF24EF2FC3}"/>
              </a:ext>
            </a:extLst>
          </p:cNvPr>
          <p:cNvSpPr txBox="1">
            <a:spLocks/>
          </p:cNvSpPr>
          <p:nvPr/>
        </p:nvSpPr>
        <p:spPr>
          <a:xfrm>
            <a:off x="4890130" y="4731175"/>
            <a:ext cx="8234518" cy="41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8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ECE60D-2494-41C2-B495-4974563D91BC}"/>
              </a:ext>
            </a:extLst>
          </p:cNvPr>
          <p:cNvSpPr txBox="1">
            <a:spLocks/>
          </p:cNvSpPr>
          <p:nvPr/>
        </p:nvSpPr>
        <p:spPr>
          <a:xfrm>
            <a:off x="818349" y="8619861"/>
            <a:ext cx="12306299" cy="2119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1500" dirty="0">
                <a:solidFill>
                  <a:schemeClr val="bg1"/>
                </a:solidFill>
                <a:latin typeface="Bebas Neue Bold" panose="020B0606020202050201" pitchFamily="34" charset="0"/>
              </a:rPr>
              <a:t>Pieces of recorded content</a:t>
            </a:r>
            <a:endParaRPr lang="en-US" sz="5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E8903F-E694-4269-A5FA-94F6AFE2E0E9}"/>
              </a:ext>
            </a:extLst>
          </p:cNvPr>
          <p:cNvSpPr txBox="1">
            <a:spLocks/>
          </p:cNvSpPr>
          <p:nvPr/>
        </p:nvSpPr>
        <p:spPr>
          <a:xfrm>
            <a:off x="2499602" y="9799621"/>
            <a:ext cx="8943791" cy="1475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rgbClr val="006666"/>
                </a:solidFill>
                <a:latin typeface="Bebas Neue Bold" panose="020B0606020202050201" pitchFamily="34" charset="0"/>
              </a:rPr>
              <a:t>Viewed 0,000 times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91C744-F361-4EC5-BC3C-3E9350C5A754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054188-610A-4A0F-856C-900C475AC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021" y="2991083"/>
            <a:ext cx="5638852" cy="56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2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739CD4-68AE-4597-8878-56A626C3220B}"/>
              </a:ext>
            </a:extLst>
          </p:cNvPr>
          <p:cNvSpPr txBox="1"/>
          <p:nvPr/>
        </p:nvSpPr>
        <p:spPr>
          <a:xfrm>
            <a:off x="591345" y="12447906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EA74CE-E6AA-4E47-B2C0-DBD38A196EC6}"/>
              </a:ext>
            </a:extLst>
          </p:cNvPr>
          <p:cNvSpPr txBox="1">
            <a:spLocks/>
          </p:cNvSpPr>
          <p:nvPr/>
        </p:nvSpPr>
        <p:spPr>
          <a:xfrm>
            <a:off x="883679" y="2440672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provided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CA6B32-7992-42CC-8D7C-4BAF24EF2FC3}"/>
              </a:ext>
            </a:extLst>
          </p:cNvPr>
          <p:cNvSpPr txBox="1">
            <a:spLocks/>
          </p:cNvSpPr>
          <p:nvPr/>
        </p:nvSpPr>
        <p:spPr>
          <a:xfrm>
            <a:off x="2740736" y="7839060"/>
            <a:ext cx="8234518" cy="413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300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ECE60D-2494-41C2-B495-4974563D91BC}"/>
              </a:ext>
            </a:extLst>
          </p:cNvPr>
          <p:cNvSpPr txBox="1">
            <a:spLocks/>
          </p:cNvSpPr>
          <p:nvPr/>
        </p:nvSpPr>
        <p:spPr>
          <a:xfrm>
            <a:off x="704845" y="10682827"/>
            <a:ext cx="12306299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15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Wifi</a:t>
            </a:r>
            <a:r>
              <a:rPr lang="en-US" sz="115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0"/>
              </a:rPr>
              <a:t> sessions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700C6F7-F232-4588-AD07-FA2116D63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6"/>
          <a:stretch/>
        </p:blipFill>
        <p:spPr>
          <a:xfrm>
            <a:off x="4038518" y="2913906"/>
            <a:ext cx="5638954" cy="49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739CD4-68AE-4597-8878-56A626C3220B}"/>
              </a:ext>
            </a:extLst>
          </p:cNvPr>
          <p:cNvSpPr txBox="1"/>
          <p:nvPr/>
        </p:nvSpPr>
        <p:spPr>
          <a:xfrm>
            <a:off x="591346" y="1246733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 LIBRARY WEEK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9710AF-F40C-4ABE-86DE-4F4163876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b="19988"/>
          <a:stretch/>
        </p:blipFill>
        <p:spPr>
          <a:xfrm>
            <a:off x="6005982" y="2828162"/>
            <a:ext cx="6587916" cy="405637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938FAEA-02AA-411F-92CF-05B67405A9E5}"/>
              </a:ext>
            </a:extLst>
          </p:cNvPr>
          <p:cNvSpPr txBox="1">
            <a:spLocks/>
          </p:cNvSpPr>
          <p:nvPr/>
        </p:nvSpPr>
        <p:spPr>
          <a:xfrm>
            <a:off x="1603841" y="3183345"/>
            <a:ext cx="8449001" cy="3541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1148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  <a:endParaRPr lang="en-US" sz="4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F38180A-B3B5-4102-A345-5ED8A9BC499C}"/>
              </a:ext>
            </a:extLst>
          </p:cNvPr>
          <p:cNvSpPr txBox="1">
            <a:spLocks/>
          </p:cNvSpPr>
          <p:nvPr/>
        </p:nvSpPr>
        <p:spPr>
          <a:xfrm>
            <a:off x="1600077" y="7642129"/>
            <a:ext cx="10993821" cy="2521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9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600" dirty="0">
                <a:solidFill>
                  <a:srgbClr val="C00000"/>
                </a:solidFill>
                <a:latin typeface="Bebas Neue Bold" panose="020B0606020202050201" pitchFamily="34" charset="0"/>
              </a:rPr>
              <a:t>laptops</a:t>
            </a:r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0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or </a:t>
            </a:r>
            <a:r>
              <a:rPr lang="en-US" sz="9600" dirty="0">
                <a:solidFill>
                  <a:srgbClr val="C00000"/>
                </a:solidFill>
                <a:latin typeface="Bebas Neue Bold" panose="020B0606020202050201" pitchFamily="34" charset="0"/>
              </a:rPr>
              <a:t>tablets</a:t>
            </a:r>
            <a:r>
              <a:rPr 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Bebas Neue Bold" panose="020B0606020202050201" pitchFamily="34" charset="0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were lent out for resident use last year</a:t>
            </a:r>
            <a:endParaRPr lang="en-US" sz="96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4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401</Words>
  <Application>Microsoft Office PowerPoint</Application>
  <PresentationFormat>Custom</PresentationFormat>
  <Paragraphs>78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Bebas Neue Regular</vt:lpstr>
      <vt:lpstr>Bebas Neue Bold</vt:lpstr>
      <vt:lpstr>Open Sans Light</vt:lpstr>
      <vt:lpstr>Calibri Light</vt:lpstr>
      <vt:lpstr>Calibri</vt:lpstr>
      <vt:lpstr>Office Theme</vt:lpstr>
      <vt:lpstr>Instructions to export for Instagram: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Kaili</dc:creator>
  <cp:lastModifiedBy>Sullivan, Kaili</cp:lastModifiedBy>
  <cp:revision>44</cp:revision>
  <dcterms:created xsi:type="dcterms:W3CDTF">2021-03-23T14:58:16Z</dcterms:created>
  <dcterms:modified xsi:type="dcterms:W3CDTF">2023-04-13T17:06:39Z</dcterms:modified>
</cp:coreProperties>
</file>