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D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23" autoAdjust="0"/>
  </p:normalViewPr>
  <p:slideViewPr>
    <p:cSldViewPr snapToGrid="0">
      <p:cViewPr>
        <p:scale>
          <a:sx n="140" d="100"/>
          <a:sy n="140" d="100"/>
        </p:scale>
        <p:origin x="972" y="-3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alpha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2697782</c:v>
                </c:pt>
                <c:pt idx="1">
                  <c:v>2969203</c:v>
                </c:pt>
                <c:pt idx="2">
                  <c:v>3027660</c:v>
                </c:pt>
                <c:pt idx="3">
                  <c:v>3130680</c:v>
                </c:pt>
                <c:pt idx="4">
                  <c:v>3366256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97-40A4-8738-CBE23729CF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22"/>
        <c:axId val="660796648"/>
        <c:axId val="660794680"/>
      </c:barChart>
      <c:catAx>
        <c:axId val="6607966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0794680"/>
        <c:crosses val="autoZero"/>
        <c:auto val="1"/>
        <c:lblAlgn val="ctr"/>
        <c:lblOffset val="100"/>
        <c:noMultiLvlLbl val="0"/>
      </c:catAx>
      <c:valAx>
        <c:axId val="660794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0796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4093EA85-6EBA-409D-97EB-A393D6A89B8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6DCD91DC-5136-4576-8008-401EDD05D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74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CD91DC-5136-4576-8008-401EDD05D5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96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2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5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5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9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7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6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3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7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2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2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BF4FC-4107-482D-B288-703226D32F7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3431A-8ADD-452E-B659-39D540A58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8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3.sv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chart" Target="../charts/chart1.xml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21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0.png"/><Relationship Id="rId28" Type="http://schemas.openxmlformats.org/officeDocument/2006/relationships/image" Target="../media/image25.sv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19.svg"/><Relationship Id="rId27" Type="http://schemas.openxmlformats.org/officeDocument/2006/relationships/image" Target="../media/image24.png"/><Relationship Id="rId30" Type="http://schemas.openxmlformats.org/officeDocument/2006/relationships/image" Target="../media/image2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5FDE17-398A-408C-A91B-557F6DBEF173}"/>
              </a:ext>
            </a:extLst>
          </p:cNvPr>
          <p:cNvSpPr txBox="1"/>
          <p:nvPr/>
        </p:nvSpPr>
        <p:spPr>
          <a:xfrm>
            <a:off x="2156570" y="55071"/>
            <a:ext cx="4546932" cy="1286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sz="2800" spc="-150" dirty="0">
                <a:solidFill>
                  <a:srgbClr val="154D68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North Carolina</a:t>
            </a:r>
          </a:p>
          <a:p>
            <a:pPr>
              <a:lnSpc>
                <a:spcPts val="4500"/>
              </a:lnSpc>
            </a:pPr>
            <a:r>
              <a:rPr lang="en-US" sz="4800" b="1" dirty="0">
                <a:solidFill>
                  <a:srgbClr val="154D68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Public</a:t>
            </a:r>
            <a:r>
              <a:rPr lang="en-US" sz="3600" b="1" dirty="0">
                <a:solidFill>
                  <a:srgbClr val="154D68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800" b="1" dirty="0">
                <a:solidFill>
                  <a:srgbClr val="154D68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Libraries</a:t>
            </a:r>
            <a:endParaRPr lang="en-US" sz="3600" b="1" dirty="0">
              <a:solidFill>
                <a:srgbClr val="154D68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FA52CD-BE3E-4356-BADC-1A00605DAD73}"/>
              </a:ext>
            </a:extLst>
          </p:cNvPr>
          <p:cNvSpPr/>
          <p:nvPr/>
        </p:nvSpPr>
        <p:spPr>
          <a:xfrm>
            <a:off x="180682" y="274888"/>
            <a:ext cx="2014277" cy="960374"/>
          </a:xfrm>
          <a:prstGeom prst="rect">
            <a:avLst/>
          </a:prstGeom>
          <a:solidFill>
            <a:srgbClr val="154D68"/>
          </a:solidFill>
          <a:ln>
            <a:solidFill>
              <a:srgbClr val="154D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ts val="3000"/>
              </a:lnSpc>
            </a:pP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By the </a:t>
            </a:r>
          </a:p>
          <a:p>
            <a:pPr algn="r">
              <a:lnSpc>
                <a:spcPts val="3000"/>
              </a:lnSpc>
            </a:pP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Numbers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69CB27-DA11-4378-8120-65E57EEC1CB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prstClr val="black"/>
              <a:srgbClr val="154D68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558" y="1633595"/>
            <a:ext cx="932636" cy="9326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889F1DD-E06C-46FD-926F-F17F4C634F1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154D68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402" y="7832160"/>
            <a:ext cx="762729" cy="762729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AB85D12-798A-49A0-A545-425408379A3E}"/>
              </a:ext>
            </a:extLst>
          </p:cNvPr>
          <p:cNvCxnSpPr>
            <a:cxnSpLocks/>
          </p:cNvCxnSpPr>
          <p:nvPr/>
        </p:nvCxnSpPr>
        <p:spPr>
          <a:xfrm>
            <a:off x="4051298" y="6689012"/>
            <a:ext cx="0" cy="82619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17A0C57-F2DD-4294-A39E-5050D954DFD3}"/>
              </a:ext>
            </a:extLst>
          </p:cNvPr>
          <p:cNvSpPr txBox="1"/>
          <p:nvPr/>
        </p:nvSpPr>
        <p:spPr>
          <a:xfrm>
            <a:off x="1627853" y="8307117"/>
            <a:ext cx="1341659" cy="386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that are open </a:t>
            </a:r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950,930</a:t>
            </a:r>
            <a:r>
              <a:rPr lang="en-US" sz="1200" dirty="0">
                <a:latin typeface="Abadi" panose="020B0604020104020204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hours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450A0CE-C0C0-4714-A9CD-B76ABAEBA2C4}"/>
              </a:ext>
            </a:extLst>
          </p:cNvPr>
          <p:cNvSpPr txBox="1"/>
          <p:nvPr/>
        </p:nvSpPr>
        <p:spPr>
          <a:xfrm>
            <a:off x="2468363" y="7597833"/>
            <a:ext cx="1528860" cy="485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and employ </a:t>
            </a:r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3,000</a:t>
            </a:r>
            <a:r>
              <a:rPr lang="en-US" sz="1200" dirty="0">
                <a:latin typeface="Abadi" panose="020B0604020104020204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full-time equivalent staff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2DC7AE2-91B5-4D56-8350-93C141A1A1DB}"/>
              </a:ext>
            </a:extLst>
          </p:cNvPr>
          <p:cNvSpPr txBox="1"/>
          <p:nvPr/>
        </p:nvSpPr>
        <p:spPr>
          <a:xfrm>
            <a:off x="4199106" y="2235868"/>
            <a:ext cx="1530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30,000,000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BDF97BB-6FDB-417C-A3B4-31D78FE2BEF7}"/>
              </a:ext>
            </a:extLst>
          </p:cNvPr>
          <p:cNvSpPr txBox="1"/>
          <p:nvPr/>
        </p:nvSpPr>
        <p:spPr>
          <a:xfrm>
            <a:off x="4230682" y="1635871"/>
            <a:ext cx="1225299" cy="741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83,000</a:t>
            </a:r>
            <a:endParaRPr lang="en-US" sz="1600" b="1" dirty="0">
              <a:solidFill>
                <a:srgbClr val="154D68"/>
              </a:solidFill>
              <a:latin typeface="Abadi" panose="020B0604020104020204" pitchFamily="34" charset="0"/>
            </a:endParaRPr>
          </a:p>
          <a:p>
            <a:pPr>
              <a:lnSpc>
                <a:spcPts val="1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people visit a NC library each day which is equal to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431F1B3-7B7B-4402-889A-E45DF62A66E1}"/>
              </a:ext>
            </a:extLst>
          </p:cNvPr>
          <p:cNvSpPr txBox="1"/>
          <p:nvPr/>
        </p:nvSpPr>
        <p:spPr>
          <a:xfrm>
            <a:off x="4227579" y="2380904"/>
            <a:ext cx="1339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annually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.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9E8CC75-A2FA-4B30-8774-B3522EF6322A}"/>
              </a:ext>
            </a:extLst>
          </p:cNvPr>
          <p:cNvSpPr txBox="1"/>
          <p:nvPr/>
        </p:nvSpPr>
        <p:spPr>
          <a:xfrm>
            <a:off x="4093778" y="6951949"/>
            <a:ext cx="1801148" cy="485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Over </a:t>
            </a:r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700,000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people used a library space to hold a meeting.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pic>
        <p:nvPicPr>
          <p:cNvPr id="18" name="Graphic 17" descr="Monitor">
            <a:extLst>
              <a:ext uri="{FF2B5EF4-FFF2-40B4-BE49-F238E27FC236}">
                <a16:creationId xmlns:a16="http://schemas.microsoft.com/office/drawing/2014/main" id="{8DBC3525-0B28-434B-90A7-A6B14F55EA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5003" y="5806195"/>
            <a:ext cx="1975645" cy="19756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7E304BE-2857-4542-85EC-34F9A5449212}"/>
              </a:ext>
            </a:extLst>
          </p:cNvPr>
          <p:cNvSpPr/>
          <p:nvPr/>
        </p:nvSpPr>
        <p:spPr>
          <a:xfrm>
            <a:off x="158815" y="1827741"/>
            <a:ext cx="3093281" cy="676926"/>
          </a:xfrm>
          <a:prstGeom prst="rect">
            <a:avLst/>
          </a:prstGeom>
          <a:solidFill>
            <a:schemeClr val="accent2">
              <a:alpha val="6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6E95E6-037C-44FB-9D84-C0A85CCC93F8}"/>
              </a:ext>
            </a:extLst>
          </p:cNvPr>
          <p:cNvSpPr txBox="1"/>
          <p:nvPr/>
        </p:nvSpPr>
        <p:spPr>
          <a:xfrm>
            <a:off x="1028578" y="1875591"/>
            <a:ext cx="2004453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sz="2400" b="1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6.2 </a:t>
            </a:r>
            <a:r>
              <a:rPr lang="en-US" sz="1600" b="1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million</a:t>
            </a:r>
          </a:p>
        </p:txBody>
      </p:sp>
      <p:sp>
        <p:nvSpPr>
          <p:cNvPr id="7" name="Flowchart: Extract 6">
            <a:extLst>
              <a:ext uri="{FF2B5EF4-FFF2-40B4-BE49-F238E27FC236}">
                <a16:creationId xmlns:a16="http://schemas.microsoft.com/office/drawing/2014/main" id="{9DA451C3-F20B-4A47-B7A7-906430217957}"/>
              </a:ext>
            </a:extLst>
          </p:cNvPr>
          <p:cNvSpPr/>
          <p:nvPr/>
        </p:nvSpPr>
        <p:spPr>
          <a:xfrm rot="5400000">
            <a:off x="3126322" y="1734849"/>
            <a:ext cx="1087871" cy="836322"/>
          </a:xfrm>
          <a:prstGeom prst="flowChartExtract">
            <a:avLst/>
          </a:prstGeom>
          <a:solidFill>
            <a:schemeClr val="accent2">
              <a:alpha val="6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70F154-AB54-4BF2-8AE7-10870E989C66}"/>
              </a:ext>
            </a:extLst>
          </p:cNvPr>
          <p:cNvSpPr/>
          <p:nvPr/>
        </p:nvSpPr>
        <p:spPr>
          <a:xfrm>
            <a:off x="158815" y="2783554"/>
            <a:ext cx="6504008" cy="1379530"/>
          </a:xfrm>
          <a:prstGeom prst="rect">
            <a:avLst/>
          </a:prstGeom>
          <a:solidFill>
            <a:schemeClr val="bg1">
              <a:alpha val="60000"/>
            </a:schemeClr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B45FB52-2D7F-4B15-B2E8-0D497E0244DE}"/>
              </a:ext>
            </a:extLst>
          </p:cNvPr>
          <p:cNvCxnSpPr>
            <a:cxnSpLocks/>
          </p:cNvCxnSpPr>
          <p:nvPr/>
        </p:nvCxnSpPr>
        <p:spPr>
          <a:xfrm flipH="1">
            <a:off x="1223177" y="2880360"/>
            <a:ext cx="405253" cy="112002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42BD276-275B-4317-8C17-114EE12774DA}"/>
              </a:ext>
            </a:extLst>
          </p:cNvPr>
          <p:cNvCxnSpPr>
            <a:cxnSpLocks/>
          </p:cNvCxnSpPr>
          <p:nvPr/>
        </p:nvCxnSpPr>
        <p:spPr>
          <a:xfrm flipH="1">
            <a:off x="2523983" y="2890223"/>
            <a:ext cx="396210" cy="1100844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6F5DE22-4340-4966-B7AC-8831F4D3E04F}"/>
              </a:ext>
            </a:extLst>
          </p:cNvPr>
          <p:cNvCxnSpPr>
            <a:cxnSpLocks/>
          </p:cNvCxnSpPr>
          <p:nvPr/>
        </p:nvCxnSpPr>
        <p:spPr>
          <a:xfrm flipH="1">
            <a:off x="3568432" y="2798217"/>
            <a:ext cx="409474" cy="1348789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aphic 19" descr="Books on shelf">
            <a:extLst>
              <a:ext uri="{FF2B5EF4-FFF2-40B4-BE49-F238E27FC236}">
                <a16:creationId xmlns:a16="http://schemas.microsoft.com/office/drawing/2014/main" id="{44E34539-9EE2-468C-87F7-6835E28DA5AC}"/>
              </a:ext>
            </a:extLst>
          </p:cNvPr>
          <p:cNvGrpSpPr/>
          <p:nvPr/>
        </p:nvGrpSpPr>
        <p:grpSpPr>
          <a:xfrm>
            <a:off x="484626" y="3213286"/>
            <a:ext cx="671474" cy="541382"/>
            <a:chOff x="4796761" y="4353132"/>
            <a:chExt cx="914400" cy="914400"/>
          </a:xfrm>
          <a:solidFill>
            <a:srgbClr val="154D68">
              <a:alpha val="60000"/>
            </a:srgbClr>
          </a:solidFill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D146D43-CFA3-4249-83E5-5A4849CEB784}"/>
                </a:ext>
              </a:extLst>
            </p:cNvPr>
            <p:cNvSpPr/>
            <p:nvPr/>
          </p:nvSpPr>
          <p:spPr>
            <a:xfrm>
              <a:off x="4922967" y="5069888"/>
              <a:ext cx="657225" cy="66675"/>
            </a:xfrm>
            <a:custGeom>
              <a:avLst/>
              <a:gdLst>
                <a:gd name="connsiteX0" fmla="*/ 7144 w 657225"/>
                <a:gd name="connsiteY0" fmla="*/ 7144 h 66675"/>
                <a:gd name="connsiteX1" fmla="*/ 654844 w 657225"/>
                <a:gd name="connsiteY1" fmla="*/ 7144 h 66675"/>
                <a:gd name="connsiteX2" fmla="*/ 654844 w 657225"/>
                <a:gd name="connsiteY2" fmla="*/ 64294 h 66675"/>
                <a:gd name="connsiteX3" fmla="*/ 7144 w 657225"/>
                <a:gd name="connsiteY3" fmla="*/ 6429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7225" h="66675">
                  <a:moveTo>
                    <a:pt x="7144" y="7144"/>
                  </a:moveTo>
                  <a:lnTo>
                    <a:pt x="654844" y="7144"/>
                  </a:lnTo>
                  <a:lnTo>
                    <a:pt x="654844" y="64294"/>
                  </a:lnTo>
                  <a:lnTo>
                    <a:pt x="7144" y="6429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35BE6577-72CA-47B3-AED8-F5945914E1A4}"/>
                </a:ext>
              </a:extLst>
            </p:cNvPr>
            <p:cNvSpPr/>
            <p:nvPr/>
          </p:nvSpPr>
          <p:spPr>
            <a:xfrm>
              <a:off x="4922967" y="4479338"/>
              <a:ext cx="85725" cy="561975"/>
            </a:xfrm>
            <a:custGeom>
              <a:avLst/>
              <a:gdLst>
                <a:gd name="connsiteX0" fmla="*/ 7144 w 85725"/>
                <a:gd name="connsiteY0" fmla="*/ 7144 h 561975"/>
                <a:gd name="connsiteX1" fmla="*/ 83344 w 85725"/>
                <a:gd name="connsiteY1" fmla="*/ 7144 h 561975"/>
                <a:gd name="connsiteX2" fmla="*/ 83344 w 85725"/>
                <a:gd name="connsiteY2" fmla="*/ 559594 h 561975"/>
                <a:gd name="connsiteX3" fmla="*/ 7144 w 85725"/>
                <a:gd name="connsiteY3" fmla="*/ 55959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561975">
                  <a:moveTo>
                    <a:pt x="7144" y="7144"/>
                  </a:moveTo>
                  <a:lnTo>
                    <a:pt x="83344" y="7144"/>
                  </a:lnTo>
                  <a:lnTo>
                    <a:pt x="83344" y="559594"/>
                  </a:lnTo>
                  <a:lnTo>
                    <a:pt x="7144" y="55959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EE6E4B35-FB5B-48EB-8950-D7F26878E34A}"/>
                </a:ext>
              </a:extLst>
            </p:cNvPr>
            <p:cNvSpPr/>
            <p:nvPr/>
          </p:nvSpPr>
          <p:spPr>
            <a:xfrm>
              <a:off x="5399217" y="4955588"/>
              <a:ext cx="180975" cy="85725"/>
            </a:xfrm>
            <a:custGeom>
              <a:avLst/>
              <a:gdLst>
                <a:gd name="connsiteX0" fmla="*/ 7144 w 180975"/>
                <a:gd name="connsiteY0" fmla="*/ 7144 h 85725"/>
                <a:gd name="connsiteX1" fmla="*/ 178594 w 180975"/>
                <a:gd name="connsiteY1" fmla="*/ 7144 h 85725"/>
                <a:gd name="connsiteX2" fmla="*/ 178594 w 180975"/>
                <a:gd name="connsiteY2" fmla="*/ 83344 h 85725"/>
                <a:gd name="connsiteX3" fmla="*/ 7144 w 180975"/>
                <a:gd name="connsiteY3" fmla="*/ 8334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85725">
                  <a:moveTo>
                    <a:pt x="7144" y="7144"/>
                  </a:moveTo>
                  <a:lnTo>
                    <a:pt x="178594" y="7144"/>
                  </a:lnTo>
                  <a:lnTo>
                    <a:pt x="178594" y="83344"/>
                  </a:lnTo>
                  <a:lnTo>
                    <a:pt x="7144" y="833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C785545-80CF-4F5F-AD44-689889CD4D17}"/>
                </a:ext>
              </a:extLst>
            </p:cNvPr>
            <p:cNvSpPr/>
            <p:nvPr/>
          </p:nvSpPr>
          <p:spPr>
            <a:xfrm>
              <a:off x="5399217" y="4631738"/>
              <a:ext cx="180975" cy="295275"/>
            </a:xfrm>
            <a:custGeom>
              <a:avLst/>
              <a:gdLst>
                <a:gd name="connsiteX0" fmla="*/ 7144 w 180975"/>
                <a:gd name="connsiteY0" fmla="*/ 7144 h 295275"/>
                <a:gd name="connsiteX1" fmla="*/ 178594 w 180975"/>
                <a:gd name="connsiteY1" fmla="*/ 7144 h 295275"/>
                <a:gd name="connsiteX2" fmla="*/ 178594 w 180975"/>
                <a:gd name="connsiteY2" fmla="*/ 292894 h 295275"/>
                <a:gd name="connsiteX3" fmla="*/ 7144 w 180975"/>
                <a:gd name="connsiteY3" fmla="*/ 29289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295275">
                  <a:moveTo>
                    <a:pt x="7144" y="7144"/>
                  </a:moveTo>
                  <a:lnTo>
                    <a:pt x="178594" y="7144"/>
                  </a:lnTo>
                  <a:lnTo>
                    <a:pt x="178594" y="292894"/>
                  </a:lnTo>
                  <a:lnTo>
                    <a:pt x="7144" y="29289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15B58B8F-9B79-46DB-9BA7-7781CA6407F4}"/>
                </a:ext>
              </a:extLst>
            </p:cNvPr>
            <p:cNvSpPr/>
            <p:nvPr/>
          </p:nvSpPr>
          <p:spPr>
            <a:xfrm>
              <a:off x="5399217" y="4517438"/>
              <a:ext cx="180975" cy="85725"/>
            </a:xfrm>
            <a:custGeom>
              <a:avLst/>
              <a:gdLst>
                <a:gd name="connsiteX0" fmla="*/ 7144 w 180975"/>
                <a:gd name="connsiteY0" fmla="*/ 7144 h 85725"/>
                <a:gd name="connsiteX1" fmla="*/ 178594 w 180975"/>
                <a:gd name="connsiteY1" fmla="*/ 7144 h 85725"/>
                <a:gd name="connsiteX2" fmla="*/ 178594 w 180975"/>
                <a:gd name="connsiteY2" fmla="*/ 83344 h 85725"/>
                <a:gd name="connsiteX3" fmla="*/ 7144 w 180975"/>
                <a:gd name="connsiteY3" fmla="*/ 8334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85725">
                  <a:moveTo>
                    <a:pt x="7144" y="7144"/>
                  </a:moveTo>
                  <a:lnTo>
                    <a:pt x="178594" y="7144"/>
                  </a:lnTo>
                  <a:lnTo>
                    <a:pt x="178594" y="83344"/>
                  </a:lnTo>
                  <a:lnTo>
                    <a:pt x="7144" y="833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FCF26B26-0D36-4375-9D2E-29AA223DC48E}"/>
                </a:ext>
              </a:extLst>
            </p:cNvPr>
            <p:cNvSpPr/>
            <p:nvPr/>
          </p:nvSpPr>
          <p:spPr>
            <a:xfrm>
              <a:off x="5208717" y="4612688"/>
              <a:ext cx="161925" cy="428625"/>
            </a:xfrm>
            <a:custGeom>
              <a:avLst/>
              <a:gdLst>
                <a:gd name="connsiteX0" fmla="*/ 83344 w 161925"/>
                <a:gd name="connsiteY0" fmla="*/ 83344 h 428625"/>
                <a:gd name="connsiteX1" fmla="*/ 64294 w 161925"/>
                <a:gd name="connsiteY1" fmla="*/ 64294 h 428625"/>
                <a:gd name="connsiteX2" fmla="*/ 83344 w 161925"/>
                <a:gd name="connsiteY2" fmla="*/ 45244 h 428625"/>
                <a:gd name="connsiteX3" fmla="*/ 102394 w 161925"/>
                <a:gd name="connsiteY3" fmla="*/ 64294 h 428625"/>
                <a:gd name="connsiteX4" fmla="*/ 83344 w 161925"/>
                <a:gd name="connsiteY4" fmla="*/ 83344 h 428625"/>
                <a:gd name="connsiteX5" fmla="*/ 83344 w 161925"/>
                <a:gd name="connsiteY5" fmla="*/ 388144 h 428625"/>
                <a:gd name="connsiteX6" fmla="*/ 64294 w 161925"/>
                <a:gd name="connsiteY6" fmla="*/ 369094 h 428625"/>
                <a:gd name="connsiteX7" fmla="*/ 83344 w 161925"/>
                <a:gd name="connsiteY7" fmla="*/ 350044 h 428625"/>
                <a:gd name="connsiteX8" fmla="*/ 102394 w 161925"/>
                <a:gd name="connsiteY8" fmla="*/ 369094 h 428625"/>
                <a:gd name="connsiteX9" fmla="*/ 83344 w 161925"/>
                <a:gd name="connsiteY9" fmla="*/ 388144 h 428625"/>
                <a:gd name="connsiteX10" fmla="*/ 159544 w 161925"/>
                <a:gd name="connsiteY10" fmla="*/ 7144 h 428625"/>
                <a:gd name="connsiteX11" fmla="*/ 7144 w 161925"/>
                <a:gd name="connsiteY11" fmla="*/ 7144 h 428625"/>
                <a:gd name="connsiteX12" fmla="*/ 7144 w 161925"/>
                <a:gd name="connsiteY12" fmla="*/ 426244 h 428625"/>
                <a:gd name="connsiteX13" fmla="*/ 159544 w 161925"/>
                <a:gd name="connsiteY13" fmla="*/ 426244 h 428625"/>
                <a:gd name="connsiteX14" fmla="*/ 159544 w 161925"/>
                <a:gd name="connsiteY14" fmla="*/ 7144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1925" h="428625">
                  <a:moveTo>
                    <a:pt x="83344" y="83344"/>
                  </a:moveTo>
                  <a:cubicBezTo>
                    <a:pt x="72866" y="83344"/>
                    <a:pt x="64294" y="74771"/>
                    <a:pt x="64294" y="64294"/>
                  </a:cubicBezTo>
                  <a:cubicBezTo>
                    <a:pt x="64294" y="53816"/>
                    <a:pt x="72866" y="45244"/>
                    <a:pt x="83344" y="45244"/>
                  </a:cubicBezTo>
                  <a:cubicBezTo>
                    <a:pt x="93821" y="45244"/>
                    <a:pt x="102394" y="53816"/>
                    <a:pt x="102394" y="64294"/>
                  </a:cubicBezTo>
                  <a:cubicBezTo>
                    <a:pt x="102394" y="74771"/>
                    <a:pt x="93821" y="83344"/>
                    <a:pt x="83344" y="83344"/>
                  </a:cubicBezTo>
                  <a:close/>
                  <a:moveTo>
                    <a:pt x="83344" y="388144"/>
                  </a:moveTo>
                  <a:cubicBezTo>
                    <a:pt x="72866" y="388144"/>
                    <a:pt x="64294" y="379571"/>
                    <a:pt x="64294" y="369094"/>
                  </a:cubicBezTo>
                  <a:cubicBezTo>
                    <a:pt x="64294" y="358616"/>
                    <a:pt x="72866" y="350044"/>
                    <a:pt x="83344" y="350044"/>
                  </a:cubicBezTo>
                  <a:cubicBezTo>
                    <a:pt x="93821" y="350044"/>
                    <a:pt x="102394" y="358616"/>
                    <a:pt x="102394" y="369094"/>
                  </a:cubicBezTo>
                  <a:cubicBezTo>
                    <a:pt x="102394" y="379571"/>
                    <a:pt x="93821" y="388144"/>
                    <a:pt x="83344" y="388144"/>
                  </a:cubicBezTo>
                  <a:close/>
                  <a:moveTo>
                    <a:pt x="159544" y="7144"/>
                  </a:moveTo>
                  <a:lnTo>
                    <a:pt x="7144" y="7144"/>
                  </a:lnTo>
                  <a:lnTo>
                    <a:pt x="7144" y="426244"/>
                  </a:lnTo>
                  <a:lnTo>
                    <a:pt x="159544" y="426244"/>
                  </a:lnTo>
                  <a:lnTo>
                    <a:pt x="15954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A916C08F-5E33-45C7-8A2D-E1A5BF6DEEA6}"/>
                </a:ext>
              </a:extLst>
            </p:cNvPr>
            <p:cNvSpPr/>
            <p:nvPr/>
          </p:nvSpPr>
          <p:spPr>
            <a:xfrm>
              <a:off x="5037267" y="4536488"/>
              <a:ext cx="142875" cy="504825"/>
            </a:xfrm>
            <a:custGeom>
              <a:avLst/>
              <a:gdLst>
                <a:gd name="connsiteX0" fmla="*/ 102394 w 142875"/>
                <a:gd name="connsiteY0" fmla="*/ 102394 h 504825"/>
                <a:gd name="connsiteX1" fmla="*/ 45244 w 142875"/>
                <a:gd name="connsiteY1" fmla="*/ 102394 h 504825"/>
                <a:gd name="connsiteX2" fmla="*/ 45244 w 142875"/>
                <a:gd name="connsiteY2" fmla="*/ 45244 h 504825"/>
                <a:gd name="connsiteX3" fmla="*/ 102394 w 142875"/>
                <a:gd name="connsiteY3" fmla="*/ 45244 h 504825"/>
                <a:gd name="connsiteX4" fmla="*/ 102394 w 142875"/>
                <a:gd name="connsiteY4" fmla="*/ 102394 h 504825"/>
                <a:gd name="connsiteX5" fmla="*/ 140494 w 142875"/>
                <a:gd name="connsiteY5" fmla="*/ 7144 h 504825"/>
                <a:gd name="connsiteX6" fmla="*/ 7144 w 142875"/>
                <a:gd name="connsiteY6" fmla="*/ 7144 h 504825"/>
                <a:gd name="connsiteX7" fmla="*/ 7144 w 142875"/>
                <a:gd name="connsiteY7" fmla="*/ 502444 h 504825"/>
                <a:gd name="connsiteX8" fmla="*/ 140494 w 142875"/>
                <a:gd name="connsiteY8" fmla="*/ 502444 h 504825"/>
                <a:gd name="connsiteX9" fmla="*/ 140494 w 142875"/>
                <a:gd name="connsiteY9" fmla="*/ 7144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875" h="504825">
                  <a:moveTo>
                    <a:pt x="102394" y="102394"/>
                  </a:moveTo>
                  <a:lnTo>
                    <a:pt x="45244" y="102394"/>
                  </a:lnTo>
                  <a:lnTo>
                    <a:pt x="45244" y="45244"/>
                  </a:lnTo>
                  <a:lnTo>
                    <a:pt x="102394" y="45244"/>
                  </a:lnTo>
                  <a:lnTo>
                    <a:pt x="102394" y="102394"/>
                  </a:lnTo>
                  <a:close/>
                  <a:moveTo>
                    <a:pt x="140494" y="7144"/>
                  </a:moveTo>
                  <a:lnTo>
                    <a:pt x="7144" y="7144"/>
                  </a:lnTo>
                  <a:lnTo>
                    <a:pt x="7144" y="502444"/>
                  </a:lnTo>
                  <a:lnTo>
                    <a:pt x="140494" y="502444"/>
                  </a:lnTo>
                  <a:lnTo>
                    <a:pt x="1404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73" name="Graphic 72" descr="Earbuds">
            <a:extLst>
              <a:ext uri="{FF2B5EF4-FFF2-40B4-BE49-F238E27FC236}">
                <a16:creationId xmlns:a16="http://schemas.microsoft.com/office/drawing/2014/main" id="{1E2828A8-8B5B-4FFD-ADA8-9408E27D96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72649" y="3254304"/>
            <a:ext cx="466131" cy="466131"/>
          </a:xfrm>
          <a:prstGeom prst="rect">
            <a:avLst/>
          </a:prstGeom>
        </p:spPr>
      </p:pic>
      <p:sp>
        <p:nvSpPr>
          <p:cNvPr id="71" name="Graphic 33" descr="Tablet">
            <a:extLst>
              <a:ext uri="{FF2B5EF4-FFF2-40B4-BE49-F238E27FC236}">
                <a16:creationId xmlns:a16="http://schemas.microsoft.com/office/drawing/2014/main" id="{FF2C380A-919E-4719-ABAC-F569295A2B44}"/>
              </a:ext>
            </a:extLst>
          </p:cNvPr>
          <p:cNvSpPr/>
          <p:nvPr/>
        </p:nvSpPr>
        <p:spPr>
          <a:xfrm>
            <a:off x="1811176" y="3276885"/>
            <a:ext cx="516609" cy="336898"/>
          </a:xfrm>
          <a:custGeom>
            <a:avLst/>
            <a:gdLst>
              <a:gd name="connsiteX0" fmla="*/ 711994 w 771525"/>
              <a:gd name="connsiteY0" fmla="*/ 483394 h 542925"/>
              <a:gd name="connsiteX1" fmla="*/ 64294 w 771525"/>
              <a:gd name="connsiteY1" fmla="*/ 483394 h 542925"/>
              <a:gd name="connsiteX2" fmla="*/ 64294 w 771525"/>
              <a:gd name="connsiteY2" fmla="*/ 64294 h 542925"/>
              <a:gd name="connsiteX3" fmla="*/ 711994 w 771525"/>
              <a:gd name="connsiteY3" fmla="*/ 64294 h 542925"/>
              <a:gd name="connsiteX4" fmla="*/ 711994 w 771525"/>
              <a:gd name="connsiteY4" fmla="*/ 483394 h 542925"/>
              <a:gd name="connsiteX5" fmla="*/ 435769 w 771525"/>
              <a:gd name="connsiteY5" fmla="*/ 521494 h 542925"/>
              <a:gd name="connsiteX6" fmla="*/ 340519 w 771525"/>
              <a:gd name="connsiteY6" fmla="*/ 521494 h 542925"/>
              <a:gd name="connsiteX7" fmla="*/ 330994 w 771525"/>
              <a:gd name="connsiteY7" fmla="*/ 511969 h 542925"/>
              <a:gd name="connsiteX8" fmla="*/ 340519 w 771525"/>
              <a:gd name="connsiteY8" fmla="*/ 502444 h 542925"/>
              <a:gd name="connsiteX9" fmla="*/ 435769 w 771525"/>
              <a:gd name="connsiteY9" fmla="*/ 502444 h 542925"/>
              <a:gd name="connsiteX10" fmla="*/ 445294 w 771525"/>
              <a:gd name="connsiteY10" fmla="*/ 511969 h 542925"/>
              <a:gd name="connsiteX11" fmla="*/ 435769 w 771525"/>
              <a:gd name="connsiteY11" fmla="*/ 521494 h 542925"/>
              <a:gd name="connsiteX12" fmla="*/ 388144 w 771525"/>
              <a:gd name="connsiteY12" fmla="*/ 26194 h 542925"/>
              <a:gd name="connsiteX13" fmla="*/ 397669 w 771525"/>
              <a:gd name="connsiteY13" fmla="*/ 35719 h 542925"/>
              <a:gd name="connsiteX14" fmla="*/ 388144 w 771525"/>
              <a:gd name="connsiteY14" fmla="*/ 45244 h 542925"/>
              <a:gd name="connsiteX15" fmla="*/ 378619 w 771525"/>
              <a:gd name="connsiteY15" fmla="*/ 35719 h 542925"/>
              <a:gd name="connsiteX16" fmla="*/ 388144 w 771525"/>
              <a:gd name="connsiteY16" fmla="*/ 26194 h 542925"/>
              <a:gd name="connsiteX17" fmla="*/ 731044 w 771525"/>
              <a:gd name="connsiteY17" fmla="*/ 7144 h 542925"/>
              <a:gd name="connsiteX18" fmla="*/ 45244 w 771525"/>
              <a:gd name="connsiteY18" fmla="*/ 7144 h 542925"/>
              <a:gd name="connsiteX19" fmla="*/ 7144 w 771525"/>
              <a:gd name="connsiteY19" fmla="*/ 45244 h 542925"/>
              <a:gd name="connsiteX20" fmla="*/ 7144 w 771525"/>
              <a:gd name="connsiteY20" fmla="*/ 502444 h 542925"/>
              <a:gd name="connsiteX21" fmla="*/ 45244 w 771525"/>
              <a:gd name="connsiteY21" fmla="*/ 540544 h 542925"/>
              <a:gd name="connsiteX22" fmla="*/ 731044 w 771525"/>
              <a:gd name="connsiteY22" fmla="*/ 540544 h 542925"/>
              <a:gd name="connsiteX23" fmla="*/ 769144 w 771525"/>
              <a:gd name="connsiteY23" fmla="*/ 502444 h 542925"/>
              <a:gd name="connsiteX24" fmla="*/ 769144 w 771525"/>
              <a:gd name="connsiteY24" fmla="*/ 45244 h 542925"/>
              <a:gd name="connsiteX25" fmla="*/ 731044 w 771525"/>
              <a:gd name="connsiteY25" fmla="*/ 7144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71525" h="542925">
                <a:moveTo>
                  <a:pt x="711994" y="483394"/>
                </a:moveTo>
                <a:lnTo>
                  <a:pt x="64294" y="483394"/>
                </a:lnTo>
                <a:lnTo>
                  <a:pt x="64294" y="64294"/>
                </a:lnTo>
                <a:lnTo>
                  <a:pt x="711994" y="64294"/>
                </a:lnTo>
                <a:lnTo>
                  <a:pt x="711994" y="483394"/>
                </a:lnTo>
                <a:close/>
                <a:moveTo>
                  <a:pt x="435769" y="521494"/>
                </a:moveTo>
                <a:lnTo>
                  <a:pt x="340519" y="521494"/>
                </a:lnTo>
                <a:cubicBezTo>
                  <a:pt x="334804" y="521494"/>
                  <a:pt x="330994" y="517684"/>
                  <a:pt x="330994" y="511969"/>
                </a:cubicBezTo>
                <a:cubicBezTo>
                  <a:pt x="330994" y="506254"/>
                  <a:pt x="334804" y="502444"/>
                  <a:pt x="340519" y="502444"/>
                </a:cubicBezTo>
                <a:lnTo>
                  <a:pt x="435769" y="502444"/>
                </a:lnTo>
                <a:cubicBezTo>
                  <a:pt x="441484" y="502444"/>
                  <a:pt x="445294" y="506254"/>
                  <a:pt x="445294" y="511969"/>
                </a:cubicBezTo>
                <a:cubicBezTo>
                  <a:pt x="445294" y="517684"/>
                  <a:pt x="441484" y="521494"/>
                  <a:pt x="435769" y="521494"/>
                </a:cubicBezTo>
                <a:close/>
                <a:moveTo>
                  <a:pt x="388144" y="26194"/>
                </a:moveTo>
                <a:cubicBezTo>
                  <a:pt x="393859" y="26194"/>
                  <a:pt x="397669" y="30004"/>
                  <a:pt x="397669" y="35719"/>
                </a:cubicBezTo>
                <a:cubicBezTo>
                  <a:pt x="397669" y="41434"/>
                  <a:pt x="393859" y="45244"/>
                  <a:pt x="388144" y="45244"/>
                </a:cubicBezTo>
                <a:cubicBezTo>
                  <a:pt x="382429" y="45244"/>
                  <a:pt x="378619" y="41434"/>
                  <a:pt x="378619" y="35719"/>
                </a:cubicBezTo>
                <a:cubicBezTo>
                  <a:pt x="378619" y="30004"/>
                  <a:pt x="382429" y="26194"/>
                  <a:pt x="388144" y="26194"/>
                </a:cubicBezTo>
                <a:close/>
                <a:moveTo>
                  <a:pt x="731044" y="7144"/>
                </a:moveTo>
                <a:lnTo>
                  <a:pt x="45244" y="7144"/>
                </a:lnTo>
                <a:cubicBezTo>
                  <a:pt x="24289" y="7144"/>
                  <a:pt x="7144" y="24289"/>
                  <a:pt x="7144" y="45244"/>
                </a:cubicBezTo>
                <a:lnTo>
                  <a:pt x="7144" y="502444"/>
                </a:lnTo>
                <a:cubicBezTo>
                  <a:pt x="7144" y="523399"/>
                  <a:pt x="24289" y="540544"/>
                  <a:pt x="45244" y="540544"/>
                </a:cubicBezTo>
                <a:lnTo>
                  <a:pt x="731044" y="540544"/>
                </a:lnTo>
                <a:cubicBezTo>
                  <a:pt x="751999" y="540544"/>
                  <a:pt x="769144" y="523399"/>
                  <a:pt x="769144" y="502444"/>
                </a:cubicBezTo>
                <a:lnTo>
                  <a:pt x="769144" y="45244"/>
                </a:lnTo>
                <a:cubicBezTo>
                  <a:pt x="769144" y="24289"/>
                  <a:pt x="751999" y="7144"/>
                  <a:pt x="731044" y="7144"/>
                </a:cubicBezTo>
                <a:close/>
              </a:path>
            </a:pathLst>
          </a:custGeom>
          <a:solidFill>
            <a:srgbClr val="154D68">
              <a:alpha val="60000"/>
            </a:srgb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9659185-E4A6-45FE-AA31-8D1EDB216C57}"/>
              </a:ext>
            </a:extLst>
          </p:cNvPr>
          <p:cNvCxnSpPr/>
          <p:nvPr/>
        </p:nvCxnSpPr>
        <p:spPr>
          <a:xfrm>
            <a:off x="427480" y="7522100"/>
            <a:ext cx="5790776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Graphic 24" descr="Map with pin">
            <a:extLst>
              <a:ext uri="{FF2B5EF4-FFF2-40B4-BE49-F238E27FC236}">
                <a16:creationId xmlns:a16="http://schemas.microsoft.com/office/drawing/2014/main" id="{C512C77C-9C77-4815-9140-2BAD90409A2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5040" y="7754205"/>
            <a:ext cx="914400" cy="914400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42243FCE-BB7C-4C20-B4FB-0819004AFAA2}"/>
              </a:ext>
            </a:extLst>
          </p:cNvPr>
          <p:cNvSpPr txBox="1"/>
          <p:nvPr/>
        </p:nvSpPr>
        <p:spPr>
          <a:xfrm>
            <a:off x="403016" y="7611536"/>
            <a:ext cx="1643833" cy="356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There are </a:t>
            </a:r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413</a:t>
            </a:r>
            <a:r>
              <a:rPr lang="en-US" sz="1200" dirty="0">
                <a:solidFill>
                  <a:prstClr val="black"/>
                </a:solidFill>
                <a:latin typeface="Abadi" panose="020B0604020104020204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library locations statewide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pic>
        <p:nvPicPr>
          <p:cNvPr id="34" name="Graphic 33" descr="Clock">
            <a:extLst>
              <a:ext uri="{FF2B5EF4-FFF2-40B4-BE49-F238E27FC236}">
                <a16:creationId xmlns:a16="http://schemas.microsoft.com/office/drawing/2014/main" id="{DE2779E0-B83D-451B-A287-CBA879C03D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879554" y="7537687"/>
            <a:ext cx="822044" cy="822044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F2D83246-29DB-4031-87B6-294506ACEEAF}"/>
              </a:ext>
            </a:extLst>
          </p:cNvPr>
          <p:cNvSpPr txBox="1"/>
          <p:nvPr/>
        </p:nvSpPr>
        <p:spPr>
          <a:xfrm>
            <a:off x="647655" y="6474618"/>
            <a:ext cx="1599352" cy="356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library computers were used nearly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4ED7BC8-BDCE-483C-9C8D-590731201F18}"/>
              </a:ext>
            </a:extLst>
          </p:cNvPr>
          <p:cNvSpPr txBox="1"/>
          <p:nvPr/>
        </p:nvSpPr>
        <p:spPr>
          <a:xfrm>
            <a:off x="930742" y="6704503"/>
            <a:ext cx="1196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54D68"/>
                </a:solidFill>
                <a:latin typeface="Abadi" panose="020B0604020104020204" pitchFamily="34" charset="0"/>
              </a:rPr>
              <a:t>5 million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B6F0724-406D-460B-AD23-4FAAD30EA24E}"/>
              </a:ext>
            </a:extLst>
          </p:cNvPr>
          <p:cNvSpPr txBox="1"/>
          <p:nvPr/>
        </p:nvSpPr>
        <p:spPr>
          <a:xfrm>
            <a:off x="1061532" y="6227946"/>
            <a:ext cx="83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54D68"/>
                </a:solidFill>
                <a:latin typeface="Abadi" panose="020B0604020104020204" pitchFamily="34" charset="0"/>
              </a:rPr>
              <a:t>7,600</a:t>
            </a:r>
          </a:p>
        </p:txBody>
      </p:sp>
      <p:sp>
        <p:nvSpPr>
          <p:cNvPr id="39" name="Speech Bubble: Rectangle 38">
            <a:extLst>
              <a:ext uri="{FF2B5EF4-FFF2-40B4-BE49-F238E27FC236}">
                <a16:creationId xmlns:a16="http://schemas.microsoft.com/office/drawing/2014/main" id="{19492A92-45F5-4639-9904-6A5380D846D4}"/>
              </a:ext>
            </a:extLst>
          </p:cNvPr>
          <p:cNvSpPr/>
          <p:nvPr/>
        </p:nvSpPr>
        <p:spPr>
          <a:xfrm>
            <a:off x="183214" y="4417644"/>
            <a:ext cx="1047199" cy="555497"/>
          </a:xfrm>
          <a:prstGeom prst="wedgeRectCallout">
            <a:avLst>
              <a:gd name="adj1" fmla="val 29841"/>
              <a:gd name="adj2" fmla="val 75854"/>
            </a:avLst>
          </a:prstGeom>
          <a:solidFill>
            <a:srgbClr val="154D6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Speech Bubble: Rectangle 79">
            <a:extLst>
              <a:ext uri="{FF2B5EF4-FFF2-40B4-BE49-F238E27FC236}">
                <a16:creationId xmlns:a16="http://schemas.microsoft.com/office/drawing/2014/main" id="{AE811F97-263E-472B-9A99-8EA440A171BF}"/>
              </a:ext>
            </a:extLst>
          </p:cNvPr>
          <p:cNvSpPr/>
          <p:nvPr/>
        </p:nvSpPr>
        <p:spPr>
          <a:xfrm>
            <a:off x="1282385" y="4634730"/>
            <a:ext cx="620875" cy="444703"/>
          </a:xfrm>
          <a:prstGeom prst="wedgeRectCallout">
            <a:avLst>
              <a:gd name="adj1" fmla="val -28092"/>
              <a:gd name="adj2" fmla="val 81791"/>
            </a:avLst>
          </a:prstGeom>
          <a:solidFill>
            <a:srgbClr val="154D6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DEFA070-0B34-482A-A343-E60366953EB7}"/>
              </a:ext>
            </a:extLst>
          </p:cNvPr>
          <p:cNvSpPr txBox="1"/>
          <p:nvPr/>
        </p:nvSpPr>
        <p:spPr>
          <a:xfrm>
            <a:off x="288220" y="5191188"/>
            <a:ext cx="164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Library staff answered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85D58B2-A431-489A-8573-E3D297CAD90E}"/>
              </a:ext>
            </a:extLst>
          </p:cNvPr>
          <p:cNvSpPr txBox="1"/>
          <p:nvPr/>
        </p:nvSpPr>
        <p:spPr>
          <a:xfrm>
            <a:off x="564950" y="5318847"/>
            <a:ext cx="1061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7.3 million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1DCC62A-F8D7-438E-AAB6-665995BFBBC9}"/>
              </a:ext>
            </a:extLst>
          </p:cNvPr>
          <p:cNvSpPr txBox="1"/>
          <p:nvPr/>
        </p:nvSpPr>
        <p:spPr>
          <a:xfrm>
            <a:off x="1411663" y="5357076"/>
            <a:ext cx="812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questions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E4CCB9C-EE28-49DA-8A00-51148C2C3D4A}"/>
              </a:ext>
            </a:extLst>
          </p:cNvPr>
          <p:cNvSpPr txBox="1"/>
          <p:nvPr/>
        </p:nvSpPr>
        <p:spPr>
          <a:xfrm>
            <a:off x="280697" y="3059182"/>
            <a:ext cx="1246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1,710,700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B3A316C-50C4-46EE-9C23-7819E897073F}"/>
              </a:ext>
            </a:extLst>
          </p:cNvPr>
          <p:cNvSpPr txBox="1"/>
          <p:nvPr/>
        </p:nvSpPr>
        <p:spPr>
          <a:xfrm>
            <a:off x="2842053" y="3046413"/>
            <a:ext cx="982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327,000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38FB248-B701-4F6D-81E5-6E054B9CF2D0}"/>
              </a:ext>
            </a:extLst>
          </p:cNvPr>
          <p:cNvSpPr txBox="1"/>
          <p:nvPr/>
        </p:nvSpPr>
        <p:spPr>
          <a:xfrm>
            <a:off x="1676872" y="3034130"/>
            <a:ext cx="1077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59,400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7C74C96-0343-4EEF-AC35-DDCB613F76DB}"/>
              </a:ext>
            </a:extLst>
          </p:cNvPr>
          <p:cNvSpPr txBox="1"/>
          <p:nvPr/>
        </p:nvSpPr>
        <p:spPr>
          <a:xfrm>
            <a:off x="5800554" y="3168063"/>
            <a:ext cx="908996" cy="709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Usage has increased </a:t>
            </a:r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8%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since last year!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9CD16E29-E963-409B-A829-25AF22A0BE3F}"/>
              </a:ext>
            </a:extLst>
          </p:cNvPr>
          <p:cNvSpPr txBox="1"/>
          <p:nvPr/>
        </p:nvSpPr>
        <p:spPr>
          <a:xfrm>
            <a:off x="3914589" y="2898074"/>
            <a:ext cx="2932681" cy="485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60.8 million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items were loaned last year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.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That’s nearly </a:t>
            </a:r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6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items </a:t>
            </a: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per resident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.</a:t>
            </a:r>
          </a:p>
          <a:p>
            <a:pPr>
              <a:lnSpc>
                <a:spcPts val="1000"/>
              </a:lnSpc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1C925D8-783A-40E8-AA2C-A9F91DD267D8}"/>
              </a:ext>
            </a:extLst>
          </p:cNvPr>
          <p:cNvSpPr txBox="1"/>
          <p:nvPr/>
        </p:nvSpPr>
        <p:spPr>
          <a:xfrm>
            <a:off x="200766" y="2829819"/>
            <a:ext cx="3580508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NC Libraries provide access to millions of items… </a:t>
            </a:r>
          </a:p>
        </p:txBody>
      </p:sp>
      <p:sp>
        <p:nvSpPr>
          <p:cNvPr id="55" name="Arrow: Up 54">
            <a:extLst>
              <a:ext uri="{FF2B5EF4-FFF2-40B4-BE49-F238E27FC236}">
                <a16:creationId xmlns:a16="http://schemas.microsoft.com/office/drawing/2014/main" id="{DDB1D2C5-4C09-49CA-8668-37A8E626708C}"/>
              </a:ext>
            </a:extLst>
          </p:cNvPr>
          <p:cNvSpPr/>
          <p:nvPr/>
        </p:nvSpPr>
        <p:spPr>
          <a:xfrm>
            <a:off x="3385614" y="6483198"/>
            <a:ext cx="417325" cy="369333"/>
          </a:xfrm>
          <a:prstGeom prst="upArrow">
            <a:avLst/>
          </a:prstGeom>
          <a:solidFill>
            <a:srgbClr val="154D6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BEAEE58-32CA-4826-B26C-7AAE2110A8A1}"/>
              </a:ext>
            </a:extLst>
          </p:cNvPr>
          <p:cNvSpPr txBox="1"/>
          <p:nvPr/>
        </p:nvSpPr>
        <p:spPr>
          <a:xfrm>
            <a:off x="2336428" y="6282922"/>
            <a:ext cx="1266167" cy="356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and Wi-Fi usage jumped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54F8DD4-FE8E-43C6-8DA2-DC1DD9C99E93}"/>
              </a:ext>
            </a:extLst>
          </p:cNvPr>
          <p:cNvSpPr txBox="1"/>
          <p:nvPr/>
        </p:nvSpPr>
        <p:spPr>
          <a:xfrm>
            <a:off x="2894545" y="6381704"/>
            <a:ext cx="6067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54D68"/>
                </a:solidFill>
                <a:latin typeface="Abadi" panose="020B0604020104020204" pitchFamily="34" charset="0"/>
              </a:rPr>
              <a:t>17%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E13C996-A304-4505-A2AB-2DA6FABFC171}"/>
              </a:ext>
            </a:extLst>
          </p:cNvPr>
          <p:cNvSpPr txBox="1"/>
          <p:nvPr/>
        </p:nvSpPr>
        <p:spPr>
          <a:xfrm>
            <a:off x="1090564" y="6866450"/>
            <a:ext cx="714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times…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AEAEAAB-90DF-49A1-A4F5-567AAA93518C}"/>
              </a:ext>
            </a:extLst>
          </p:cNvPr>
          <p:cNvSpPr txBox="1"/>
          <p:nvPr/>
        </p:nvSpPr>
        <p:spPr>
          <a:xfrm>
            <a:off x="2294831" y="6673856"/>
            <a:ext cx="981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54D68"/>
                </a:solidFill>
                <a:latin typeface="Abadi" panose="020B0604020104020204" pitchFamily="34" charset="0"/>
              </a:rPr>
              <a:t>42,500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C683635-20EE-4A5E-9926-3304D3AAEC0B}"/>
              </a:ext>
            </a:extLst>
          </p:cNvPr>
          <p:cNvSpPr txBox="1"/>
          <p:nvPr/>
        </p:nvSpPr>
        <p:spPr>
          <a:xfrm>
            <a:off x="2308988" y="6908662"/>
            <a:ext cx="1902865" cy="485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people attended a technology class at their library.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6C0D7415-C929-4771-98E3-D94B2AC7368C}"/>
              </a:ext>
            </a:extLst>
          </p:cNvPr>
          <p:cNvSpPr txBox="1"/>
          <p:nvPr/>
        </p:nvSpPr>
        <p:spPr>
          <a:xfrm>
            <a:off x="544484" y="3627329"/>
            <a:ext cx="61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154D68"/>
                </a:solidFill>
                <a:latin typeface="Abadi" panose="020B0604020104020204" pitchFamily="34" charset="0"/>
              </a:rPr>
              <a:t>Books</a:t>
            </a:r>
            <a:endParaRPr lang="en-US" b="1" dirty="0">
              <a:solidFill>
                <a:srgbClr val="154D68"/>
              </a:solidFill>
              <a:latin typeface="Abadi" panose="020B0604020104020204" pitchFamily="34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9DB372A2-DCC2-4A92-B483-1802742E0228}"/>
              </a:ext>
            </a:extLst>
          </p:cNvPr>
          <p:cNvSpPr txBox="1"/>
          <p:nvPr/>
        </p:nvSpPr>
        <p:spPr>
          <a:xfrm>
            <a:off x="1728665" y="3598255"/>
            <a:ext cx="70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154D68"/>
                </a:solidFill>
                <a:latin typeface="Abadi" panose="020B0604020104020204" pitchFamily="34" charset="0"/>
              </a:rPr>
              <a:t>Movies</a:t>
            </a:r>
            <a:endParaRPr lang="en-US" b="1" dirty="0">
              <a:solidFill>
                <a:srgbClr val="154D68"/>
              </a:solidFill>
              <a:latin typeface="Abadi" panose="020B0604020104020204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86CEC0E-B449-4132-9E71-AB8981996561}"/>
              </a:ext>
            </a:extLst>
          </p:cNvPr>
          <p:cNvSpPr txBox="1"/>
          <p:nvPr/>
        </p:nvSpPr>
        <p:spPr>
          <a:xfrm>
            <a:off x="2728353" y="3596028"/>
            <a:ext cx="1080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154D68"/>
                </a:solidFill>
                <a:latin typeface="Abadi" panose="020B0604020104020204" pitchFamily="34" charset="0"/>
              </a:rPr>
              <a:t>Audio items</a:t>
            </a:r>
            <a:endParaRPr lang="en-US" b="1" dirty="0">
              <a:solidFill>
                <a:srgbClr val="154D68"/>
              </a:solidFill>
              <a:latin typeface="Abadi" panose="020B0604020104020204" pitchFamily="34" charset="0"/>
            </a:endParaRP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99499E9B-AE75-4322-AEC1-C2E12C5E648D}"/>
              </a:ext>
            </a:extLst>
          </p:cNvPr>
          <p:cNvCxnSpPr>
            <a:cxnSpLocks/>
          </p:cNvCxnSpPr>
          <p:nvPr/>
        </p:nvCxnSpPr>
        <p:spPr>
          <a:xfrm>
            <a:off x="3621800" y="4199893"/>
            <a:ext cx="0" cy="1434182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48C5F6A5-D192-4087-BC04-DABD25773068}"/>
              </a:ext>
            </a:extLst>
          </p:cNvPr>
          <p:cNvCxnSpPr>
            <a:cxnSpLocks/>
          </p:cNvCxnSpPr>
          <p:nvPr/>
        </p:nvCxnSpPr>
        <p:spPr>
          <a:xfrm>
            <a:off x="4051298" y="7520706"/>
            <a:ext cx="0" cy="82619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6" name="Graphic 185" descr="Meeting">
            <a:extLst>
              <a:ext uri="{FF2B5EF4-FFF2-40B4-BE49-F238E27FC236}">
                <a16:creationId xmlns:a16="http://schemas.microsoft.com/office/drawing/2014/main" id="{93FC5AB6-C4DD-4455-B3E3-2A0E157ED17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67971" y="6658496"/>
            <a:ext cx="883729" cy="883729"/>
          </a:xfrm>
          <a:prstGeom prst="rect">
            <a:avLst/>
          </a:prstGeom>
        </p:spPr>
      </p:pic>
      <p:sp>
        <p:nvSpPr>
          <p:cNvPr id="187" name="TextBox 186">
            <a:extLst>
              <a:ext uri="{FF2B5EF4-FFF2-40B4-BE49-F238E27FC236}">
                <a16:creationId xmlns:a16="http://schemas.microsoft.com/office/drawing/2014/main" id="{A733B715-02E1-485B-BCF2-04E589BAF4F9}"/>
              </a:ext>
            </a:extLst>
          </p:cNvPr>
          <p:cNvSpPr txBox="1"/>
          <p:nvPr/>
        </p:nvSpPr>
        <p:spPr>
          <a:xfrm>
            <a:off x="4059446" y="7522536"/>
            <a:ext cx="2383551" cy="485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NC libraries do all this and more with less than </a:t>
            </a:r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$24.00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per person in funding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, </a:t>
            </a:r>
          </a:p>
        </p:txBody>
      </p:sp>
      <p:sp>
        <p:nvSpPr>
          <p:cNvPr id="188" name="Arrow: Up 187">
            <a:extLst>
              <a:ext uri="{FF2B5EF4-FFF2-40B4-BE49-F238E27FC236}">
                <a16:creationId xmlns:a16="http://schemas.microsoft.com/office/drawing/2014/main" id="{254B248A-2B84-4F63-8FA2-FB5E3EA29298}"/>
              </a:ext>
            </a:extLst>
          </p:cNvPr>
          <p:cNvSpPr/>
          <p:nvPr/>
        </p:nvSpPr>
        <p:spPr>
          <a:xfrm rot="10800000">
            <a:off x="5943594" y="7703012"/>
            <a:ext cx="417325" cy="369333"/>
          </a:xfrm>
          <a:prstGeom prst="upArrow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54ED3D14-7452-4579-ACA2-45CEEF706E5A}"/>
              </a:ext>
            </a:extLst>
          </p:cNvPr>
          <p:cNvSpPr txBox="1"/>
          <p:nvPr/>
        </p:nvSpPr>
        <p:spPr>
          <a:xfrm>
            <a:off x="5263364" y="7750236"/>
            <a:ext cx="789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54D68"/>
                </a:solidFill>
                <a:latin typeface="Abadi" panose="020B0604020104020204" pitchFamily="34" charset="0"/>
              </a:rPr>
              <a:t>-42%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34C0E63-A9BC-45AC-8D30-57B3DD883DEA}"/>
              </a:ext>
            </a:extLst>
          </p:cNvPr>
          <p:cNvSpPr txBox="1"/>
          <p:nvPr/>
        </p:nvSpPr>
        <p:spPr>
          <a:xfrm>
            <a:off x="4058519" y="7901316"/>
            <a:ext cx="23835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less than the national average</a:t>
            </a:r>
          </a:p>
        </p:txBody>
      </p:sp>
      <p:pic>
        <p:nvPicPr>
          <p:cNvPr id="193" name="Graphic 192" descr="Suitcase">
            <a:extLst>
              <a:ext uri="{FF2B5EF4-FFF2-40B4-BE49-F238E27FC236}">
                <a16:creationId xmlns:a16="http://schemas.microsoft.com/office/drawing/2014/main" id="{E7A762C7-3B66-4691-BBB4-809BEE5D13D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263316" y="6212347"/>
            <a:ext cx="714813" cy="714813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FC573C8B-556E-4C06-AB98-5319627192ED}"/>
              </a:ext>
            </a:extLst>
          </p:cNvPr>
          <p:cNvGrpSpPr/>
          <p:nvPr/>
        </p:nvGrpSpPr>
        <p:grpSpPr>
          <a:xfrm>
            <a:off x="2386787" y="4404780"/>
            <a:ext cx="4055283" cy="1379721"/>
            <a:chOff x="2349670" y="4188906"/>
            <a:chExt cx="4055283" cy="13797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91E7A14-AD7D-4112-AEA3-E912A97B25D3}"/>
                </a:ext>
              </a:extLst>
            </p:cNvPr>
            <p:cNvSpPr/>
            <p:nvPr/>
          </p:nvSpPr>
          <p:spPr>
            <a:xfrm>
              <a:off x="2349670" y="4234959"/>
              <a:ext cx="3996467" cy="1333668"/>
            </a:xfrm>
            <a:prstGeom prst="rect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EBA5DBFA-C5C3-44B8-875D-4ECE21A1C18E}"/>
                </a:ext>
              </a:extLst>
            </p:cNvPr>
            <p:cNvSpPr txBox="1"/>
            <p:nvPr/>
          </p:nvSpPr>
          <p:spPr>
            <a:xfrm>
              <a:off x="2383183" y="4390631"/>
              <a:ext cx="127646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Attendance at library programs has </a:t>
              </a:r>
              <a:r>
                <a:rPr lang="en-US" sz="1400" b="1" dirty="0">
                  <a:solidFill>
                    <a:schemeClr val="bg1"/>
                  </a:solidFill>
                  <a:latin typeface="Abadi" panose="020B0604020104020204" pitchFamily="34" charset="0"/>
                </a:rPr>
                <a:t>increased 25% </a:t>
              </a:r>
              <a:r>
                <a:rPr lang="en-US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over the past 5 years</a:t>
              </a: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badi" panose="020B0604020104020204" pitchFamily="34" charset="0"/>
                </a:rPr>
                <a:t>.</a:t>
              </a:r>
              <a:endPara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A6AF9EED-5AEB-4C3B-98C8-F8414A8E87D5}"/>
                </a:ext>
              </a:extLst>
            </p:cNvPr>
            <p:cNvSpPr/>
            <p:nvPr/>
          </p:nvSpPr>
          <p:spPr>
            <a:xfrm>
              <a:off x="3720636" y="4188906"/>
              <a:ext cx="2684317" cy="13367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5" name="TextBox 204">
            <a:extLst>
              <a:ext uri="{FF2B5EF4-FFF2-40B4-BE49-F238E27FC236}">
                <a16:creationId xmlns:a16="http://schemas.microsoft.com/office/drawing/2014/main" id="{89935BAF-BDD7-493D-A8F5-3031D5B5E0D4}"/>
              </a:ext>
            </a:extLst>
          </p:cNvPr>
          <p:cNvSpPr txBox="1"/>
          <p:nvPr/>
        </p:nvSpPr>
        <p:spPr>
          <a:xfrm>
            <a:off x="5746789" y="4317456"/>
            <a:ext cx="1228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3.3 million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A7253A3B-BFC7-4999-BF93-60259233D281}"/>
              </a:ext>
            </a:extLst>
          </p:cNvPr>
          <p:cNvSpPr txBox="1"/>
          <p:nvPr/>
        </p:nvSpPr>
        <p:spPr>
          <a:xfrm>
            <a:off x="460205" y="4616075"/>
            <a:ext cx="770208" cy="376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sz="3600" b="1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Q</a:t>
            </a:r>
            <a:endParaRPr lang="en-US" sz="2400" b="1" cap="small" dirty="0">
              <a:solidFill>
                <a:schemeClr val="bg1"/>
              </a:solidFill>
              <a:latin typeface="Abadi" panose="020B0604020104020204" pitchFamily="34" charset="0"/>
              <a:cs typeface="Aharoni" panose="02010803020104030203" pitchFamily="2" charset="-79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A654CF82-3D78-4A3F-B2B9-F353BE70F622}"/>
              </a:ext>
            </a:extLst>
          </p:cNvPr>
          <p:cNvSpPr txBox="1"/>
          <p:nvPr/>
        </p:nvSpPr>
        <p:spPr>
          <a:xfrm>
            <a:off x="1343561" y="4788322"/>
            <a:ext cx="770208" cy="376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sz="3200" b="1" cap="small" dirty="0">
                <a:solidFill>
                  <a:schemeClr val="bg1"/>
                </a:solidFill>
                <a:latin typeface="Abadi" panose="020B0604020104020204" pitchFamily="34" charset="0"/>
                <a:cs typeface="Aharoni" panose="02010803020104030203" pitchFamily="2" charset="-79"/>
              </a:rPr>
              <a:t>A</a:t>
            </a:r>
            <a:endParaRPr lang="en-US" sz="2000" b="1" cap="small" dirty="0">
              <a:solidFill>
                <a:schemeClr val="bg1"/>
              </a:solidFill>
              <a:latin typeface="Abadi" panose="020B0604020104020204" pitchFamily="34" charset="0"/>
              <a:cs typeface="Aharoni" panose="02010803020104030203" pitchFamily="2" charset="-79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D03559A4-C130-4A5E-BB49-80967D4F1E83}"/>
              </a:ext>
            </a:extLst>
          </p:cNvPr>
          <p:cNvSpPr txBox="1"/>
          <p:nvPr/>
        </p:nvSpPr>
        <p:spPr>
          <a:xfrm>
            <a:off x="4930869" y="6364405"/>
            <a:ext cx="1801148" cy="485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400" b="1" dirty="0">
                <a:solidFill>
                  <a:srgbClr val="154D68"/>
                </a:solidFill>
                <a:latin typeface="Abadi" panose="020B0604020104020204" pitchFamily="34" charset="0"/>
              </a:rPr>
              <a:t>28,000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</a:rPr>
              <a:t> people received help looking for a job at the library.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900B4F83-EAA2-4E2C-A487-030E3F0B8F0D}"/>
              </a:ext>
            </a:extLst>
          </p:cNvPr>
          <p:cNvSpPr txBox="1"/>
          <p:nvPr/>
        </p:nvSpPr>
        <p:spPr>
          <a:xfrm>
            <a:off x="1150667" y="8845618"/>
            <a:ext cx="37802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badi" panose="020B0604020104020204" pitchFamily="34" charset="0"/>
              </a:rPr>
              <a:t>Data is from the annual Public Library Survey, fiscal year 2019.</a:t>
            </a: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7608E329-7BA3-4B11-8054-8C5803029967}"/>
              </a:ext>
            </a:extLst>
          </p:cNvPr>
          <p:cNvSpPr/>
          <p:nvPr/>
        </p:nvSpPr>
        <p:spPr>
          <a:xfrm>
            <a:off x="231936" y="3815124"/>
            <a:ext cx="3286765" cy="2480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+ thousands more via online databases!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59EC9349-6CAB-4C51-81BC-91BFFFAD589F}"/>
              </a:ext>
            </a:extLst>
          </p:cNvPr>
          <p:cNvSpPr txBox="1"/>
          <p:nvPr/>
        </p:nvSpPr>
        <p:spPr>
          <a:xfrm>
            <a:off x="5923552" y="4482886"/>
            <a:ext cx="1339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attendees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badi" panose="020B0604020104020204" pitchFamily="34" charset="0"/>
            </a:endParaRPr>
          </a:p>
        </p:txBody>
      </p:sp>
      <p:pic>
        <p:nvPicPr>
          <p:cNvPr id="227" name="Graphic 226" descr="Group">
            <a:extLst>
              <a:ext uri="{FF2B5EF4-FFF2-40B4-BE49-F238E27FC236}">
                <a16:creationId xmlns:a16="http://schemas.microsoft.com/office/drawing/2014/main" id="{8BCEC144-ADEF-4488-BCC2-458EFA38C63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03691" y="1733337"/>
            <a:ext cx="866771" cy="866771"/>
          </a:xfrm>
          <a:prstGeom prst="rect">
            <a:avLst/>
          </a:prstGeom>
        </p:spPr>
      </p:pic>
      <p:sp>
        <p:nvSpPr>
          <p:cNvPr id="228" name="TextBox 227">
            <a:extLst>
              <a:ext uri="{FF2B5EF4-FFF2-40B4-BE49-F238E27FC236}">
                <a16:creationId xmlns:a16="http://schemas.microsoft.com/office/drawing/2014/main" id="{6AEE5D11-1911-411A-A9BD-7B2FBAC34C31}"/>
              </a:ext>
            </a:extLst>
          </p:cNvPr>
          <p:cNvSpPr txBox="1"/>
          <p:nvPr/>
        </p:nvSpPr>
        <p:spPr>
          <a:xfrm>
            <a:off x="2181500" y="1074682"/>
            <a:ext cx="13067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Abadi" panose="020B0604020104020204" pitchFamily="34" charset="0"/>
              </a:rPr>
              <a:t>Fiscal Year 2019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0B3A50-D6AD-4DE9-9F4E-09ABEC91F3D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131" y="8269701"/>
            <a:ext cx="1059718" cy="105971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C358CF63-8822-47AE-8D78-2BB3BE37E9A1}"/>
              </a:ext>
            </a:extLst>
          </p:cNvPr>
          <p:cNvSpPr txBox="1"/>
          <p:nvPr/>
        </p:nvSpPr>
        <p:spPr>
          <a:xfrm>
            <a:off x="1022823" y="2132984"/>
            <a:ext cx="2680361" cy="356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dirty="0">
                <a:solidFill>
                  <a:schemeClr val="bg1"/>
                </a:solidFill>
                <a:latin typeface="Abadi" panose="020B0604020104020204" pitchFamily="34" charset="0"/>
              </a:rPr>
              <a:t>North Carolinians have a library card, or 3 out of 5 residents.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9DF81AC-9520-4251-8735-84900B5BC055}"/>
              </a:ext>
            </a:extLst>
          </p:cNvPr>
          <p:cNvGrpSpPr/>
          <p:nvPr/>
        </p:nvGrpSpPr>
        <p:grpSpPr>
          <a:xfrm>
            <a:off x="3675674" y="4337337"/>
            <a:ext cx="2480348" cy="1548658"/>
            <a:chOff x="6542992" y="3450137"/>
            <a:chExt cx="3072703" cy="1908302"/>
          </a:xfrm>
        </p:grpSpPr>
        <p:graphicFrame>
          <p:nvGraphicFramePr>
            <p:cNvPr id="23" name="Chart 22">
              <a:extLst>
                <a:ext uri="{FF2B5EF4-FFF2-40B4-BE49-F238E27FC236}">
                  <a16:creationId xmlns:a16="http://schemas.microsoft.com/office/drawing/2014/main" id="{57249FC5-3B79-4964-9B2D-9D55DA79242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652115663"/>
                </p:ext>
              </p:extLst>
            </p:nvPr>
          </p:nvGraphicFramePr>
          <p:xfrm>
            <a:off x="6542992" y="3450137"/>
            <a:ext cx="3072703" cy="19083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0"/>
            </a:graphicData>
          </a:graphic>
        </p:graphicFrame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BE08BBED-9254-4C65-BCC2-2CCB6B4B10A8}"/>
                </a:ext>
              </a:extLst>
            </p:cNvPr>
            <p:cNvSpPr txBox="1"/>
            <p:nvPr/>
          </p:nvSpPr>
          <p:spPr>
            <a:xfrm rot="16200000">
              <a:off x="6570343" y="4675949"/>
              <a:ext cx="752679" cy="343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2015</a:t>
              </a:r>
              <a:endParaRPr lang="en-US" dirty="0"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A00120F7-4569-492D-AF90-3159C9377C13}"/>
                </a:ext>
              </a:extLst>
            </p:cNvPr>
            <p:cNvSpPr txBox="1"/>
            <p:nvPr/>
          </p:nvSpPr>
          <p:spPr>
            <a:xfrm rot="16200000">
              <a:off x="8758038" y="4597476"/>
              <a:ext cx="786697" cy="343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2019</a:t>
              </a:r>
              <a:endParaRPr lang="en-US" dirty="0"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5A03ABB7-2048-4C5C-9A66-184D83A89064}"/>
                </a:ext>
              </a:extLst>
            </p:cNvPr>
            <p:cNvSpPr txBox="1"/>
            <p:nvPr/>
          </p:nvSpPr>
          <p:spPr>
            <a:xfrm rot="16200000">
              <a:off x="7124721" y="4626209"/>
              <a:ext cx="815407" cy="343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2016</a:t>
              </a:r>
              <a:endParaRPr lang="en-US" dirty="0"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B02E07C6-9934-4B3D-94AF-F0AB3C7AE9D4}"/>
                </a:ext>
              </a:extLst>
            </p:cNvPr>
            <p:cNvSpPr txBox="1"/>
            <p:nvPr/>
          </p:nvSpPr>
          <p:spPr>
            <a:xfrm rot="16200000">
              <a:off x="7679886" y="4630672"/>
              <a:ext cx="752780" cy="343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2017</a:t>
              </a:r>
              <a:endParaRPr lang="en-US" dirty="0"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1E833BE1-65B2-491B-89EC-A08405EF2969}"/>
                </a:ext>
              </a:extLst>
            </p:cNvPr>
            <p:cNvSpPr txBox="1"/>
            <p:nvPr/>
          </p:nvSpPr>
          <p:spPr>
            <a:xfrm rot="16200000">
              <a:off x="8236622" y="4632269"/>
              <a:ext cx="741844" cy="343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2018</a:t>
              </a:r>
              <a:endParaRPr lang="en-US" dirty="0"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</p:grp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1A94A19-CCE9-4724-9238-DEE384D39675}"/>
              </a:ext>
            </a:extLst>
          </p:cNvPr>
          <p:cNvCxnSpPr/>
          <p:nvPr/>
        </p:nvCxnSpPr>
        <p:spPr>
          <a:xfrm flipV="1">
            <a:off x="3987765" y="4482886"/>
            <a:ext cx="1780953" cy="276999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82EBE335-8BFF-4C54-903D-137CDF5245A5}"/>
              </a:ext>
            </a:extLst>
          </p:cNvPr>
          <p:cNvGrpSpPr/>
          <p:nvPr/>
        </p:nvGrpSpPr>
        <p:grpSpPr>
          <a:xfrm>
            <a:off x="4135373" y="3202806"/>
            <a:ext cx="1573862" cy="902165"/>
            <a:chOff x="4120433" y="3182122"/>
            <a:chExt cx="1706082" cy="977956"/>
          </a:xfrm>
        </p:grpSpPr>
        <p:pic>
          <p:nvPicPr>
            <p:cNvPr id="160" name="Graphic 159" descr="Headphones">
              <a:extLst>
                <a:ext uri="{FF2B5EF4-FFF2-40B4-BE49-F238E27FC236}">
                  <a16:creationId xmlns:a16="http://schemas.microsoft.com/office/drawing/2014/main" id="{9A544F75-94B9-41F7-8187-BBBF80D4F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5498298" y="3871555"/>
              <a:ext cx="157125" cy="157125"/>
            </a:xfrm>
            <a:prstGeom prst="rect">
              <a:avLst/>
            </a:prstGeom>
          </p:spPr>
        </p:pic>
        <p:pic>
          <p:nvPicPr>
            <p:cNvPr id="162" name="Graphic 161" descr="Headphones">
              <a:extLst>
                <a:ext uri="{FF2B5EF4-FFF2-40B4-BE49-F238E27FC236}">
                  <a16:creationId xmlns:a16="http://schemas.microsoft.com/office/drawing/2014/main" id="{C9F709A2-A4C8-4AA4-B155-1E846F86FD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5334813" y="3870737"/>
              <a:ext cx="157125" cy="157125"/>
            </a:xfrm>
            <a:prstGeom prst="rect">
              <a:avLst/>
            </a:prstGeom>
          </p:spPr>
        </p:pic>
        <p:pic>
          <p:nvPicPr>
            <p:cNvPr id="166" name="Graphic 165" descr="Optical disc">
              <a:extLst>
                <a:ext uri="{FF2B5EF4-FFF2-40B4-BE49-F238E27FC236}">
                  <a16:creationId xmlns:a16="http://schemas.microsoft.com/office/drawing/2014/main" id="{D11E5576-174E-4C4E-9F2D-1BD9E858C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4491679" y="3891336"/>
              <a:ext cx="136038" cy="136038"/>
            </a:xfrm>
            <a:prstGeom prst="rect">
              <a:avLst/>
            </a:prstGeom>
          </p:spPr>
        </p:pic>
        <p:pic>
          <p:nvPicPr>
            <p:cNvPr id="167" name="Graphic 166" descr="Optical disc">
              <a:extLst>
                <a:ext uri="{FF2B5EF4-FFF2-40B4-BE49-F238E27FC236}">
                  <a16:creationId xmlns:a16="http://schemas.microsoft.com/office/drawing/2014/main" id="{7435D7A0-2819-46C5-B409-6128640ED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4662400" y="3900381"/>
              <a:ext cx="136038" cy="136038"/>
            </a:xfrm>
            <a:prstGeom prst="rect">
              <a:avLst/>
            </a:prstGeom>
          </p:spPr>
        </p:pic>
        <p:pic>
          <p:nvPicPr>
            <p:cNvPr id="168" name="Graphic 167" descr="Optical disc">
              <a:extLst>
                <a:ext uri="{FF2B5EF4-FFF2-40B4-BE49-F238E27FC236}">
                  <a16:creationId xmlns:a16="http://schemas.microsoft.com/office/drawing/2014/main" id="{9D6EBEC3-F267-4EE6-A58C-5F5940F16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4831412" y="3891278"/>
              <a:ext cx="136038" cy="136038"/>
            </a:xfrm>
            <a:prstGeom prst="rect">
              <a:avLst/>
            </a:prstGeom>
          </p:spPr>
        </p:pic>
        <p:pic>
          <p:nvPicPr>
            <p:cNvPr id="169" name="Graphic 168" descr="Optical disc">
              <a:extLst>
                <a:ext uri="{FF2B5EF4-FFF2-40B4-BE49-F238E27FC236}">
                  <a16:creationId xmlns:a16="http://schemas.microsoft.com/office/drawing/2014/main" id="{B70070AC-DE48-4EAA-BDB0-20565B91E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5007516" y="3889015"/>
              <a:ext cx="136038" cy="136038"/>
            </a:xfrm>
            <a:prstGeom prst="rect">
              <a:avLst/>
            </a:prstGeom>
          </p:spPr>
        </p:pic>
        <p:pic>
          <p:nvPicPr>
            <p:cNvPr id="170" name="Graphic 169" descr="Optical disc">
              <a:extLst>
                <a:ext uri="{FF2B5EF4-FFF2-40B4-BE49-F238E27FC236}">
                  <a16:creationId xmlns:a16="http://schemas.microsoft.com/office/drawing/2014/main" id="{C1624690-29BD-4147-8F68-8DC537006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5167786" y="3889970"/>
              <a:ext cx="136038" cy="136038"/>
            </a:xfrm>
            <a:prstGeom prst="rect">
              <a:avLst/>
            </a:prstGeom>
          </p:spPr>
        </p:pic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ACB2FE27-44D1-4954-8B3D-04649325417D}"/>
                </a:ext>
              </a:extLst>
            </p:cNvPr>
            <p:cNvGrpSpPr/>
            <p:nvPr/>
          </p:nvGrpSpPr>
          <p:grpSpPr>
            <a:xfrm>
              <a:off x="4120433" y="3182122"/>
              <a:ext cx="1706082" cy="848768"/>
              <a:chOff x="4120433" y="3182122"/>
              <a:chExt cx="1706082" cy="848768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3C523F8F-3022-4DCA-98E8-CCB0178B127C}"/>
                  </a:ext>
                </a:extLst>
              </p:cNvPr>
              <p:cNvGrpSpPr/>
              <p:nvPr/>
            </p:nvGrpSpPr>
            <p:grpSpPr>
              <a:xfrm>
                <a:off x="4120433" y="3182122"/>
                <a:ext cx="1676772" cy="148677"/>
                <a:chOff x="4166587" y="3092203"/>
                <a:chExt cx="1676772" cy="148677"/>
              </a:xfrm>
              <a:solidFill>
                <a:srgbClr val="154D68">
                  <a:alpha val="60000"/>
                </a:srgbClr>
              </a:solidFill>
            </p:grpSpPr>
            <p:pic>
              <p:nvPicPr>
                <p:cNvPr id="103" name="Graphic 102" descr="Books">
                  <a:extLst>
                    <a:ext uri="{FF2B5EF4-FFF2-40B4-BE49-F238E27FC236}">
                      <a16:creationId xmlns:a16="http://schemas.microsoft.com/office/drawing/2014/main" id="{FDC63A4A-AA85-47A9-A0D7-D03C1352BB6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66587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04" name="Graphic 103" descr="Books">
                  <a:extLst>
                    <a:ext uri="{FF2B5EF4-FFF2-40B4-BE49-F238E27FC236}">
                      <a16:creationId xmlns:a16="http://schemas.microsoft.com/office/drawing/2014/main" id="{312A74E8-9AB1-4BCF-A391-89E271640B2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8694" y="3103854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05" name="Graphic 104" descr="Books">
                  <a:extLst>
                    <a:ext uri="{FF2B5EF4-FFF2-40B4-BE49-F238E27FC236}">
                      <a16:creationId xmlns:a16="http://schemas.microsoft.com/office/drawing/2014/main" id="{EBEEFC85-10F7-4F2C-833B-36A15B80B5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13075" y="3099889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06" name="Graphic 105" descr="Books">
                  <a:extLst>
                    <a:ext uri="{FF2B5EF4-FFF2-40B4-BE49-F238E27FC236}">
                      <a16:creationId xmlns:a16="http://schemas.microsoft.com/office/drawing/2014/main" id="{1326DB1C-D9C9-4507-873B-887F8444EBE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690750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07" name="Graphic 106" descr="Books">
                  <a:extLst>
                    <a:ext uri="{FF2B5EF4-FFF2-40B4-BE49-F238E27FC236}">
                      <a16:creationId xmlns:a16="http://schemas.microsoft.com/office/drawing/2014/main" id="{BC85AD12-8FEB-472C-9FCD-4395A80510E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5131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08" name="Graphic 107" descr="Books">
                  <a:extLst>
                    <a:ext uri="{FF2B5EF4-FFF2-40B4-BE49-F238E27FC236}">
                      <a16:creationId xmlns:a16="http://schemas.microsoft.com/office/drawing/2014/main" id="{8994A61E-E15D-41A0-BB29-D00A13F1C5A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41487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09" name="Graphic 108" descr="Books">
                  <a:extLst>
                    <a:ext uri="{FF2B5EF4-FFF2-40B4-BE49-F238E27FC236}">
                      <a16:creationId xmlns:a16="http://schemas.microsoft.com/office/drawing/2014/main" id="{26AF81A2-6831-46F6-8337-1A02308CEB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03903" y="3099590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10" name="Graphic 109" descr="Books">
                  <a:extLst>
                    <a:ext uri="{FF2B5EF4-FFF2-40B4-BE49-F238E27FC236}">
                      <a16:creationId xmlns:a16="http://schemas.microsoft.com/office/drawing/2014/main" id="{38B67850-3182-4B85-ACA8-35BCA6BB4D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74764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11" name="Graphic 110" descr="Books">
                  <a:extLst>
                    <a:ext uri="{FF2B5EF4-FFF2-40B4-BE49-F238E27FC236}">
                      <a16:creationId xmlns:a16="http://schemas.microsoft.com/office/drawing/2014/main" id="{807298DB-F3C7-4F34-864A-0E3222ACAFC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34504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12" name="Graphic 111" descr="Books">
                  <a:extLst>
                    <a:ext uri="{FF2B5EF4-FFF2-40B4-BE49-F238E27FC236}">
                      <a16:creationId xmlns:a16="http://schemas.microsoft.com/office/drawing/2014/main" id="{15B926E6-3E1D-424C-870A-713784E21A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06333" y="3092203"/>
                  <a:ext cx="137026" cy="137026"/>
                </a:xfrm>
                <a:prstGeom prst="rect">
                  <a:avLst/>
                </a:prstGeom>
              </p:spPr>
            </p:pic>
          </p:grp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EA010CF2-32E4-4759-B2F4-83F85EF85415}"/>
                  </a:ext>
                </a:extLst>
              </p:cNvPr>
              <p:cNvGrpSpPr/>
              <p:nvPr/>
            </p:nvGrpSpPr>
            <p:grpSpPr>
              <a:xfrm>
                <a:off x="4125355" y="3335713"/>
                <a:ext cx="1676772" cy="148677"/>
                <a:chOff x="4166587" y="3092203"/>
                <a:chExt cx="1676772" cy="148677"/>
              </a:xfrm>
              <a:solidFill>
                <a:schemeClr val="accent2">
                  <a:alpha val="60000"/>
                </a:schemeClr>
              </a:solidFill>
            </p:grpSpPr>
            <p:pic>
              <p:nvPicPr>
                <p:cNvPr id="116" name="Graphic 115" descr="Books">
                  <a:extLst>
                    <a:ext uri="{FF2B5EF4-FFF2-40B4-BE49-F238E27FC236}">
                      <a16:creationId xmlns:a16="http://schemas.microsoft.com/office/drawing/2014/main" id="{BA1BB25C-1A02-4C6B-B1DA-4C6D7A4ACE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66587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17" name="Graphic 116" descr="Books">
                  <a:extLst>
                    <a:ext uri="{FF2B5EF4-FFF2-40B4-BE49-F238E27FC236}">
                      <a16:creationId xmlns:a16="http://schemas.microsoft.com/office/drawing/2014/main" id="{F8090F1B-4E03-4719-8B12-448863BC6C1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8694" y="3103854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18" name="Graphic 117" descr="Books">
                  <a:extLst>
                    <a:ext uri="{FF2B5EF4-FFF2-40B4-BE49-F238E27FC236}">
                      <a16:creationId xmlns:a16="http://schemas.microsoft.com/office/drawing/2014/main" id="{B5858F9D-1153-4404-A069-1B47536ECE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13075" y="3099889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19" name="Graphic 118" descr="Books">
                  <a:extLst>
                    <a:ext uri="{FF2B5EF4-FFF2-40B4-BE49-F238E27FC236}">
                      <a16:creationId xmlns:a16="http://schemas.microsoft.com/office/drawing/2014/main" id="{8C7E2EAB-0A0A-4135-92B4-568234F3D9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690750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20" name="Graphic 119" descr="Books">
                  <a:extLst>
                    <a:ext uri="{FF2B5EF4-FFF2-40B4-BE49-F238E27FC236}">
                      <a16:creationId xmlns:a16="http://schemas.microsoft.com/office/drawing/2014/main" id="{11952F80-72F7-41E5-8B5B-CD4C59D4650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5131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21" name="Graphic 120" descr="Books">
                  <a:extLst>
                    <a:ext uri="{FF2B5EF4-FFF2-40B4-BE49-F238E27FC236}">
                      <a16:creationId xmlns:a16="http://schemas.microsoft.com/office/drawing/2014/main" id="{0B51D62E-E29B-4D52-8FFA-D5205926593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41487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22" name="Graphic 121" descr="Books">
                  <a:extLst>
                    <a:ext uri="{FF2B5EF4-FFF2-40B4-BE49-F238E27FC236}">
                      <a16:creationId xmlns:a16="http://schemas.microsoft.com/office/drawing/2014/main" id="{DF4412A9-DAB0-4B14-95AD-9785E857A6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03903" y="3099590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23" name="Graphic 122" descr="Books">
                  <a:extLst>
                    <a:ext uri="{FF2B5EF4-FFF2-40B4-BE49-F238E27FC236}">
                      <a16:creationId xmlns:a16="http://schemas.microsoft.com/office/drawing/2014/main" id="{CF813092-17F1-4D9B-9EE1-A056312E7A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74764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24" name="Graphic 123" descr="Books">
                  <a:extLst>
                    <a:ext uri="{FF2B5EF4-FFF2-40B4-BE49-F238E27FC236}">
                      <a16:creationId xmlns:a16="http://schemas.microsoft.com/office/drawing/2014/main" id="{A040D9F2-6018-4893-BC81-946005C4F2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34504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25" name="Graphic 124" descr="Books">
                  <a:extLst>
                    <a:ext uri="{FF2B5EF4-FFF2-40B4-BE49-F238E27FC236}">
                      <a16:creationId xmlns:a16="http://schemas.microsoft.com/office/drawing/2014/main" id="{49BFEC0A-FD0F-46D1-882D-1CA5BB86F96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06333" y="3092203"/>
                  <a:ext cx="137026" cy="137026"/>
                </a:xfrm>
                <a:prstGeom prst="rect">
                  <a:avLst/>
                </a:prstGeom>
              </p:spPr>
            </p:pic>
          </p:grp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758C0D15-737D-4414-A037-4A4C1BE7FA8C}"/>
                  </a:ext>
                </a:extLst>
              </p:cNvPr>
              <p:cNvGrpSpPr/>
              <p:nvPr/>
            </p:nvGrpSpPr>
            <p:grpSpPr>
              <a:xfrm>
                <a:off x="4122539" y="3485702"/>
                <a:ext cx="1676772" cy="148677"/>
                <a:chOff x="4166587" y="3092203"/>
                <a:chExt cx="1676772" cy="148677"/>
              </a:xfrm>
              <a:solidFill>
                <a:srgbClr val="154D68">
                  <a:alpha val="60000"/>
                </a:srgbClr>
              </a:solidFill>
            </p:grpSpPr>
            <p:pic>
              <p:nvPicPr>
                <p:cNvPr id="127" name="Graphic 126" descr="Books">
                  <a:extLst>
                    <a:ext uri="{FF2B5EF4-FFF2-40B4-BE49-F238E27FC236}">
                      <a16:creationId xmlns:a16="http://schemas.microsoft.com/office/drawing/2014/main" id="{7D4A94A0-6C63-42D9-9C88-A62E37EA830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66587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28" name="Graphic 127" descr="Books">
                  <a:extLst>
                    <a:ext uri="{FF2B5EF4-FFF2-40B4-BE49-F238E27FC236}">
                      <a16:creationId xmlns:a16="http://schemas.microsoft.com/office/drawing/2014/main" id="{157129F1-0D4E-4784-8501-7E989BCF4F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8694" y="3103854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29" name="Graphic 128" descr="Books">
                  <a:extLst>
                    <a:ext uri="{FF2B5EF4-FFF2-40B4-BE49-F238E27FC236}">
                      <a16:creationId xmlns:a16="http://schemas.microsoft.com/office/drawing/2014/main" id="{01359130-AE95-4237-8F9A-74C2E28BD02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13075" y="3099889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30" name="Graphic 129" descr="Books">
                  <a:extLst>
                    <a:ext uri="{FF2B5EF4-FFF2-40B4-BE49-F238E27FC236}">
                      <a16:creationId xmlns:a16="http://schemas.microsoft.com/office/drawing/2014/main" id="{5FC7F4F9-E82E-40A2-8DC6-54AE7B2E2F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690750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31" name="Graphic 130" descr="Books">
                  <a:extLst>
                    <a:ext uri="{FF2B5EF4-FFF2-40B4-BE49-F238E27FC236}">
                      <a16:creationId xmlns:a16="http://schemas.microsoft.com/office/drawing/2014/main" id="{222FB46B-F33F-4102-AFB0-CE9769B7551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5131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32" name="Graphic 131" descr="Books">
                  <a:extLst>
                    <a:ext uri="{FF2B5EF4-FFF2-40B4-BE49-F238E27FC236}">
                      <a16:creationId xmlns:a16="http://schemas.microsoft.com/office/drawing/2014/main" id="{A061B661-2FD0-45F8-9D27-C9DB5C2ABF0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41487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33" name="Graphic 132" descr="Books">
                  <a:extLst>
                    <a:ext uri="{FF2B5EF4-FFF2-40B4-BE49-F238E27FC236}">
                      <a16:creationId xmlns:a16="http://schemas.microsoft.com/office/drawing/2014/main" id="{E8010072-6573-44C4-A25F-721B3B01D4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03903" y="3099590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34" name="Graphic 133" descr="Books">
                  <a:extLst>
                    <a:ext uri="{FF2B5EF4-FFF2-40B4-BE49-F238E27FC236}">
                      <a16:creationId xmlns:a16="http://schemas.microsoft.com/office/drawing/2014/main" id="{F721F9DB-1497-42AC-9172-0454B8B4B9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74764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35" name="Graphic 134" descr="Books">
                  <a:extLst>
                    <a:ext uri="{FF2B5EF4-FFF2-40B4-BE49-F238E27FC236}">
                      <a16:creationId xmlns:a16="http://schemas.microsoft.com/office/drawing/2014/main" id="{BA450565-30E8-4A9A-89E0-7CB3FFFF029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34504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36" name="Graphic 135" descr="Books">
                  <a:extLst>
                    <a:ext uri="{FF2B5EF4-FFF2-40B4-BE49-F238E27FC236}">
                      <a16:creationId xmlns:a16="http://schemas.microsoft.com/office/drawing/2014/main" id="{C8267733-2377-477F-8514-AB69E0AE1C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06333" y="3092203"/>
                  <a:ext cx="137026" cy="137026"/>
                </a:xfrm>
                <a:prstGeom prst="rect">
                  <a:avLst/>
                </a:prstGeom>
              </p:spPr>
            </p:pic>
          </p:grpSp>
          <p:pic>
            <p:nvPicPr>
              <p:cNvPr id="150" name="Graphic 149" descr="Download from cloud">
                <a:extLst>
                  <a:ext uri="{FF2B5EF4-FFF2-40B4-BE49-F238E27FC236}">
                    <a16:creationId xmlns:a16="http://schemas.microsoft.com/office/drawing/2014/main" id="{09D668C2-3600-410A-9BF1-AB5DD9EA94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4489844" y="3761486"/>
                <a:ext cx="143925" cy="143925"/>
              </a:xfrm>
              <a:prstGeom prst="rect">
                <a:avLst/>
              </a:prstGeom>
            </p:spPr>
          </p:pic>
          <p:pic>
            <p:nvPicPr>
              <p:cNvPr id="152" name="Graphic 151" descr="Download from cloud">
                <a:extLst>
                  <a:ext uri="{FF2B5EF4-FFF2-40B4-BE49-F238E27FC236}">
                    <a16:creationId xmlns:a16="http://schemas.microsoft.com/office/drawing/2014/main" id="{BA14A5BA-4153-4782-841E-E7B3143720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4318132" y="3759502"/>
                <a:ext cx="143925" cy="143925"/>
              </a:xfrm>
              <a:prstGeom prst="rect">
                <a:avLst/>
              </a:prstGeom>
            </p:spPr>
          </p:pic>
          <p:pic>
            <p:nvPicPr>
              <p:cNvPr id="153" name="Graphic 152" descr="Download from cloud">
                <a:extLst>
                  <a:ext uri="{FF2B5EF4-FFF2-40B4-BE49-F238E27FC236}">
                    <a16:creationId xmlns:a16="http://schemas.microsoft.com/office/drawing/2014/main" id="{90EAAC64-4977-4B51-963D-8FD1E2AF1D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4828060" y="3761486"/>
                <a:ext cx="143925" cy="143925"/>
              </a:xfrm>
              <a:prstGeom prst="rect">
                <a:avLst/>
              </a:prstGeom>
            </p:spPr>
          </p:pic>
          <p:pic>
            <p:nvPicPr>
              <p:cNvPr id="154" name="Graphic 153" descr="Download from cloud">
                <a:extLst>
                  <a:ext uri="{FF2B5EF4-FFF2-40B4-BE49-F238E27FC236}">
                    <a16:creationId xmlns:a16="http://schemas.microsoft.com/office/drawing/2014/main" id="{AB7A212D-2439-4AC5-876B-3B5C7B6610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4123155" y="3762709"/>
                <a:ext cx="143925" cy="143925"/>
              </a:xfrm>
              <a:prstGeom prst="rect">
                <a:avLst/>
              </a:prstGeom>
            </p:spPr>
          </p:pic>
          <p:pic>
            <p:nvPicPr>
              <p:cNvPr id="155" name="Graphic 154" descr="Download from cloud">
                <a:extLst>
                  <a:ext uri="{FF2B5EF4-FFF2-40B4-BE49-F238E27FC236}">
                    <a16:creationId xmlns:a16="http://schemas.microsoft.com/office/drawing/2014/main" id="{1FDD2E36-5696-45FC-A7B3-3A506CC6B8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4661820" y="3759501"/>
                <a:ext cx="143925" cy="143925"/>
              </a:xfrm>
              <a:prstGeom prst="rect">
                <a:avLst/>
              </a:prstGeom>
            </p:spPr>
          </p:pic>
          <p:pic>
            <p:nvPicPr>
              <p:cNvPr id="156" name="Graphic 155" descr="Download from cloud">
                <a:extLst>
                  <a:ext uri="{FF2B5EF4-FFF2-40B4-BE49-F238E27FC236}">
                    <a16:creationId xmlns:a16="http://schemas.microsoft.com/office/drawing/2014/main" id="{7ED4649F-F33C-488D-A646-7D0895FAD6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5514323" y="3757709"/>
                <a:ext cx="143925" cy="143925"/>
              </a:xfrm>
              <a:prstGeom prst="rect">
                <a:avLst/>
              </a:prstGeom>
            </p:spPr>
          </p:pic>
          <p:pic>
            <p:nvPicPr>
              <p:cNvPr id="157" name="Graphic 156" descr="Download from cloud">
                <a:extLst>
                  <a:ext uri="{FF2B5EF4-FFF2-40B4-BE49-F238E27FC236}">
                    <a16:creationId xmlns:a16="http://schemas.microsoft.com/office/drawing/2014/main" id="{E5FF3D08-C474-44C6-9E6F-C4EDA6DDB0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5678872" y="3755328"/>
                <a:ext cx="143925" cy="143925"/>
              </a:xfrm>
              <a:prstGeom prst="rect">
                <a:avLst/>
              </a:prstGeom>
            </p:spPr>
          </p:pic>
          <p:pic>
            <p:nvPicPr>
              <p:cNvPr id="161" name="Graphic 160" descr="Headphones">
                <a:extLst>
                  <a:ext uri="{FF2B5EF4-FFF2-40B4-BE49-F238E27FC236}">
                    <a16:creationId xmlns:a16="http://schemas.microsoft.com/office/drawing/2014/main" id="{D0AC330F-CF5E-4B07-A9E8-3D4D771368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5669390" y="3873765"/>
                <a:ext cx="157125" cy="157125"/>
              </a:xfrm>
              <a:prstGeom prst="rect">
                <a:avLst/>
              </a:prstGeom>
            </p:spPr>
          </p:pic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C7E89F48-FDD3-4F4F-A196-8EB8796ABE54}"/>
                  </a:ext>
                </a:extLst>
              </p:cNvPr>
              <p:cNvGrpSpPr/>
              <p:nvPr/>
            </p:nvGrpSpPr>
            <p:grpSpPr>
              <a:xfrm>
                <a:off x="4135904" y="3624797"/>
                <a:ext cx="1676772" cy="148677"/>
                <a:chOff x="4166587" y="3092203"/>
                <a:chExt cx="1676772" cy="148677"/>
              </a:xfrm>
              <a:solidFill>
                <a:srgbClr val="154D68">
                  <a:alpha val="60000"/>
                </a:srgbClr>
              </a:solidFill>
            </p:grpSpPr>
            <p:pic>
              <p:nvPicPr>
                <p:cNvPr id="171" name="Graphic 170" descr="Books">
                  <a:extLst>
                    <a:ext uri="{FF2B5EF4-FFF2-40B4-BE49-F238E27FC236}">
                      <a16:creationId xmlns:a16="http://schemas.microsoft.com/office/drawing/2014/main" id="{95FA2DC0-C5F0-4430-AB44-03DF6DC2E0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66587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75" name="Graphic 174" descr="Books">
                  <a:extLst>
                    <a:ext uri="{FF2B5EF4-FFF2-40B4-BE49-F238E27FC236}">
                      <a16:creationId xmlns:a16="http://schemas.microsoft.com/office/drawing/2014/main" id="{E58E45DC-7ED3-4A43-9E77-72C615F8296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38694" y="3103854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76" name="Graphic 175" descr="Books">
                  <a:extLst>
                    <a:ext uri="{FF2B5EF4-FFF2-40B4-BE49-F238E27FC236}">
                      <a16:creationId xmlns:a16="http://schemas.microsoft.com/office/drawing/2014/main" id="{F6DF0108-166F-448D-BA94-D0EBF8CC622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13075" y="3099889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77" name="Graphic 176" descr="Books">
                  <a:extLst>
                    <a:ext uri="{FF2B5EF4-FFF2-40B4-BE49-F238E27FC236}">
                      <a16:creationId xmlns:a16="http://schemas.microsoft.com/office/drawing/2014/main" id="{4CAC9A77-218C-4C66-A685-6D0E70D7E7F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690750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78" name="Graphic 177" descr="Books">
                  <a:extLst>
                    <a:ext uri="{FF2B5EF4-FFF2-40B4-BE49-F238E27FC236}">
                      <a16:creationId xmlns:a16="http://schemas.microsoft.com/office/drawing/2014/main" id="{9DE5E3E9-AD89-436B-A3A9-42E81A2F27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5131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79" name="Graphic 178" descr="Books">
                  <a:extLst>
                    <a:ext uri="{FF2B5EF4-FFF2-40B4-BE49-F238E27FC236}">
                      <a16:creationId xmlns:a16="http://schemas.microsoft.com/office/drawing/2014/main" id="{A405308C-1499-4B4A-9A4A-444858C916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41487" y="3102772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82" name="Graphic 181" descr="Books">
                  <a:extLst>
                    <a:ext uri="{FF2B5EF4-FFF2-40B4-BE49-F238E27FC236}">
                      <a16:creationId xmlns:a16="http://schemas.microsoft.com/office/drawing/2014/main" id="{6E2E4F5C-176E-4214-8C0C-DCD2C45C3FE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03903" y="3099590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83" name="Graphic 182" descr="Books">
                  <a:extLst>
                    <a:ext uri="{FF2B5EF4-FFF2-40B4-BE49-F238E27FC236}">
                      <a16:creationId xmlns:a16="http://schemas.microsoft.com/office/drawing/2014/main" id="{C5B63E88-35F0-41F8-A7C4-5BB645607CB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74764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84" name="Graphic 183" descr="Books">
                  <a:extLst>
                    <a:ext uri="{FF2B5EF4-FFF2-40B4-BE49-F238E27FC236}">
                      <a16:creationId xmlns:a16="http://schemas.microsoft.com/office/drawing/2014/main" id="{0EB73A20-4DE8-4983-9DE1-D3E1140D9C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34504" y="3096051"/>
                  <a:ext cx="137026" cy="137026"/>
                </a:xfrm>
                <a:prstGeom prst="rect">
                  <a:avLst/>
                </a:prstGeom>
              </p:spPr>
            </p:pic>
            <p:pic>
              <p:nvPicPr>
                <p:cNvPr id="185" name="Graphic 184" descr="Books">
                  <a:extLst>
                    <a:ext uri="{FF2B5EF4-FFF2-40B4-BE49-F238E27FC236}">
                      <a16:creationId xmlns:a16="http://schemas.microsoft.com/office/drawing/2014/main" id="{D2E5163F-A300-4CEA-8D8C-494B7735925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06333" y="3092203"/>
                  <a:ext cx="137026" cy="137026"/>
                </a:xfrm>
                <a:prstGeom prst="rect">
                  <a:avLst/>
                </a:prstGeom>
              </p:spPr>
            </p:pic>
          </p:grpSp>
          <p:pic>
            <p:nvPicPr>
              <p:cNvPr id="192" name="Graphic 191" descr="Download from cloud">
                <a:extLst>
                  <a:ext uri="{FF2B5EF4-FFF2-40B4-BE49-F238E27FC236}">
                    <a16:creationId xmlns:a16="http://schemas.microsoft.com/office/drawing/2014/main" id="{EC8B6AE6-9339-44BD-81FC-8639D88A6C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5004493" y="3753868"/>
                <a:ext cx="143925" cy="143925"/>
              </a:xfrm>
              <a:prstGeom prst="rect">
                <a:avLst/>
              </a:prstGeom>
            </p:spPr>
          </p:pic>
          <p:pic>
            <p:nvPicPr>
              <p:cNvPr id="194" name="Graphic 193" descr="Download from cloud">
                <a:extLst>
                  <a:ext uri="{FF2B5EF4-FFF2-40B4-BE49-F238E27FC236}">
                    <a16:creationId xmlns:a16="http://schemas.microsoft.com/office/drawing/2014/main" id="{A30C4E41-619F-4BB4-A41A-26113204C7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5171520" y="3756456"/>
                <a:ext cx="143925" cy="143925"/>
              </a:xfrm>
              <a:prstGeom prst="rect">
                <a:avLst/>
              </a:prstGeom>
            </p:spPr>
          </p:pic>
          <p:pic>
            <p:nvPicPr>
              <p:cNvPr id="195" name="Graphic 194" descr="Download from cloud">
                <a:extLst>
                  <a:ext uri="{FF2B5EF4-FFF2-40B4-BE49-F238E27FC236}">
                    <a16:creationId xmlns:a16="http://schemas.microsoft.com/office/drawing/2014/main" id="{BF6FE512-E6B2-48A2-B0ED-D44629DB14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5346556" y="3756456"/>
                <a:ext cx="143925" cy="143925"/>
              </a:xfrm>
              <a:prstGeom prst="rect">
                <a:avLst/>
              </a:prstGeom>
            </p:spPr>
          </p:pic>
        </p:grpSp>
        <p:pic>
          <p:nvPicPr>
            <p:cNvPr id="196" name="Graphic 195" descr="Headphones">
              <a:extLst>
                <a:ext uri="{FF2B5EF4-FFF2-40B4-BE49-F238E27FC236}">
                  <a16:creationId xmlns:a16="http://schemas.microsoft.com/office/drawing/2014/main" id="{02142FC4-F071-477D-BC61-A01D98145D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4124025" y="4002953"/>
              <a:ext cx="157125" cy="157125"/>
            </a:xfrm>
            <a:prstGeom prst="rect">
              <a:avLst/>
            </a:prstGeom>
          </p:spPr>
        </p:pic>
        <p:pic>
          <p:nvPicPr>
            <p:cNvPr id="197" name="Graphic 196" descr="Download from cloud">
              <a:extLst>
                <a:ext uri="{FF2B5EF4-FFF2-40B4-BE49-F238E27FC236}">
                  <a16:creationId xmlns:a16="http://schemas.microsoft.com/office/drawing/2014/main" id="{6E42532D-3454-4CDD-A02B-0BBD124288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/>
            </a:stretch>
          </p:blipFill>
          <p:spPr>
            <a:xfrm>
              <a:off x="4127143" y="3889651"/>
              <a:ext cx="143925" cy="143925"/>
            </a:xfrm>
            <a:prstGeom prst="rect">
              <a:avLst/>
            </a:prstGeom>
          </p:spPr>
        </p:pic>
        <p:pic>
          <p:nvPicPr>
            <p:cNvPr id="198" name="Graphic 197" descr="Download from cloud">
              <a:extLst>
                <a:ext uri="{FF2B5EF4-FFF2-40B4-BE49-F238E27FC236}">
                  <a16:creationId xmlns:a16="http://schemas.microsoft.com/office/drawing/2014/main" id="{D308EC1D-F51B-4838-ABFA-372AF002E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/>
            </a:stretch>
          </p:blipFill>
          <p:spPr>
            <a:xfrm>
              <a:off x="4315833" y="3886965"/>
              <a:ext cx="143925" cy="143925"/>
            </a:xfrm>
            <a:prstGeom prst="rect">
              <a:avLst/>
            </a:prstGeom>
          </p:spPr>
        </p:pic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0ED63568-D817-4310-8031-E33EEB72D332}"/>
              </a:ext>
            </a:extLst>
          </p:cNvPr>
          <p:cNvSpPr/>
          <p:nvPr/>
        </p:nvSpPr>
        <p:spPr>
          <a:xfrm>
            <a:off x="4257149" y="3982472"/>
            <a:ext cx="83290" cy="1250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53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NC">
      <a:dk1>
        <a:srgbClr val="262626"/>
      </a:dk1>
      <a:lt1>
        <a:sysClr val="window" lastClr="FFFFFF"/>
      </a:lt1>
      <a:dk2>
        <a:srgbClr val="44546A"/>
      </a:dk2>
      <a:lt2>
        <a:srgbClr val="E7E6E6"/>
      </a:lt2>
      <a:accent1>
        <a:srgbClr val="8D3130"/>
      </a:accent1>
      <a:accent2>
        <a:srgbClr val="214F6B"/>
      </a:accent2>
      <a:accent3>
        <a:srgbClr val="36938C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4100</TotalTime>
  <Words>224</Words>
  <Application>Microsoft Office PowerPoint</Application>
  <PresentationFormat>Letter Paper (8.5x11 in)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Aharoni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Amanda</dc:creator>
  <cp:lastModifiedBy>Johnson, Amanda</cp:lastModifiedBy>
  <cp:revision>99</cp:revision>
  <cp:lastPrinted>2019-11-19T20:35:34Z</cp:lastPrinted>
  <dcterms:created xsi:type="dcterms:W3CDTF">2019-05-13T16:33:18Z</dcterms:created>
  <dcterms:modified xsi:type="dcterms:W3CDTF">2019-11-19T20:42:36Z</dcterms:modified>
</cp:coreProperties>
</file>