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5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60" d="100"/>
          <a:sy n="60" d="100"/>
        </p:scale>
        <p:origin x="16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val>
            <c:numRef>
              <c:f>Sheet1!$F$16:$F$17</c:f>
              <c:numCache>
                <c:formatCode>0%</c:formatCode>
                <c:ptCount val="2"/>
                <c:pt idx="0">
                  <c:v>0.51692372886549476</c:v>
                </c:pt>
                <c:pt idx="1">
                  <c:v>0.48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0.2561</cdr:x>
      <cdr:y>0.24243</cdr:y>
    </cdr:from>
    <cdr:to>
      <cdr:x>0.76306</cdr:x>
      <cdr:y>0.74673</cdr:y>
    </cdr:to>
    <cdr:sp macro="" textlink="">
      <cdr:nvSpPr>
        <cdr:cNvPr id="2" name="Oval 1"/>
        <cdr:cNvSpPr/>
      </cdr:nvSpPr>
      <cdr:spPr>
        <a:xfrm xmlns:a="http://schemas.openxmlformats.org/drawingml/2006/main">
          <a:off x="332398" y="305106"/>
          <a:ext cx="657988" cy="634692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44C7-4D47-4DF0-AE92-F1DDC5DC0CE0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9E40-7160-434F-B5E8-48C5E27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37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44C7-4D47-4DF0-AE92-F1DDC5DC0CE0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9E40-7160-434F-B5E8-48C5E27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028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44C7-4D47-4DF0-AE92-F1DDC5DC0CE0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9E40-7160-434F-B5E8-48C5E27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216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44C7-4D47-4DF0-AE92-F1DDC5DC0CE0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9E40-7160-434F-B5E8-48C5E27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284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44C7-4D47-4DF0-AE92-F1DDC5DC0CE0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9E40-7160-434F-B5E8-48C5E27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626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44C7-4D47-4DF0-AE92-F1DDC5DC0CE0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9E40-7160-434F-B5E8-48C5E27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578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44C7-4D47-4DF0-AE92-F1DDC5DC0CE0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9E40-7160-434F-B5E8-48C5E27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368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44C7-4D47-4DF0-AE92-F1DDC5DC0CE0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9E40-7160-434F-B5E8-48C5E27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235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44C7-4D47-4DF0-AE92-F1DDC5DC0CE0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9E40-7160-434F-B5E8-48C5E27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86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44C7-4D47-4DF0-AE92-F1DDC5DC0CE0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9E40-7160-434F-B5E8-48C5E27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4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44C7-4D47-4DF0-AE92-F1DDC5DC0CE0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39E40-7160-434F-B5E8-48C5E27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527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044C7-4D47-4DF0-AE92-F1DDC5DC0CE0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9E40-7160-434F-B5E8-48C5E27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487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jpg"/><Relationship Id="rId19" Type="http://schemas.openxmlformats.org/officeDocument/2006/relationships/chart" Target="../charts/chart1.xml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499" y="267471"/>
            <a:ext cx="7124699" cy="15854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17498" y="9710352"/>
            <a:ext cx="680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This flyer was created to celebrate National Library Week! April 10-16,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2597" y="276147"/>
            <a:ext cx="67945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2">
                    <a:lumMod val="25000"/>
                  </a:schemeClr>
                </a:solidFill>
              </a:rPr>
              <a:t>NC Public Libraries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8000" y="1114286"/>
            <a:ext cx="67945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are transforming lives </a:t>
            </a:r>
            <a:r>
              <a:rPr lang="en-US" sz="1400" dirty="0" smtClean="0"/>
              <a:t>everyday </a:t>
            </a:r>
            <a:r>
              <a:rPr lang="en-US" sz="1400" dirty="0" smtClean="0"/>
              <a:t>by providing access to technology, early literacy programs and career development resources to local communities. Here’s a look at how many lives we’ve touched in the past year and </a:t>
            </a:r>
            <a:r>
              <a:rPr lang="en-US" sz="1400" dirty="0" smtClean="0"/>
              <a:t>we’ve </a:t>
            </a:r>
            <a:r>
              <a:rPr lang="en-US" sz="1400" dirty="0" smtClean="0"/>
              <a:t>got even more planned this year!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47061" y="4409432"/>
            <a:ext cx="6177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NC Libraries are </a:t>
            </a:r>
            <a:r>
              <a:rPr lang="en-US" sz="2000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technology </a:t>
            </a:r>
            <a:r>
              <a:rPr lang="en-US" sz="2000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hubs</a:t>
            </a:r>
            <a:endParaRPr lang="en-US" sz="2000" cap="all" dirty="0" smtClean="0">
              <a:solidFill>
                <a:schemeClr val="tx1">
                  <a:lumMod val="75000"/>
                  <a:lumOff val="25000"/>
                </a:schemeClr>
              </a:solidFill>
              <a:latin typeface="Arial Black" panose="020B0A0402010202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323850" y="2442500"/>
            <a:ext cx="7124699" cy="24212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607"/>
          <a:stretch/>
        </p:blipFill>
        <p:spPr>
          <a:xfrm>
            <a:off x="6311436" y="8661681"/>
            <a:ext cx="1038112" cy="1014337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345269" y="8734047"/>
            <a:ext cx="2215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 NC</a:t>
            </a:r>
            <a:r>
              <a:rPr lang="en-US" sz="1200" dirty="0" smtClean="0"/>
              <a:t> </a:t>
            </a:r>
            <a:r>
              <a:rPr lang="en-US" sz="1200" dirty="0" smtClean="0"/>
              <a:t>library card gets you access to over</a:t>
            </a:r>
            <a:r>
              <a:rPr lang="en-US" sz="1200" dirty="0" smtClean="0">
                <a:solidFill>
                  <a:srgbClr val="FF2525"/>
                </a:solidFill>
              </a:rPr>
              <a:t> </a:t>
            </a:r>
            <a:r>
              <a:rPr lang="en-US" sz="1200" b="1" dirty="0" smtClean="0">
                <a:solidFill>
                  <a:srgbClr val="FF2525"/>
                </a:solidFill>
              </a:rPr>
              <a:t>483,491,528 </a:t>
            </a:r>
            <a:r>
              <a:rPr lang="en-US" sz="1200" dirty="0" smtClean="0"/>
              <a:t>items including e-books, audiobooks, movies, music and much more!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984061" y="8780543"/>
            <a:ext cx="23273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You can access library materials </a:t>
            </a:r>
            <a:r>
              <a:rPr lang="en-US" sz="1200" b="1" dirty="0" smtClean="0">
                <a:solidFill>
                  <a:srgbClr val="FF2525"/>
                </a:solidFill>
              </a:rPr>
              <a:t>24/7</a:t>
            </a:r>
            <a:r>
              <a:rPr lang="en-US" sz="1200" dirty="0" smtClean="0"/>
              <a:t>! Download </a:t>
            </a:r>
            <a:r>
              <a:rPr lang="en-US" sz="1200" dirty="0" err="1" smtClean="0"/>
              <a:t>ebooks</a:t>
            </a:r>
            <a:r>
              <a:rPr lang="en-US" sz="1200" dirty="0" smtClean="0"/>
              <a:t>, stream films, or learn a language all through the library’s website. </a:t>
            </a:r>
            <a:endParaRPr lang="en-US" sz="1200" dirty="0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4264" y="8780543"/>
            <a:ext cx="1335583" cy="784220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1032213" y="1975808"/>
            <a:ext cx="59589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NC </a:t>
            </a:r>
            <a:r>
              <a:rPr lang="en-US" sz="2000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Libraries are </a:t>
            </a:r>
            <a:r>
              <a:rPr lang="en-US" sz="2000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learning centers</a:t>
            </a:r>
            <a:endParaRPr lang="en-US" sz="2000" cap="all" dirty="0" smtClean="0">
              <a:solidFill>
                <a:schemeClr val="tx1">
                  <a:lumMod val="75000"/>
                  <a:lumOff val="2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66293" y="2691886"/>
            <a:ext cx="1528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2525"/>
                </a:solidFill>
              </a:rPr>
              <a:t>126,583</a:t>
            </a:r>
            <a:endParaRPr lang="en-US" sz="2800" b="1" dirty="0">
              <a:solidFill>
                <a:srgbClr val="FF2525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290853" y="2479582"/>
            <a:ext cx="13191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</a:t>
            </a:r>
            <a:r>
              <a:rPr lang="en-US" sz="1400" dirty="0" smtClean="0"/>
              <a:t>ibrary </a:t>
            </a:r>
            <a:r>
              <a:rPr lang="en-US" sz="1400" dirty="0" smtClean="0"/>
              <a:t>programs were attended by</a:t>
            </a:r>
            <a:endParaRPr lang="en-US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6311436" y="2907863"/>
            <a:ext cx="7030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</a:t>
            </a:r>
            <a:r>
              <a:rPr lang="en-US" sz="1400" dirty="0" smtClean="0"/>
              <a:t>eople</a:t>
            </a:r>
            <a:endParaRPr lang="en-US" sz="1200" dirty="0"/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591" y="4992679"/>
            <a:ext cx="831754" cy="831754"/>
          </a:xfrm>
          <a:prstGeom prst="rect">
            <a:avLst/>
          </a:prstGeom>
        </p:spPr>
      </p:pic>
      <p:sp>
        <p:nvSpPr>
          <p:cNvPr id="57" name="TextBox 56"/>
          <p:cNvSpPr txBox="1"/>
          <p:nvPr/>
        </p:nvSpPr>
        <p:spPr>
          <a:xfrm rot="16200000">
            <a:off x="-76500" y="5298145"/>
            <a:ext cx="1126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Access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 flipV="1">
            <a:off x="332603" y="3212588"/>
            <a:ext cx="7124699" cy="24212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317498" y="4805888"/>
            <a:ext cx="7124699" cy="24212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194153" y="6358946"/>
            <a:ext cx="7124699" cy="24212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-37600" y="6468603"/>
            <a:ext cx="77724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NC Libraries provide Access to Millions of resources</a:t>
            </a:r>
            <a:endParaRPr lang="en-US" sz="1700" cap="all" dirty="0" smtClean="0">
              <a:solidFill>
                <a:schemeClr val="tx1">
                  <a:lumMod val="75000"/>
                  <a:lumOff val="2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 rot="16200000">
            <a:off x="3162375" y="5282752"/>
            <a:ext cx="15791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Assistance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 flipV="1">
            <a:off x="194152" y="6853786"/>
            <a:ext cx="7124699" cy="24212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194152" y="8479994"/>
            <a:ext cx="7124699" cy="24212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3105059" y="3243548"/>
            <a:ext cx="8204" cy="1045046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V="1">
            <a:off x="317498" y="4284003"/>
            <a:ext cx="7124699" cy="24212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2394993" y="6816365"/>
            <a:ext cx="35403" cy="1663629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4855209" y="6853786"/>
            <a:ext cx="35403" cy="1663629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5924992" y="5550965"/>
            <a:ext cx="15655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2525"/>
                </a:solidFill>
              </a:rPr>
              <a:t>1.9 </a:t>
            </a:r>
            <a:r>
              <a:rPr lang="en-US" sz="2000" b="1" dirty="0" smtClean="0">
                <a:solidFill>
                  <a:srgbClr val="FF2525"/>
                </a:solidFill>
              </a:rPr>
              <a:t>million</a:t>
            </a:r>
            <a:endParaRPr lang="en-US" sz="2000" b="1" dirty="0">
              <a:solidFill>
                <a:srgbClr val="FF2525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363744" y="5499667"/>
            <a:ext cx="1138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2525"/>
                </a:solidFill>
              </a:rPr>
              <a:t>11,470</a:t>
            </a:r>
            <a:endParaRPr lang="en-US" sz="2000" b="1" dirty="0">
              <a:solidFill>
                <a:srgbClr val="FF2525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155402" y="5840761"/>
            <a:ext cx="1359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Technology classes offered</a:t>
            </a:r>
            <a:endParaRPr lang="en-US" sz="1400" dirty="0"/>
          </a:p>
        </p:txBody>
      </p:sp>
      <p:sp>
        <p:nvSpPr>
          <p:cNvPr id="83" name="TextBox 82"/>
          <p:cNvSpPr txBox="1"/>
          <p:nvPr/>
        </p:nvSpPr>
        <p:spPr>
          <a:xfrm>
            <a:off x="5711832" y="5836138"/>
            <a:ext cx="1682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Technology questions answered</a:t>
            </a:r>
            <a:endParaRPr lang="en-US" sz="1400" dirty="0"/>
          </a:p>
        </p:txBody>
      </p:sp>
      <p:sp>
        <p:nvSpPr>
          <p:cNvPr id="84" name="TextBox 83"/>
          <p:cNvSpPr txBox="1"/>
          <p:nvPr/>
        </p:nvSpPr>
        <p:spPr>
          <a:xfrm>
            <a:off x="792726" y="5775769"/>
            <a:ext cx="132780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1,927,895</a:t>
            </a:r>
            <a:r>
              <a:rPr lang="en-US" sz="1400" dirty="0" smtClean="0"/>
              <a:t> </a:t>
            </a:r>
            <a:r>
              <a:rPr lang="en-US" sz="1400" dirty="0" smtClean="0"/>
              <a:t>Wi-Fi </a:t>
            </a:r>
            <a:r>
              <a:rPr lang="en-US" sz="1400" dirty="0" smtClean="0"/>
              <a:t>sessions</a:t>
            </a:r>
            <a:endParaRPr lang="en-US" sz="1400" dirty="0"/>
          </a:p>
        </p:txBody>
      </p:sp>
      <p:pic>
        <p:nvPicPr>
          <p:cNvPr id="85" name="Picture 8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557" y="5022892"/>
            <a:ext cx="842387" cy="754867"/>
          </a:xfrm>
          <a:prstGeom prst="rect">
            <a:avLst/>
          </a:prstGeom>
        </p:spPr>
      </p:pic>
      <p:pic>
        <p:nvPicPr>
          <p:cNvPr id="88" name="Picture 8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8874" y="2510913"/>
            <a:ext cx="781781" cy="581704"/>
          </a:xfrm>
          <a:prstGeom prst="rect">
            <a:avLst/>
          </a:prstGeom>
        </p:spPr>
      </p:pic>
      <p:pic>
        <p:nvPicPr>
          <p:cNvPr id="89" name="Picture 8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893" y="4922917"/>
            <a:ext cx="638264" cy="685896"/>
          </a:xfrm>
          <a:prstGeom prst="rect">
            <a:avLst/>
          </a:prstGeom>
        </p:spPr>
      </p:pic>
      <p:cxnSp>
        <p:nvCxnSpPr>
          <p:cNvPr id="90" name="Straight Connector 89"/>
          <p:cNvCxnSpPr/>
          <p:nvPr/>
        </p:nvCxnSpPr>
        <p:spPr>
          <a:xfrm>
            <a:off x="5176778" y="3224694"/>
            <a:ext cx="4822" cy="1074256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697126" y="2567214"/>
            <a:ext cx="1897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2525"/>
                </a:solidFill>
              </a:rPr>
              <a:t>2.7 million</a:t>
            </a:r>
            <a:endParaRPr lang="en-US" sz="2800" b="1" dirty="0">
              <a:solidFill>
                <a:srgbClr val="FF2525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184172" y="3277791"/>
            <a:ext cx="911139" cy="98488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2525"/>
                </a:solidFill>
              </a:rPr>
              <a:t>86,008</a:t>
            </a:r>
          </a:p>
          <a:p>
            <a:r>
              <a:rPr lang="en-US" sz="1400" dirty="0" smtClean="0"/>
              <a:t>Early </a:t>
            </a:r>
            <a:r>
              <a:rPr lang="en-US" sz="1400" dirty="0" smtClean="0"/>
              <a:t>literacy </a:t>
            </a:r>
            <a:r>
              <a:rPr lang="en-US" sz="1400" dirty="0"/>
              <a:t>p</a:t>
            </a:r>
            <a:r>
              <a:rPr lang="en-US" sz="1400" dirty="0" smtClean="0"/>
              <a:t>rograms</a:t>
            </a:r>
            <a:endParaRPr lang="en-US" sz="1400" dirty="0"/>
          </a:p>
        </p:txBody>
      </p:sp>
      <p:sp>
        <p:nvSpPr>
          <p:cNvPr id="93" name="TextBox 92"/>
          <p:cNvSpPr txBox="1"/>
          <p:nvPr/>
        </p:nvSpPr>
        <p:spPr>
          <a:xfrm>
            <a:off x="4099930" y="3273629"/>
            <a:ext cx="125916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2525"/>
                </a:solidFill>
              </a:rPr>
              <a:t>39,069</a:t>
            </a:r>
          </a:p>
          <a:p>
            <a:r>
              <a:rPr lang="en-US" sz="1400" dirty="0" smtClean="0"/>
              <a:t>Programs for teens and adults</a:t>
            </a:r>
            <a:endParaRPr lang="en-US" sz="1400" dirty="0"/>
          </a:p>
        </p:txBody>
      </p:sp>
      <p:sp>
        <p:nvSpPr>
          <p:cNvPr id="94" name="TextBox 93"/>
          <p:cNvSpPr txBox="1"/>
          <p:nvPr/>
        </p:nvSpPr>
        <p:spPr>
          <a:xfrm>
            <a:off x="6314951" y="3264688"/>
            <a:ext cx="125752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3,945</a:t>
            </a:r>
          </a:p>
          <a:p>
            <a:r>
              <a:rPr lang="en-US" sz="1400" dirty="0" smtClean="0"/>
              <a:t>Workforce development programs</a:t>
            </a:r>
            <a:endParaRPr lang="en-US" sz="1400" dirty="0"/>
          </a:p>
        </p:txBody>
      </p:sp>
      <p:sp>
        <p:nvSpPr>
          <p:cNvPr id="96" name="TextBox 95"/>
          <p:cNvSpPr txBox="1"/>
          <p:nvPr/>
        </p:nvSpPr>
        <p:spPr>
          <a:xfrm>
            <a:off x="4850418" y="6872356"/>
            <a:ext cx="23188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2525"/>
                </a:solidFill>
              </a:rPr>
              <a:t>52,564,479</a:t>
            </a:r>
            <a:r>
              <a:rPr lang="en-US" sz="1400" dirty="0" smtClean="0"/>
              <a:t> items circulated</a:t>
            </a:r>
            <a:endParaRPr lang="en-US" sz="1400" dirty="0"/>
          </a:p>
        </p:txBody>
      </p:sp>
      <p:sp>
        <p:nvSpPr>
          <p:cNvPr id="97" name="TextBox 96"/>
          <p:cNvSpPr txBox="1"/>
          <p:nvPr/>
        </p:nvSpPr>
        <p:spPr>
          <a:xfrm>
            <a:off x="2466249" y="6941312"/>
            <a:ext cx="14287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2525"/>
                </a:solidFill>
              </a:rPr>
              <a:t>5,145,297</a:t>
            </a:r>
            <a:r>
              <a:rPr lang="en-US" sz="1400" dirty="0" smtClean="0"/>
              <a:t> active library </a:t>
            </a:r>
            <a:r>
              <a:rPr lang="en-US" sz="1400" dirty="0" smtClean="0"/>
              <a:t>users</a:t>
            </a:r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That’s </a:t>
            </a:r>
            <a:r>
              <a:rPr lang="en-US" sz="1400" dirty="0" smtClean="0">
                <a:solidFill>
                  <a:srgbClr val="FF2525"/>
                </a:solidFill>
              </a:rPr>
              <a:t>more</a:t>
            </a:r>
          </a:p>
          <a:p>
            <a:r>
              <a:rPr lang="en-US" sz="1400" dirty="0" smtClean="0">
                <a:solidFill>
                  <a:srgbClr val="FF2525"/>
                </a:solidFill>
              </a:rPr>
              <a:t>than half </a:t>
            </a:r>
            <a:r>
              <a:rPr lang="en-US" sz="1400" dirty="0" smtClean="0"/>
              <a:t>of</a:t>
            </a:r>
          </a:p>
          <a:p>
            <a:r>
              <a:rPr lang="en-US" sz="1400" dirty="0" smtClean="0"/>
              <a:t>NC residents.</a:t>
            </a:r>
            <a:endParaRPr lang="en-US" sz="1400" dirty="0"/>
          </a:p>
        </p:txBody>
      </p:sp>
      <p:sp>
        <p:nvSpPr>
          <p:cNvPr id="98" name="TextBox 97"/>
          <p:cNvSpPr txBox="1"/>
          <p:nvPr/>
        </p:nvSpPr>
        <p:spPr>
          <a:xfrm>
            <a:off x="194151" y="6886259"/>
            <a:ext cx="19556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2525"/>
                </a:solidFill>
              </a:rPr>
              <a:t>35,523,633</a:t>
            </a:r>
            <a:r>
              <a:rPr lang="en-US" sz="1400" dirty="0" smtClean="0"/>
              <a:t> </a:t>
            </a:r>
            <a:r>
              <a:rPr lang="en-US" sz="1400" dirty="0" smtClean="0"/>
              <a:t>library visits</a:t>
            </a:r>
            <a:endParaRPr lang="en-US" sz="1400" dirty="0"/>
          </a:p>
        </p:txBody>
      </p:sp>
      <p:sp>
        <p:nvSpPr>
          <p:cNvPr id="99" name="TextBox 98"/>
          <p:cNvSpPr txBox="1"/>
          <p:nvPr/>
        </p:nvSpPr>
        <p:spPr>
          <a:xfrm>
            <a:off x="2371326" y="5739468"/>
            <a:ext cx="147727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2525"/>
                </a:solidFill>
              </a:rPr>
              <a:t>9,340,714</a:t>
            </a:r>
            <a:r>
              <a:rPr lang="en-US" sz="1400" dirty="0" smtClean="0">
                <a:solidFill>
                  <a:srgbClr val="FF2525"/>
                </a:solidFill>
              </a:rPr>
              <a:t> </a:t>
            </a:r>
            <a:r>
              <a:rPr lang="en-US" sz="1400" dirty="0" smtClean="0"/>
              <a:t>Computer uses</a:t>
            </a:r>
            <a:endParaRPr lang="en-US" sz="1400" dirty="0"/>
          </a:p>
        </p:txBody>
      </p:sp>
      <p:pic>
        <p:nvPicPr>
          <p:cNvPr id="100" name="Picture 9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5381" y="3424794"/>
            <a:ext cx="800967" cy="630050"/>
          </a:xfrm>
          <a:prstGeom prst="rect">
            <a:avLst/>
          </a:prstGeom>
        </p:spPr>
      </p:pic>
      <p:pic>
        <p:nvPicPr>
          <p:cNvPr id="102" name="Picture 101"/>
          <p:cNvPicPr>
            <a:picLocks noChangeAspect="1"/>
          </p:cNvPicPr>
          <p:nvPr/>
        </p:nvPicPr>
        <p:blipFill>
          <a:blip r:embed="rId9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758" y="3266873"/>
            <a:ext cx="978489" cy="978489"/>
          </a:xfrm>
          <a:prstGeom prst="rect">
            <a:avLst/>
          </a:prstGeom>
        </p:spPr>
      </p:pic>
      <p:pic>
        <p:nvPicPr>
          <p:cNvPr id="103" name="Picture 102"/>
          <p:cNvPicPr>
            <a:picLocks noChangeAspect="1"/>
          </p:cNvPicPr>
          <p:nvPr/>
        </p:nvPicPr>
        <p:blipFill>
          <a:blip r:embed="rId10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682" y="3459946"/>
            <a:ext cx="1230714" cy="754578"/>
          </a:xfrm>
          <a:prstGeom prst="rect">
            <a:avLst/>
          </a:prstGeom>
        </p:spPr>
      </p:pic>
      <p:pic>
        <p:nvPicPr>
          <p:cNvPr id="104" name="Picture 103"/>
          <p:cNvPicPr>
            <a:picLocks noChangeAspect="1"/>
          </p:cNvPicPr>
          <p:nvPr/>
        </p:nvPicPr>
        <p:blipFill>
          <a:blip r:embed="rId11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2949" y="4931077"/>
            <a:ext cx="1054610" cy="630937"/>
          </a:xfrm>
          <a:prstGeom prst="rect">
            <a:avLst/>
          </a:prstGeom>
        </p:spPr>
      </p:pic>
      <p:sp>
        <p:nvSpPr>
          <p:cNvPr id="106" name="TextBox 105"/>
          <p:cNvSpPr txBox="1"/>
          <p:nvPr/>
        </p:nvSpPr>
        <p:spPr>
          <a:xfrm>
            <a:off x="311966" y="2522609"/>
            <a:ext cx="8850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Last year</a:t>
            </a:r>
            <a:endParaRPr lang="en-US" sz="1400" dirty="0"/>
          </a:p>
        </p:txBody>
      </p:sp>
      <p:grpSp>
        <p:nvGrpSpPr>
          <p:cNvPr id="157" name="Group 156"/>
          <p:cNvGrpSpPr/>
          <p:nvPr/>
        </p:nvGrpSpPr>
        <p:grpSpPr>
          <a:xfrm>
            <a:off x="252242" y="7194036"/>
            <a:ext cx="1297159" cy="994875"/>
            <a:chOff x="240267" y="6965346"/>
            <a:chExt cx="1709629" cy="1433076"/>
          </a:xfrm>
        </p:grpSpPr>
        <p:grpSp>
          <p:nvGrpSpPr>
            <p:cNvPr id="124" name="Group 123"/>
            <p:cNvGrpSpPr/>
            <p:nvPr/>
          </p:nvGrpSpPr>
          <p:grpSpPr>
            <a:xfrm>
              <a:off x="255225" y="6965346"/>
              <a:ext cx="1694671" cy="272297"/>
              <a:chOff x="216490" y="7016065"/>
              <a:chExt cx="1694671" cy="272297"/>
            </a:xfrm>
          </p:grpSpPr>
          <p:pic>
            <p:nvPicPr>
              <p:cNvPr id="107" name="Picture 106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6490" y="7031522"/>
                <a:ext cx="199693" cy="256840"/>
              </a:xfrm>
              <a:prstGeom prst="rect">
                <a:avLst/>
              </a:prstGeom>
            </p:spPr>
          </p:pic>
          <p:pic>
            <p:nvPicPr>
              <p:cNvPr id="108" name="Picture 107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1812" y="7017212"/>
                <a:ext cx="199693" cy="256840"/>
              </a:xfrm>
              <a:prstGeom prst="rect">
                <a:avLst/>
              </a:prstGeom>
            </p:spPr>
          </p:pic>
          <p:pic>
            <p:nvPicPr>
              <p:cNvPr id="109" name="Picture 108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7150" y="7028024"/>
                <a:ext cx="199693" cy="256840"/>
              </a:xfrm>
              <a:prstGeom prst="rect">
                <a:avLst/>
              </a:prstGeom>
            </p:spPr>
          </p:pic>
          <p:pic>
            <p:nvPicPr>
              <p:cNvPr id="110" name="Picture 109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6623" y="7021893"/>
                <a:ext cx="199693" cy="256840"/>
              </a:xfrm>
              <a:prstGeom prst="rect">
                <a:avLst/>
              </a:prstGeom>
            </p:spPr>
          </p:pic>
          <p:pic>
            <p:nvPicPr>
              <p:cNvPr id="111" name="Picture 110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0808" y="7017212"/>
                <a:ext cx="199693" cy="256840"/>
              </a:xfrm>
              <a:prstGeom prst="rect">
                <a:avLst/>
              </a:prstGeom>
            </p:spPr>
          </p:pic>
          <p:pic>
            <p:nvPicPr>
              <p:cNvPr id="112" name="Picture 111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61995" y="7023596"/>
                <a:ext cx="199693" cy="256840"/>
              </a:xfrm>
              <a:prstGeom prst="rect">
                <a:avLst/>
              </a:prstGeom>
            </p:spPr>
          </p:pic>
          <p:pic>
            <p:nvPicPr>
              <p:cNvPr id="118" name="Picture 117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11468" y="7016065"/>
                <a:ext cx="199693" cy="256840"/>
              </a:xfrm>
              <a:prstGeom prst="rect">
                <a:avLst/>
              </a:prstGeom>
            </p:spPr>
          </p:pic>
        </p:grpSp>
        <p:grpSp>
          <p:nvGrpSpPr>
            <p:cNvPr id="125" name="Group 124"/>
            <p:cNvGrpSpPr/>
            <p:nvPr/>
          </p:nvGrpSpPr>
          <p:grpSpPr>
            <a:xfrm>
              <a:off x="255225" y="7238558"/>
              <a:ext cx="1694671" cy="272297"/>
              <a:chOff x="216490" y="7016065"/>
              <a:chExt cx="1694671" cy="272297"/>
            </a:xfrm>
          </p:grpSpPr>
          <p:pic>
            <p:nvPicPr>
              <p:cNvPr id="126" name="Picture 125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6490" y="7031522"/>
                <a:ext cx="199693" cy="256840"/>
              </a:xfrm>
              <a:prstGeom prst="rect">
                <a:avLst/>
              </a:prstGeom>
            </p:spPr>
          </p:pic>
          <p:pic>
            <p:nvPicPr>
              <p:cNvPr id="127" name="Picture 126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1812" y="7017212"/>
                <a:ext cx="199693" cy="256840"/>
              </a:xfrm>
              <a:prstGeom prst="rect">
                <a:avLst/>
              </a:prstGeom>
            </p:spPr>
          </p:pic>
          <p:pic>
            <p:nvPicPr>
              <p:cNvPr id="128" name="Picture 127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7150" y="7028024"/>
                <a:ext cx="199693" cy="256840"/>
              </a:xfrm>
              <a:prstGeom prst="rect">
                <a:avLst/>
              </a:prstGeom>
            </p:spPr>
          </p:pic>
          <p:pic>
            <p:nvPicPr>
              <p:cNvPr id="129" name="Picture 128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6623" y="7021893"/>
                <a:ext cx="199693" cy="256840"/>
              </a:xfrm>
              <a:prstGeom prst="rect">
                <a:avLst/>
              </a:prstGeom>
            </p:spPr>
          </p:pic>
          <p:pic>
            <p:nvPicPr>
              <p:cNvPr id="130" name="Picture 129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0808" y="7017212"/>
                <a:ext cx="199693" cy="256840"/>
              </a:xfrm>
              <a:prstGeom prst="rect">
                <a:avLst/>
              </a:prstGeom>
            </p:spPr>
          </p:pic>
          <p:pic>
            <p:nvPicPr>
              <p:cNvPr id="131" name="Picture 130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61995" y="7023596"/>
                <a:ext cx="199693" cy="256840"/>
              </a:xfrm>
              <a:prstGeom prst="rect">
                <a:avLst/>
              </a:prstGeom>
            </p:spPr>
          </p:pic>
          <p:pic>
            <p:nvPicPr>
              <p:cNvPr id="132" name="Picture 131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11468" y="7016065"/>
                <a:ext cx="199693" cy="256840"/>
              </a:xfrm>
              <a:prstGeom prst="rect">
                <a:avLst/>
              </a:prstGeom>
            </p:spPr>
          </p:pic>
        </p:grpSp>
        <p:grpSp>
          <p:nvGrpSpPr>
            <p:cNvPr id="133" name="Group 132"/>
            <p:cNvGrpSpPr/>
            <p:nvPr/>
          </p:nvGrpSpPr>
          <p:grpSpPr>
            <a:xfrm>
              <a:off x="240267" y="7532861"/>
              <a:ext cx="1694671" cy="272297"/>
              <a:chOff x="216490" y="7016065"/>
              <a:chExt cx="1694671" cy="272297"/>
            </a:xfrm>
          </p:grpSpPr>
          <p:pic>
            <p:nvPicPr>
              <p:cNvPr id="134" name="Picture 133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6490" y="7031522"/>
                <a:ext cx="199693" cy="256840"/>
              </a:xfrm>
              <a:prstGeom prst="rect">
                <a:avLst/>
              </a:prstGeom>
            </p:spPr>
          </p:pic>
          <p:pic>
            <p:nvPicPr>
              <p:cNvPr id="135" name="Picture 134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1812" y="7017212"/>
                <a:ext cx="199693" cy="256840"/>
              </a:xfrm>
              <a:prstGeom prst="rect">
                <a:avLst/>
              </a:prstGeom>
            </p:spPr>
          </p:pic>
          <p:pic>
            <p:nvPicPr>
              <p:cNvPr id="136" name="Picture 135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7150" y="7028024"/>
                <a:ext cx="199693" cy="256840"/>
              </a:xfrm>
              <a:prstGeom prst="rect">
                <a:avLst/>
              </a:prstGeom>
            </p:spPr>
          </p:pic>
          <p:pic>
            <p:nvPicPr>
              <p:cNvPr id="137" name="Picture 136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6623" y="7021893"/>
                <a:ext cx="199693" cy="256840"/>
              </a:xfrm>
              <a:prstGeom prst="rect">
                <a:avLst/>
              </a:prstGeom>
            </p:spPr>
          </p:pic>
          <p:pic>
            <p:nvPicPr>
              <p:cNvPr id="138" name="Picture 137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0808" y="7017212"/>
                <a:ext cx="199693" cy="256840"/>
              </a:xfrm>
              <a:prstGeom prst="rect">
                <a:avLst/>
              </a:prstGeom>
            </p:spPr>
          </p:pic>
          <p:pic>
            <p:nvPicPr>
              <p:cNvPr id="139" name="Picture 138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61995" y="7023596"/>
                <a:ext cx="199693" cy="256840"/>
              </a:xfrm>
              <a:prstGeom prst="rect">
                <a:avLst/>
              </a:prstGeom>
            </p:spPr>
          </p:pic>
          <p:pic>
            <p:nvPicPr>
              <p:cNvPr id="140" name="Picture 139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11468" y="7016065"/>
                <a:ext cx="199693" cy="256840"/>
              </a:xfrm>
              <a:prstGeom prst="rect">
                <a:avLst/>
              </a:prstGeom>
            </p:spPr>
          </p:pic>
        </p:grpSp>
        <p:grpSp>
          <p:nvGrpSpPr>
            <p:cNvPr id="141" name="Group 140"/>
            <p:cNvGrpSpPr/>
            <p:nvPr/>
          </p:nvGrpSpPr>
          <p:grpSpPr>
            <a:xfrm>
              <a:off x="255225" y="7831292"/>
              <a:ext cx="1694671" cy="272297"/>
              <a:chOff x="216490" y="7016065"/>
              <a:chExt cx="1694671" cy="272297"/>
            </a:xfrm>
          </p:grpSpPr>
          <p:pic>
            <p:nvPicPr>
              <p:cNvPr id="142" name="Picture 141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6490" y="7031522"/>
                <a:ext cx="199693" cy="256840"/>
              </a:xfrm>
              <a:prstGeom prst="rect">
                <a:avLst/>
              </a:prstGeom>
            </p:spPr>
          </p:pic>
          <p:pic>
            <p:nvPicPr>
              <p:cNvPr id="143" name="Picture 142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1812" y="7017212"/>
                <a:ext cx="199693" cy="256840"/>
              </a:xfrm>
              <a:prstGeom prst="rect">
                <a:avLst/>
              </a:prstGeom>
            </p:spPr>
          </p:pic>
          <p:pic>
            <p:nvPicPr>
              <p:cNvPr id="144" name="Picture 143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7150" y="7028024"/>
                <a:ext cx="199693" cy="256840"/>
              </a:xfrm>
              <a:prstGeom prst="rect">
                <a:avLst/>
              </a:prstGeom>
            </p:spPr>
          </p:pic>
          <p:pic>
            <p:nvPicPr>
              <p:cNvPr id="145" name="Picture 144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6623" y="7021893"/>
                <a:ext cx="199693" cy="256840"/>
              </a:xfrm>
              <a:prstGeom prst="rect">
                <a:avLst/>
              </a:prstGeom>
            </p:spPr>
          </p:pic>
          <p:pic>
            <p:nvPicPr>
              <p:cNvPr id="146" name="Picture 145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0808" y="7017212"/>
                <a:ext cx="199693" cy="256840"/>
              </a:xfrm>
              <a:prstGeom prst="rect">
                <a:avLst/>
              </a:prstGeom>
            </p:spPr>
          </p:pic>
          <p:pic>
            <p:nvPicPr>
              <p:cNvPr id="147" name="Picture 146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61995" y="7023596"/>
                <a:ext cx="199693" cy="256840"/>
              </a:xfrm>
              <a:prstGeom prst="rect">
                <a:avLst/>
              </a:prstGeom>
            </p:spPr>
          </p:pic>
          <p:pic>
            <p:nvPicPr>
              <p:cNvPr id="148" name="Picture 147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11468" y="7016065"/>
                <a:ext cx="199693" cy="256840"/>
              </a:xfrm>
              <a:prstGeom prst="rect">
                <a:avLst/>
              </a:prstGeom>
            </p:spPr>
          </p:pic>
        </p:grpSp>
        <p:grpSp>
          <p:nvGrpSpPr>
            <p:cNvPr id="149" name="Group 148"/>
            <p:cNvGrpSpPr/>
            <p:nvPr/>
          </p:nvGrpSpPr>
          <p:grpSpPr>
            <a:xfrm>
              <a:off x="242910" y="8126125"/>
              <a:ext cx="1694671" cy="272297"/>
              <a:chOff x="216490" y="7016065"/>
              <a:chExt cx="1694671" cy="272297"/>
            </a:xfrm>
          </p:grpSpPr>
          <p:pic>
            <p:nvPicPr>
              <p:cNvPr id="150" name="Picture 149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6490" y="7031522"/>
                <a:ext cx="199693" cy="256840"/>
              </a:xfrm>
              <a:prstGeom prst="rect">
                <a:avLst/>
              </a:prstGeom>
            </p:spPr>
          </p:pic>
          <p:pic>
            <p:nvPicPr>
              <p:cNvPr id="151" name="Picture 150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1812" y="7017212"/>
                <a:ext cx="199693" cy="256840"/>
              </a:xfrm>
              <a:prstGeom prst="rect">
                <a:avLst/>
              </a:prstGeom>
            </p:spPr>
          </p:pic>
          <p:pic>
            <p:nvPicPr>
              <p:cNvPr id="152" name="Picture 151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7150" y="7028024"/>
                <a:ext cx="199693" cy="256840"/>
              </a:xfrm>
              <a:prstGeom prst="rect">
                <a:avLst/>
              </a:prstGeom>
            </p:spPr>
          </p:pic>
          <p:pic>
            <p:nvPicPr>
              <p:cNvPr id="153" name="Picture 152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6623" y="7021893"/>
                <a:ext cx="199693" cy="256840"/>
              </a:xfrm>
              <a:prstGeom prst="rect">
                <a:avLst/>
              </a:prstGeom>
            </p:spPr>
          </p:pic>
          <p:pic>
            <p:nvPicPr>
              <p:cNvPr id="154" name="Picture 153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0808" y="7017212"/>
                <a:ext cx="199693" cy="256840"/>
              </a:xfrm>
              <a:prstGeom prst="rect">
                <a:avLst/>
              </a:prstGeom>
            </p:spPr>
          </p:pic>
          <p:pic>
            <p:nvPicPr>
              <p:cNvPr id="155" name="Picture 154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61995" y="7023596"/>
                <a:ext cx="199693" cy="256840"/>
              </a:xfrm>
              <a:prstGeom prst="rect">
                <a:avLst/>
              </a:prstGeom>
            </p:spPr>
          </p:pic>
          <p:pic>
            <p:nvPicPr>
              <p:cNvPr id="156" name="Picture 155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11468" y="7016065"/>
                <a:ext cx="199693" cy="256840"/>
              </a:xfrm>
              <a:prstGeom prst="rect">
                <a:avLst/>
              </a:prstGeom>
            </p:spPr>
          </p:pic>
        </p:grpSp>
      </p:grpSp>
      <p:sp>
        <p:nvSpPr>
          <p:cNvPr id="163" name="TextBox 162"/>
          <p:cNvSpPr txBox="1"/>
          <p:nvPr/>
        </p:nvSpPr>
        <p:spPr>
          <a:xfrm>
            <a:off x="1561977" y="7268959"/>
            <a:ext cx="93031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That’s more than </a:t>
            </a:r>
            <a:r>
              <a:rPr lang="en-US" sz="1400" b="1" dirty="0" smtClean="0">
                <a:solidFill>
                  <a:srgbClr val="FF2525"/>
                </a:solidFill>
              </a:rPr>
              <a:t>3</a:t>
            </a:r>
            <a:r>
              <a:rPr lang="en-US" sz="1400" dirty="0" smtClean="0"/>
              <a:t> visits per resident.</a:t>
            </a:r>
            <a:endParaRPr lang="en-US" sz="1400" dirty="0"/>
          </a:p>
        </p:txBody>
      </p:sp>
      <p:sp>
        <p:nvSpPr>
          <p:cNvPr id="164" name="TextBox 163"/>
          <p:cNvSpPr txBox="1"/>
          <p:nvPr/>
        </p:nvSpPr>
        <p:spPr>
          <a:xfrm>
            <a:off x="4870744" y="7178194"/>
            <a:ext cx="12420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That’s over</a:t>
            </a:r>
            <a:r>
              <a:rPr lang="en-US" sz="1400" dirty="0" smtClean="0">
                <a:solidFill>
                  <a:srgbClr val="FF2525"/>
                </a:solidFill>
              </a:rPr>
              <a:t> </a:t>
            </a:r>
            <a:r>
              <a:rPr lang="en-US" sz="1400" b="1" dirty="0" smtClean="0">
                <a:solidFill>
                  <a:srgbClr val="FF2525"/>
                </a:solidFill>
              </a:rPr>
              <a:t>5</a:t>
            </a:r>
            <a:r>
              <a:rPr lang="en-US" sz="1400" dirty="0" smtClean="0">
                <a:solidFill>
                  <a:srgbClr val="FF2525"/>
                </a:solidFill>
              </a:rPr>
              <a:t> </a:t>
            </a:r>
            <a:r>
              <a:rPr lang="en-US" sz="1400" dirty="0" smtClean="0"/>
              <a:t>items per NC resident. </a:t>
            </a:r>
            <a:endParaRPr lang="en-US" sz="1400" dirty="0"/>
          </a:p>
        </p:txBody>
      </p:sp>
      <p:pic>
        <p:nvPicPr>
          <p:cNvPr id="165" name="Picture 164"/>
          <p:cNvPicPr>
            <a:picLocks noChangeAspect="1"/>
          </p:cNvPicPr>
          <p:nvPr/>
        </p:nvPicPr>
        <p:blipFill>
          <a:blip r:embed="rId1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473" y="7198647"/>
            <a:ext cx="585843" cy="585843"/>
          </a:xfrm>
          <a:prstGeom prst="rect">
            <a:avLst/>
          </a:prstGeom>
        </p:spPr>
      </p:pic>
      <p:pic>
        <p:nvPicPr>
          <p:cNvPr id="166" name="Picture 165"/>
          <p:cNvPicPr>
            <a:picLocks noChangeAspect="1"/>
          </p:cNvPicPr>
          <p:nvPr/>
        </p:nvPicPr>
        <p:blipFill>
          <a:blip r:embed="rId1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492" y="7290134"/>
            <a:ext cx="396333" cy="415231"/>
          </a:xfrm>
          <a:prstGeom prst="rect">
            <a:avLst/>
          </a:prstGeom>
        </p:spPr>
      </p:pic>
      <p:pic>
        <p:nvPicPr>
          <p:cNvPr id="168" name="Picture 167"/>
          <p:cNvPicPr>
            <a:picLocks noChangeAspect="1"/>
          </p:cNvPicPr>
          <p:nvPr/>
        </p:nvPicPr>
        <p:blipFill>
          <a:blip r:embed="rId15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693" y="7918631"/>
            <a:ext cx="445887" cy="445887"/>
          </a:xfrm>
          <a:prstGeom prst="rect">
            <a:avLst/>
          </a:prstGeom>
        </p:spPr>
      </p:pic>
      <p:pic>
        <p:nvPicPr>
          <p:cNvPr id="169" name="Picture 168"/>
          <p:cNvPicPr>
            <a:picLocks noChangeAspect="1"/>
          </p:cNvPicPr>
          <p:nvPr/>
        </p:nvPicPr>
        <p:blipFill rotWithShape="1">
          <a:blip r:embed="rId1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71" r="27822"/>
          <a:stretch/>
        </p:blipFill>
        <p:spPr>
          <a:xfrm flipH="1">
            <a:off x="6041529" y="7793486"/>
            <a:ext cx="520995" cy="613722"/>
          </a:xfrm>
          <a:prstGeom prst="rect">
            <a:avLst/>
          </a:prstGeom>
        </p:spPr>
      </p:pic>
      <p:pic>
        <p:nvPicPr>
          <p:cNvPr id="170" name="Picture 169"/>
          <p:cNvPicPr>
            <a:picLocks noChangeAspect="1"/>
          </p:cNvPicPr>
          <p:nvPr/>
        </p:nvPicPr>
        <p:blipFill>
          <a:blip r:embed="rId17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073" y="7847572"/>
            <a:ext cx="544289" cy="544289"/>
          </a:xfrm>
          <a:prstGeom prst="rect">
            <a:avLst/>
          </a:prstGeom>
        </p:spPr>
      </p:pic>
      <p:pic>
        <p:nvPicPr>
          <p:cNvPr id="113" name="Picture 112"/>
          <p:cNvPicPr>
            <a:picLocks noChangeAspect="1"/>
          </p:cNvPicPr>
          <p:nvPr/>
        </p:nvPicPr>
        <p:blipFill>
          <a:blip r:embed="rId1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72" y="8216915"/>
            <a:ext cx="137710" cy="183267"/>
          </a:xfrm>
          <a:prstGeom prst="rect">
            <a:avLst/>
          </a:prstGeom>
        </p:spPr>
      </p:pic>
      <p:pic>
        <p:nvPicPr>
          <p:cNvPr id="114" name="Picture 113"/>
          <p:cNvPicPr>
            <a:picLocks noChangeAspect="1"/>
          </p:cNvPicPr>
          <p:nvPr/>
        </p:nvPicPr>
        <p:blipFill>
          <a:blip r:embed="rId1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55" y="8220170"/>
            <a:ext cx="137710" cy="183267"/>
          </a:xfrm>
          <a:prstGeom prst="rect">
            <a:avLst/>
          </a:prstGeom>
        </p:spPr>
      </p:pic>
      <p:pic>
        <p:nvPicPr>
          <p:cNvPr id="115" name="Picture 114"/>
          <p:cNvPicPr>
            <a:picLocks noChangeAspect="1"/>
          </p:cNvPicPr>
          <p:nvPr/>
        </p:nvPicPr>
        <p:blipFill>
          <a:blip r:embed="rId1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59" y="8208594"/>
            <a:ext cx="137710" cy="183267"/>
          </a:xfrm>
          <a:prstGeom prst="rect">
            <a:avLst/>
          </a:prstGeom>
        </p:spPr>
      </p:pic>
      <p:pic>
        <p:nvPicPr>
          <p:cNvPr id="116" name="Picture 115"/>
          <p:cNvPicPr>
            <a:picLocks noChangeAspect="1"/>
          </p:cNvPicPr>
          <p:nvPr/>
        </p:nvPicPr>
        <p:blipFill>
          <a:blip r:embed="rId1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47" y="8219883"/>
            <a:ext cx="137710" cy="183267"/>
          </a:xfrm>
          <a:prstGeom prst="rect">
            <a:avLst/>
          </a:prstGeom>
        </p:spPr>
      </p:pic>
      <p:sp>
        <p:nvSpPr>
          <p:cNvPr id="117" name="TextBox 116"/>
          <p:cNvSpPr txBox="1"/>
          <p:nvPr/>
        </p:nvSpPr>
        <p:spPr>
          <a:xfrm>
            <a:off x="243015" y="3279174"/>
            <a:ext cx="875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Libraries</a:t>
            </a:r>
          </a:p>
          <a:p>
            <a:r>
              <a:rPr lang="en-US" sz="1400" dirty="0" smtClean="0"/>
              <a:t> offered:</a:t>
            </a:r>
            <a:endParaRPr lang="en-US" sz="1400" dirty="0"/>
          </a:p>
        </p:txBody>
      </p:sp>
      <p:graphicFrame>
        <p:nvGraphicFramePr>
          <p:cNvPr id="119" name="Chart 1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4519340"/>
              </p:ext>
            </p:extLst>
          </p:nvPr>
        </p:nvGraphicFramePr>
        <p:xfrm>
          <a:off x="3539077" y="7129180"/>
          <a:ext cx="1297916" cy="1258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9"/>
          </a:graphicData>
        </a:graphic>
      </p:graphicFrame>
    </p:spTree>
    <p:extLst>
      <p:ext uri="{BB962C8B-B14F-4D97-AF65-F5344CB8AC3E}">
        <p14:creationId xmlns:p14="http://schemas.microsoft.com/office/powerpoint/2010/main" val="3796785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1517</TotalTime>
  <Words>204</Words>
  <Application>Microsoft Office PowerPoint</Application>
  <PresentationFormat>Custom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Johnson, Amanda</dc:creator>
  <cp:lastModifiedBy>Johnson, Amanda</cp:lastModifiedBy>
  <cp:revision>35</cp:revision>
  <cp:lastPrinted>2016-03-16T19:23:04Z</cp:lastPrinted>
  <dcterms:created xsi:type="dcterms:W3CDTF">2016-03-15T19:23:09Z</dcterms:created>
  <dcterms:modified xsi:type="dcterms:W3CDTF">2016-04-12T13:44:33Z</dcterms:modified>
</cp:coreProperties>
</file>