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69" r:id="rId3"/>
    <p:sldId id="265" r:id="rId4"/>
    <p:sldId id="270" r:id="rId5"/>
    <p:sldId id="271" r:id="rId6"/>
    <p:sldId id="268" r:id="rId7"/>
    <p:sldId id="263" r:id="rId8"/>
    <p:sldId id="264" r:id="rId9"/>
    <p:sldId id="266" r:id="rId10"/>
  </p:sldIdLst>
  <p:sldSz cx="12192000" cy="6858000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Bebas Neue Bold" panose="020B0606020202050201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4CC"/>
    <a:srgbClr val="FF9933"/>
    <a:srgbClr val="92D05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561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7CA79-1F05-4AA4-994E-F15E3980DC9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41B6-7909-4DD2-821F-4B471A77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300 members of the Raleigh community are active library card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52A9-B641-412E-894A-56AEDC418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41395-126C-4FEF-BF2A-C4423E43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DA05-89DF-4C9E-B024-397B9427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7EAF7-149F-4477-B593-A9CC1BDC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54BB-F2E9-4567-8BDB-88EC197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D06A-35E1-415C-8C3D-349433ED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9FA15-D835-4A04-B63B-89CCFADE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2A2CE-4254-46C4-BFF9-A9D7F74E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96B9E-0EE5-40FD-BBF1-C4C6EA7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459A-28C5-4872-92BF-73EAE199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C4339-D844-4A2D-B6AF-B30A5649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253A3-E917-4133-806E-AE96B60D9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45101-A284-4AA7-A9BB-91289F52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47DF5-9F36-4FFE-BBE9-38359813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C224-ED37-45D4-80C1-4B71355B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BF6F-4125-4920-94C1-BCD459EA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B34C-7FAD-4364-8298-FFDEA906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A64E-11D4-4513-9434-5D4DA3B6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264B-9BC9-48F5-BA2F-E28E0011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C861-C2DD-4A36-898D-FDC9FFF1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555FC-F79E-4B56-AD0D-27CFDACE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25E4-DE4C-4517-BEE9-8F47959A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08593-F3B0-4FD9-8AAE-8B6169B9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4F586-B6CA-4232-B930-0712E36B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04CA-A419-4718-B953-E78EF38A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6A39-0AD9-4418-BA15-264149640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A84E1-CA5C-4773-9468-7AB21FFA1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87DE-B489-481D-9F69-31C308AB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21F88-9006-4CAE-9385-CFEB9893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3B82A-3A58-4D71-B0E9-A44D9907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0365-6F6C-4384-8EB2-C95F2D08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ADF46-ADED-4FF0-83D7-E9287045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955D4-1BD5-4AB0-ABED-6754E5CB9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DB086-F339-4811-954A-04A59AE4C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7317B-12B5-4641-A8FC-4DBA68A92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43E6D-C6E8-49E9-A880-EE109BD2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00C04-5F4E-485B-A93A-8A953A44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3B134-8500-4311-A79F-182FA93E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83AD-7851-4AB6-AC9C-F4D51F7A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D68CA-D8FC-4CF9-8DF6-D0F3B41F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5C6ED-E88A-42C5-A98C-554164A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C85D4-A8EF-4FE9-8920-B9F53FDE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D8B84-FB1D-4EEE-B676-28D3B526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7C7B7-CAF1-4449-910F-04A48F4E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5A3FF-8F83-4398-AF46-3F87FED6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CDD1-5BE0-462A-88EA-771C5DDF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CC5D-0B71-422E-8764-C7A9B2C2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47F88-8190-4B67-B6F3-1258A7526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C6C94-40C6-4893-89E3-3664D17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68908-6B44-4C8E-A842-D271989C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A76B8-897D-4CFD-ADFC-7885A07F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7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4672-B9AB-40C2-B556-98B1602D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9EE74-1306-4B86-9545-070327A73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F4EC2-1B38-4DC9-926B-505945D90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0E10A-ED60-452F-BEED-0E6353D3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08BE-EAEA-4AEC-92AB-637A7581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C0ACD-10D2-4D80-AD77-DD3B2B4F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44182-754B-4199-90C3-2D0F14DA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ECC2D-BC90-441F-AC86-5CD72179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310B-9C2D-4BC1-89C1-6D871648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4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E503-E539-4158-B9BB-ACC241B3B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DD2D-411A-4845-904C-1A05FBE4C5F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E6163-807F-403C-A110-9705D9E49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50-174C-49AE-9990-1659117B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export for social media: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59E4EE-8030-43E8-920C-B75C84464C0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324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all slides are updated before exporting.</a:t>
            </a:r>
          </a:p>
          <a:p>
            <a:r>
              <a:rPr lang="en-US" dirty="0"/>
              <a:t>Choose File &gt; Save As (PC) or File &gt; Export (Mac).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4622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8355A1-461B-48C9-B16B-EF5361BE6958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79A46B-A688-46AE-AA8A-4A1D7F576D7B}"/>
              </a:ext>
            </a:extLst>
          </p:cNvPr>
          <p:cNvSpPr txBox="1">
            <a:spLocks/>
          </p:cNvSpPr>
          <p:nvPr/>
        </p:nvSpPr>
        <p:spPr>
          <a:xfrm>
            <a:off x="6095999" y="3526142"/>
            <a:ext cx="9254062" cy="5850077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440"/>
              </a:lnSpc>
              <a:spcBef>
                <a:spcPts val="0"/>
              </a:spcBef>
              <a:buNone/>
            </a:pPr>
            <a:br>
              <a:rPr lang="en-US" sz="528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5920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  <a:r>
              <a:rPr lang="en-US" sz="7680" dirty="0">
                <a:solidFill>
                  <a:srgbClr val="004D86"/>
                </a:solidFill>
                <a:latin typeface="Bebas Neue Bold" panose="020B0606020202050201" pitchFamily="34" charset="0"/>
              </a:rPr>
              <a:t> </a:t>
            </a:r>
            <a:endParaRPr lang="en-US" sz="7040" dirty="0">
              <a:solidFill>
                <a:srgbClr val="004D86"/>
              </a:solidFill>
              <a:latin typeface="Bebas Neue Bold" panose="020B0606020202050201" pitchFamily="34" charset="0"/>
            </a:endParaRPr>
          </a:p>
          <a:p>
            <a:pPr marL="0" indent="0">
              <a:lnSpc>
                <a:spcPts val="5440"/>
              </a:lnSpc>
              <a:spcBef>
                <a:spcPts val="0"/>
              </a:spcBef>
              <a:buNone/>
            </a:pPr>
            <a:r>
              <a:rPr lang="en-US" sz="5280" dirty="0">
                <a:solidFill>
                  <a:srgbClr val="004D86"/>
                </a:solidFill>
                <a:latin typeface="Bebas Neue Bold" panose="020B0606020202050201" pitchFamily="34" charset="0"/>
              </a:rPr>
              <a:t>LOCATIONS (fy20)</a:t>
            </a:r>
            <a:endParaRPr lang="en-US" sz="352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6FC366-3B52-4256-9280-3B81F2F2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95" y="2010240"/>
            <a:ext cx="4442350" cy="444680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F51FF1-FCA6-41DF-A205-936AE53F904A}"/>
              </a:ext>
            </a:extLst>
          </p:cNvPr>
          <p:cNvSpPr txBox="1">
            <a:spLocks/>
          </p:cNvSpPr>
          <p:nvPr/>
        </p:nvSpPr>
        <p:spPr>
          <a:xfrm>
            <a:off x="76108" y="1169697"/>
            <a:ext cx="12039785" cy="658133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rgbClr val="004D86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currently provides </a:t>
            </a:r>
          </a:p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library services through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4BE354-0379-4FE1-92AB-3DB59BB66405}"/>
              </a:ext>
            </a:extLst>
          </p:cNvPr>
          <p:cNvSpPr txBox="1">
            <a:spLocks/>
          </p:cNvSpPr>
          <p:nvPr/>
        </p:nvSpPr>
        <p:spPr>
          <a:xfrm>
            <a:off x="2598856" y="134689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2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A67C3-E606-4C08-A373-2640672D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532" y="4097624"/>
            <a:ext cx="9370936" cy="340467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920"/>
              </a:lnSpc>
              <a:spcBef>
                <a:spcPts val="0"/>
              </a:spcBef>
              <a:buNone/>
            </a:pPr>
            <a:r>
              <a:rPr lang="en-US" sz="704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5280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352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39" y="745477"/>
            <a:ext cx="3841714" cy="38455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3152707" y="1366851"/>
            <a:ext cx="9814560" cy="4061249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40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9CCB1-ECC4-41B1-B084-1B1EFD7CECF9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E4969E-81B8-4508-9EAD-0FB20A55D3AF}"/>
              </a:ext>
            </a:extLst>
          </p:cNvPr>
          <p:cNvSpPr txBox="1">
            <a:spLocks/>
          </p:cNvSpPr>
          <p:nvPr/>
        </p:nvSpPr>
        <p:spPr>
          <a:xfrm>
            <a:off x="2598856" y="400957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2930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4688091" y="3534194"/>
            <a:ext cx="6684264" cy="2833439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960"/>
              </a:lnSpc>
              <a:spcBef>
                <a:spcPts val="0"/>
              </a:spcBef>
              <a:buNone/>
            </a:pPr>
            <a:r>
              <a:rPr lang="en-US" sz="5280" dirty="0">
                <a:solidFill>
                  <a:schemeClr val="bg1"/>
                </a:solidFill>
                <a:latin typeface="Bebas Neue Bold" panose="020B0606020202050201" pitchFamily="34" charset="0"/>
              </a:rPr>
              <a:t>pre-covid </a:t>
            </a:r>
            <a:r>
              <a:rPr lang="en-US" sz="5280" dirty="0">
                <a:solidFill>
                  <a:srgbClr val="004D86"/>
                </a:solidFill>
                <a:latin typeface="Bebas Neue Bold" panose="020B0606020202050201" pitchFamily="34" charset="0"/>
              </a:rPr>
              <a:t>annual visits to (library name) (fy19)</a:t>
            </a:r>
            <a:endParaRPr lang="en-US" sz="352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4613155" y="2025874"/>
            <a:ext cx="6759201" cy="5850077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440"/>
              </a:lnSpc>
              <a:spcBef>
                <a:spcPts val="0"/>
              </a:spcBef>
              <a:buNone/>
            </a:pPr>
            <a:br>
              <a:rPr lang="en-US" sz="528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592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352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D977A5C-3535-4B29-9445-AA833C2F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7" y="839579"/>
            <a:ext cx="4452975" cy="445743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6523130" y="2734519"/>
            <a:ext cx="6684264" cy="100363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96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48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72EA8B-92D8-4D8C-B5F8-7D2B83240C89}"/>
              </a:ext>
            </a:extLst>
          </p:cNvPr>
          <p:cNvSpPr txBox="1">
            <a:spLocks/>
          </p:cNvSpPr>
          <p:nvPr/>
        </p:nvSpPr>
        <p:spPr>
          <a:xfrm>
            <a:off x="2598856" y="586637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955414" y="1129147"/>
            <a:ext cx="10281172" cy="2833439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96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employed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095064" y="4486938"/>
            <a:ext cx="10001872" cy="3404678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100"/>
              </a:lnSpc>
              <a:spcBef>
                <a:spcPts val="0"/>
              </a:spcBef>
            </a:pPr>
            <a:r>
              <a:rPr lang="en-US" sz="5760" dirty="0">
                <a:solidFill>
                  <a:schemeClr val="bg1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4800" dirty="0">
                <a:solidFill>
                  <a:srgbClr val="4D771F"/>
                </a:solidFill>
                <a:latin typeface="Bebas Neue Bold" panose="020B0606020202050201" pitchFamily="34" charset="0"/>
              </a:rPr>
              <a:t>including x professional librarians</a:t>
            </a:r>
          </a:p>
          <a:p>
            <a:pPr>
              <a:lnSpc>
                <a:spcPts val="5920"/>
              </a:lnSpc>
              <a:spcBef>
                <a:spcPts val="0"/>
              </a:spcBef>
            </a:pPr>
            <a:endParaRPr lang="en-US" sz="352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3731763" y="3497580"/>
            <a:ext cx="7365172" cy="2312395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920"/>
              </a:lnSpc>
              <a:spcBef>
                <a:spcPts val="0"/>
              </a:spcBef>
            </a:pPr>
            <a:r>
              <a:rPr lang="en-US" sz="2296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92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08" y="1543710"/>
            <a:ext cx="3245030" cy="3248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78D00B-0BB1-4448-A45E-D9A050050B7C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D43312-8892-49D3-BED6-9F27F8E31C6F}"/>
              </a:ext>
            </a:extLst>
          </p:cNvPr>
          <p:cNvSpPr txBox="1">
            <a:spLocks/>
          </p:cNvSpPr>
          <p:nvPr/>
        </p:nvSpPr>
        <p:spPr>
          <a:xfrm>
            <a:off x="2598856" y="214836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6865E1-9680-4C07-AB97-B0F65EC8A1F0}"/>
              </a:ext>
            </a:extLst>
          </p:cNvPr>
          <p:cNvCxnSpPr/>
          <p:nvPr/>
        </p:nvCxnSpPr>
        <p:spPr>
          <a:xfrm>
            <a:off x="6096000" y="2341010"/>
            <a:ext cx="0" cy="3264408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316547" y="1281556"/>
            <a:ext cx="9558906" cy="1115568"/>
          </a:xfrm>
          <a:prstGeom prst="rect">
            <a:avLst/>
          </a:prstGeom>
        </p:spPr>
        <p:txBody>
          <a:bodyPr vert="horz" lIns="73152" tIns="36576" rIns="73152" bIns="36576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4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fulfilled</a:t>
            </a:r>
            <a:endParaRPr lang="en-US" sz="352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387096" y="5033475"/>
            <a:ext cx="5809677" cy="678016"/>
          </a:xfrm>
          <a:prstGeom prst="rect">
            <a:avLst/>
          </a:prstGeom>
        </p:spPr>
        <p:txBody>
          <a:bodyPr vert="horz" lIns="73152" tIns="36576" rIns="73152" bIns="36576" rtlCol="0">
            <a:normAutofit fontScale="62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40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Information requests</a:t>
            </a:r>
            <a:endParaRPr lang="en-US" sz="3520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6046024" y="5014357"/>
            <a:ext cx="5809677" cy="678016"/>
          </a:xfrm>
          <a:prstGeom prst="rect">
            <a:avLst/>
          </a:prstGeom>
        </p:spPr>
        <p:txBody>
          <a:bodyPr vert="horz" lIns="73152" tIns="36576" rIns="73152" bIns="36576" rtlCol="0">
            <a:normAutofit fontScale="62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40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Material checkouts</a:t>
            </a:r>
            <a:endParaRPr lang="en-US" sz="3520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2253303" y="3928712"/>
            <a:ext cx="2594263" cy="1405976"/>
          </a:xfrm>
          <a:prstGeom prst="rect">
            <a:avLst/>
          </a:prstGeom>
        </p:spPr>
        <p:txBody>
          <a:bodyPr vert="horz" lIns="73152" tIns="36576" rIns="73152" bIns="36576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4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8062980" y="3889489"/>
            <a:ext cx="2594263" cy="1405976"/>
          </a:xfrm>
          <a:prstGeom prst="rect">
            <a:avLst/>
          </a:prstGeom>
        </p:spPr>
        <p:txBody>
          <a:bodyPr vert="horz" lIns="73152" tIns="36576" rIns="73152" bIns="36576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4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83" y="2039300"/>
            <a:ext cx="1905006" cy="190691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ED7F68-3933-4FC6-BCFA-107B48311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99" y="1873406"/>
            <a:ext cx="2228905" cy="223113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FEDFE-D9C1-4DCF-9DC8-A6E22E4F2BBD}"/>
              </a:ext>
            </a:extLst>
          </p:cNvPr>
          <p:cNvSpPr txBox="1">
            <a:spLocks/>
          </p:cNvSpPr>
          <p:nvPr/>
        </p:nvSpPr>
        <p:spPr>
          <a:xfrm>
            <a:off x="2598856" y="345603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C4FE-FF73-4FDD-B6AB-1FA40FC6AA73}"/>
              </a:ext>
            </a:extLst>
          </p:cNvPr>
          <p:cNvSpPr txBox="1">
            <a:spLocks/>
          </p:cNvSpPr>
          <p:nvPr/>
        </p:nvSpPr>
        <p:spPr>
          <a:xfrm>
            <a:off x="902189" y="1360435"/>
            <a:ext cx="10387622" cy="1212283"/>
          </a:xfrm>
          <a:prstGeom prst="rect">
            <a:avLst/>
          </a:prstGeom>
        </p:spPr>
        <p:txBody>
          <a:bodyPr vert="horz" lIns="73152" tIns="36576" rIns="73152" bIns="36576" rtlCol="0">
            <a:normAutofit fontScale="700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4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PLANNED &amp; HOSTED</a:t>
            </a:r>
            <a:endParaRPr lang="en-US" sz="352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3357DC-F117-4178-A410-6B1C5F0D40AF}"/>
              </a:ext>
            </a:extLst>
          </p:cNvPr>
          <p:cNvSpPr txBox="1">
            <a:spLocks/>
          </p:cNvSpPr>
          <p:nvPr/>
        </p:nvSpPr>
        <p:spPr>
          <a:xfrm>
            <a:off x="5067369" y="2027390"/>
            <a:ext cx="5387789" cy="2919943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40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722AD-DBB0-4BD7-BFA2-B900977F9ACF}"/>
              </a:ext>
            </a:extLst>
          </p:cNvPr>
          <p:cNvSpPr txBox="1">
            <a:spLocks/>
          </p:cNvSpPr>
          <p:nvPr/>
        </p:nvSpPr>
        <p:spPr>
          <a:xfrm>
            <a:off x="5067369" y="3900295"/>
            <a:ext cx="8227868" cy="2098548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sz="5280" dirty="0">
                <a:solidFill>
                  <a:schemeClr val="bg1"/>
                </a:solidFill>
                <a:latin typeface="Bebas Neue" panose="020B0606020202050201" pitchFamily="34" charset="0"/>
              </a:rPr>
              <a:t>PROGRAMS FOR </a:t>
            </a:r>
            <a:r>
              <a:rPr lang="en-US" sz="5280" dirty="0">
                <a:solidFill>
                  <a:srgbClr val="4D771F"/>
                </a:solidFill>
                <a:latin typeface="Bebas Neue" panose="020B0606020202050201" pitchFamily="34" charset="0"/>
              </a:rPr>
              <a:t>COMMUNITY</a:t>
            </a:r>
          </a:p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sz="5280" dirty="0">
                <a:solidFill>
                  <a:srgbClr val="4D771F"/>
                </a:solidFill>
                <a:latin typeface="Bebas Neue" panose="020B0606020202050201" pitchFamily="34" charset="0"/>
              </a:rPr>
              <a:t>MEMBERS OF ALL AGES</a:t>
            </a:r>
            <a:endParaRPr lang="en-US" sz="2560" dirty="0">
              <a:solidFill>
                <a:srgbClr val="4D771F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23E2FE1-0634-48BF-A0BF-C450F32F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07" y="1963331"/>
            <a:ext cx="3509803" cy="3513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74735-5EF7-452F-8A8A-FAA14147EE89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4E2E8C-1179-472B-9691-4647D02E9EE5}"/>
              </a:ext>
            </a:extLst>
          </p:cNvPr>
          <p:cNvSpPr txBox="1">
            <a:spLocks/>
          </p:cNvSpPr>
          <p:nvPr/>
        </p:nvSpPr>
        <p:spPr>
          <a:xfrm>
            <a:off x="2598856" y="345603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4182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31704-7A1B-4A00-A427-28A7D2F5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654" y="4719865"/>
            <a:ext cx="8227868" cy="12715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240" dirty="0">
                <a:solidFill>
                  <a:schemeClr val="accent2">
                    <a:lumMod val="75000"/>
                  </a:schemeClr>
                </a:solidFill>
                <a:latin typeface="Bebas Neue Bold" panose="020B0606020202050201" pitchFamily="34" charset="0"/>
              </a:rPr>
              <a:t>Bookmobile events</a:t>
            </a:r>
            <a:b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endParaRPr lang="en-US" sz="352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0E821-3810-4C2B-AD4A-9C97145F030A}"/>
              </a:ext>
            </a:extLst>
          </p:cNvPr>
          <p:cNvSpPr txBox="1">
            <a:spLocks/>
          </p:cNvSpPr>
          <p:nvPr/>
        </p:nvSpPr>
        <p:spPr>
          <a:xfrm>
            <a:off x="2815056" y="2886050"/>
            <a:ext cx="9814560" cy="4061249"/>
          </a:xfrm>
          <a:prstGeom prst="rect">
            <a:avLst/>
          </a:prstGeom>
        </p:spPr>
        <p:txBody>
          <a:bodyPr vert="horz" lIns="73152" tIns="36576" rIns="73152" bIns="36576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800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B272D-120F-4AC2-A33D-42C143C5211A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1D34D9-E368-4677-A814-3E7D7D765DB1}"/>
              </a:ext>
            </a:extLst>
          </p:cNvPr>
          <p:cNvSpPr txBox="1">
            <a:spLocks/>
          </p:cNvSpPr>
          <p:nvPr/>
        </p:nvSpPr>
        <p:spPr>
          <a:xfrm>
            <a:off x="1316547" y="1336927"/>
            <a:ext cx="9558906" cy="1115568"/>
          </a:xfrm>
          <a:prstGeom prst="rect">
            <a:avLst/>
          </a:prstGeom>
        </p:spPr>
        <p:txBody>
          <a:bodyPr vert="horz" lIns="73152" tIns="36576" rIns="73152" bIns="36576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4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hosted</a:t>
            </a:r>
            <a:endParaRPr lang="en-US" sz="352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6F9DB90-21AF-4F19-B5B9-F2E73B5C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3" b="31911"/>
          <a:stretch/>
        </p:blipFill>
        <p:spPr>
          <a:xfrm>
            <a:off x="4429713" y="2452495"/>
            <a:ext cx="5384085" cy="22030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C42385-EB7E-4AFB-A5AF-AD1D2D309DC1}"/>
              </a:ext>
            </a:extLst>
          </p:cNvPr>
          <p:cNvSpPr txBox="1">
            <a:spLocks/>
          </p:cNvSpPr>
          <p:nvPr/>
        </p:nvSpPr>
        <p:spPr>
          <a:xfrm>
            <a:off x="2598856" y="345603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90074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5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B5F755-5F5C-467B-B202-63F5BCAD66B5}"/>
              </a:ext>
            </a:extLst>
          </p:cNvPr>
          <p:cNvSpPr txBox="1">
            <a:spLocks/>
          </p:cNvSpPr>
          <p:nvPr/>
        </p:nvSpPr>
        <p:spPr>
          <a:xfrm>
            <a:off x="570937" y="1041819"/>
            <a:ext cx="11050126" cy="778605"/>
          </a:xfrm>
          <a:prstGeom prst="rect">
            <a:avLst/>
          </a:prstGeom>
        </p:spPr>
        <p:txBody>
          <a:bodyPr vert="horz" lIns="73152" tIns="36576" rIns="73152" bIns="3657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For an average of </a:t>
            </a:r>
            <a:r>
              <a:rPr lang="en-US" sz="3840" dirty="0">
                <a:solidFill>
                  <a:srgbClr val="4A206A"/>
                </a:solidFill>
                <a:latin typeface="Bebas Neue Bold" panose="020B0606020202050201" pitchFamily="34" charset="0"/>
              </a:rPr>
              <a:t>$XX per person </a:t>
            </a: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384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haS</a:t>
            </a: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 provided (FY20):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3D782-83DA-42BD-9BD4-F6DDC837A275}"/>
              </a:ext>
            </a:extLst>
          </p:cNvPr>
          <p:cNvSpPr txBox="1"/>
          <p:nvPr/>
        </p:nvSpPr>
        <p:spPr>
          <a:xfrm>
            <a:off x="387096" y="5921512"/>
            <a:ext cx="11140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A2987A-32E5-42DC-83E5-CE40C8EAE4DD}"/>
              </a:ext>
            </a:extLst>
          </p:cNvPr>
          <p:cNvCxnSpPr>
            <a:cxnSpLocks/>
          </p:cNvCxnSpPr>
          <p:nvPr/>
        </p:nvCxnSpPr>
        <p:spPr>
          <a:xfrm>
            <a:off x="3163824" y="1957990"/>
            <a:ext cx="0" cy="3787139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5C657-E946-4980-B86A-3B321C8964FF}"/>
              </a:ext>
            </a:extLst>
          </p:cNvPr>
          <p:cNvCxnSpPr>
            <a:cxnSpLocks/>
          </p:cNvCxnSpPr>
          <p:nvPr/>
        </p:nvCxnSpPr>
        <p:spPr>
          <a:xfrm>
            <a:off x="6211824" y="1957990"/>
            <a:ext cx="0" cy="3787139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79A99-A2C7-4C40-9D02-C6855AEBFB72}"/>
              </a:ext>
            </a:extLst>
          </p:cNvPr>
          <p:cNvCxnSpPr>
            <a:cxnSpLocks/>
          </p:cNvCxnSpPr>
          <p:nvPr/>
        </p:nvCxnSpPr>
        <p:spPr>
          <a:xfrm>
            <a:off x="9257597" y="1957990"/>
            <a:ext cx="0" cy="3787139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E81BE5-5D5E-4A2F-9F28-A58F6B909731}"/>
              </a:ext>
            </a:extLst>
          </p:cNvPr>
          <p:cNvSpPr txBox="1">
            <a:spLocks/>
          </p:cNvSpPr>
          <p:nvPr/>
        </p:nvSpPr>
        <p:spPr>
          <a:xfrm>
            <a:off x="546536" y="3779627"/>
            <a:ext cx="2426819" cy="1364462"/>
          </a:xfrm>
          <a:prstGeom prst="rect">
            <a:avLst/>
          </a:prstGeom>
        </p:spPr>
        <p:txBody>
          <a:bodyPr vert="horz" lIns="73152" tIns="36576" rIns="73152" bIns="36576" rtlCol="0">
            <a:normAutofit fontScale="850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ACCESS TO OVER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rgbClr val="4A206A"/>
                </a:solidFill>
                <a:latin typeface="Bebas Neue Bold" panose="020B0606020202050201" pitchFamily="34" charset="0"/>
              </a:rPr>
              <a:t>0000 </a:t>
            </a: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PRINT MATERIALS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B57B5E-FB20-4062-9E46-7773435B90AD}"/>
              </a:ext>
            </a:extLst>
          </p:cNvPr>
          <p:cNvSpPr txBox="1">
            <a:spLocks/>
          </p:cNvSpPr>
          <p:nvPr/>
        </p:nvSpPr>
        <p:spPr>
          <a:xfrm>
            <a:off x="3476054" y="3649219"/>
            <a:ext cx="2504123" cy="1887062"/>
          </a:xfrm>
          <a:prstGeom prst="rect">
            <a:avLst/>
          </a:prstGeom>
        </p:spPr>
        <p:txBody>
          <a:bodyPr vert="horz" lIns="73152" tIns="36576" rIns="73152" bIns="36576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VIRTUAL &amp;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IN-PERSON PROGRAMMING FOR </a:t>
            </a:r>
            <a:r>
              <a:rPr lang="en-US" sz="3840" dirty="0">
                <a:solidFill>
                  <a:srgbClr val="5A2781"/>
                </a:solidFill>
                <a:latin typeface="Bebas Neue Bold" panose="020B0606020202050201" pitchFamily="34" charset="0"/>
              </a:rPr>
              <a:t>000 </a:t>
            </a: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ATTENDEES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DA7F1E-41B2-47B7-885E-64B2599B95E8}"/>
              </a:ext>
            </a:extLst>
          </p:cNvPr>
          <p:cNvSpPr txBox="1">
            <a:spLocks/>
          </p:cNvSpPr>
          <p:nvPr/>
        </p:nvSpPr>
        <p:spPr>
          <a:xfrm>
            <a:off x="6594255" y="3577078"/>
            <a:ext cx="2242565" cy="2168051"/>
          </a:xfrm>
          <a:prstGeom prst="rect">
            <a:avLst/>
          </a:prstGeom>
        </p:spPr>
        <p:txBody>
          <a:bodyPr vert="horz" lIns="73152" tIns="36576" rIns="73152" bIns="36576" rtlCol="0">
            <a:normAutofit fontScale="850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BROADBAND &amp; TECHNOLOGY ACCESS VIA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40" dirty="0">
                <a:solidFill>
                  <a:srgbClr val="4A206A"/>
                </a:solidFill>
                <a:latin typeface="Bebas Neue Bold" panose="020B0606020202050201" pitchFamily="34" charset="0"/>
              </a:rPr>
              <a:t>0,000 </a:t>
            </a:r>
            <a:r>
              <a:rPr lang="en-US" sz="3840" dirty="0">
                <a:solidFill>
                  <a:schemeClr val="bg1"/>
                </a:solidFill>
                <a:latin typeface="Bebas Neue Bold" panose="020B0606020202050201" pitchFamily="34" charset="0"/>
              </a:rPr>
              <a:t>INTERNET SESSIONS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C32341-74AD-465C-99B1-3AA3E7568695}"/>
              </a:ext>
            </a:extLst>
          </p:cNvPr>
          <p:cNvSpPr txBox="1">
            <a:spLocks/>
          </p:cNvSpPr>
          <p:nvPr/>
        </p:nvSpPr>
        <p:spPr>
          <a:xfrm>
            <a:off x="9678375" y="3540952"/>
            <a:ext cx="1926723" cy="1604669"/>
          </a:xfrm>
          <a:prstGeom prst="rect">
            <a:avLst/>
          </a:prstGeom>
        </p:spPr>
        <p:txBody>
          <a:bodyPr vert="horz" lIns="73152" tIns="36576" rIns="73152" bIns="36576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80"/>
              </a:lnSpc>
              <a:spcBef>
                <a:spcPts val="0"/>
              </a:spcBef>
            </a:pPr>
            <a:r>
              <a:rPr lang="en-US" sz="3200" dirty="0">
                <a:solidFill>
                  <a:srgbClr val="4A206A"/>
                </a:solidFill>
                <a:latin typeface="Bebas Neue Bold" panose="020B0606020202050201" pitchFamily="34" charset="0"/>
              </a:rPr>
              <a:t>000</a:t>
            </a:r>
            <a:r>
              <a:rPr lang="en-US" sz="3200" dirty="0">
                <a:solidFill>
                  <a:schemeClr val="bg1"/>
                </a:solidFill>
                <a:latin typeface="Bebas Neue Bold" panose="020B0606020202050201" pitchFamily="34" charset="0"/>
              </a:rPr>
              <a:t> meeting room reservations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FA76A2C-31DA-4659-9D89-7B140635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" y="1808340"/>
            <a:ext cx="2112083" cy="211419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DA4E95D-06C1-4745-9BBD-0BABA4058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59" y="1842517"/>
            <a:ext cx="1721624" cy="172334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AA0E9C-6274-4EB4-A896-E57E2C84E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45" y="1647091"/>
            <a:ext cx="2130403" cy="2132536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83AD4ED-63F0-4D74-B8FF-DCBCE94D6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2" y="1780848"/>
            <a:ext cx="1863157" cy="1865022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7B758CC-B0B7-4A2D-9B76-4A9B0A2C194F}"/>
              </a:ext>
            </a:extLst>
          </p:cNvPr>
          <p:cNvSpPr txBox="1">
            <a:spLocks/>
          </p:cNvSpPr>
          <p:nvPr/>
        </p:nvSpPr>
        <p:spPr>
          <a:xfrm>
            <a:off x="2598856" y="229737"/>
            <a:ext cx="6994288" cy="17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</a:p>
        </p:txBody>
      </p:sp>
    </p:spTree>
    <p:extLst>
      <p:ext uri="{BB962C8B-B14F-4D97-AF65-F5344CB8AC3E}">
        <p14:creationId xmlns:p14="http://schemas.microsoft.com/office/powerpoint/2010/main" val="345093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299</Words>
  <Application>Microsoft Office PowerPoint</Application>
  <PresentationFormat>Widescreen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Bebas Neue Bold</vt:lpstr>
      <vt:lpstr>Calibri Light</vt:lpstr>
      <vt:lpstr>Open Sans Light</vt:lpstr>
      <vt:lpstr>Calibri</vt:lpstr>
      <vt:lpstr>Bebas Neue</vt:lpstr>
      <vt:lpstr>Office Theme</vt:lpstr>
      <vt:lpstr>Instructions to export for social media: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24</cp:revision>
  <dcterms:created xsi:type="dcterms:W3CDTF">2021-03-22T20:30:10Z</dcterms:created>
  <dcterms:modified xsi:type="dcterms:W3CDTF">2021-03-25T14:50:58Z</dcterms:modified>
</cp:coreProperties>
</file>