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notesSlides/notesSlide58.xml" ContentType="application/vnd.openxmlformats-officedocument.presentationml.notesSlide+xml"/>
  <Override PartName="/ppt/tags/tag60.xml" ContentType="application/vnd.openxmlformats-officedocument.presentationml.tags+xml"/>
  <Override PartName="/ppt/notesSlides/notesSlide59.xml" ContentType="application/vnd.openxmlformats-officedocument.presentationml.notesSlide+xml"/>
  <Override PartName="/ppt/tags/tag61.xml" ContentType="application/vnd.openxmlformats-officedocument.presentationml.tags+xml"/>
  <Override PartName="/ppt/notesSlides/notesSlide60.xml" ContentType="application/vnd.openxmlformats-officedocument.presentationml.notesSlide+xml"/>
  <Override PartName="/ppt/tags/tag62.xml" ContentType="application/vnd.openxmlformats-officedocument.presentationml.tags+xml"/>
  <Override PartName="/ppt/notesSlides/notesSlide61.xml" ContentType="application/vnd.openxmlformats-officedocument.presentationml.notesSlide+xml"/>
  <Override PartName="/ppt/tags/tag63.xml" ContentType="application/vnd.openxmlformats-officedocument.presentationml.tags+xml"/>
  <Override PartName="/ppt/notesSlides/notesSlide62.xml" ContentType="application/vnd.openxmlformats-officedocument.presentationml.notesSlide+xml"/>
  <Override PartName="/ppt/tags/tag64.xml" ContentType="application/vnd.openxmlformats-officedocument.presentationml.tags+xml"/>
  <Override PartName="/ppt/notesSlides/notesSlide63.xml" ContentType="application/vnd.openxmlformats-officedocument.presentationml.notesSlide+xml"/>
  <Override PartName="/ppt/tags/tag65.xml" ContentType="application/vnd.openxmlformats-officedocument.presentationml.tags+xml"/>
  <Override PartName="/ppt/notesSlides/notesSlide64.xml" ContentType="application/vnd.openxmlformats-officedocument.presentationml.notesSlide+xml"/>
  <Override PartName="/ppt/tags/tag66.xml" ContentType="application/vnd.openxmlformats-officedocument.presentationml.tags+xml"/>
  <Override PartName="/ppt/notesSlides/notesSlide65.xml" ContentType="application/vnd.openxmlformats-officedocument.presentationml.notesSlide+xml"/>
  <Override PartName="/ppt/tags/tag67.xml" ContentType="application/vnd.openxmlformats-officedocument.presentationml.tags+xml"/>
  <Override PartName="/ppt/notesSlides/notesSlide66.xml" ContentType="application/vnd.openxmlformats-officedocument.presentationml.notesSlide+xml"/>
  <Override PartName="/ppt/tags/tag68.xml" ContentType="application/vnd.openxmlformats-officedocument.presentationml.tags+xml"/>
  <Override PartName="/ppt/notesSlides/notesSlide67.xml" ContentType="application/vnd.openxmlformats-officedocument.presentationml.notesSlide+xml"/>
  <Override PartName="/ppt/tags/tag69.xml" ContentType="application/vnd.openxmlformats-officedocument.presentationml.tags+xml"/>
  <Override PartName="/ppt/notesSlides/notesSlide68.xml" ContentType="application/vnd.openxmlformats-officedocument.presentationml.notesSlide+xml"/>
  <Override PartName="/ppt/tags/tag70.xml" ContentType="application/vnd.openxmlformats-officedocument.presentationml.tags+xml"/>
  <Override PartName="/ppt/notesSlides/notesSlide69.xml" ContentType="application/vnd.openxmlformats-officedocument.presentationml.notesSlide+xml"/>
  <Override PartName="/ppt/tags/tag71.xml" ContentType="application/vnd.openxmlformats-officedocument.presentationml.tags+xml"/>
  <Override PartName="/ppt/notesSlides/notesSlide70.xml" ContentType="application/vnd.openxmlformats-officedocument.presentationml.notesSlide+xml"/>
  <Override PartName="/ppt/tags/tag72.xml" ContentType="application/vnd.openxmlformats-officedocument.presentationml.tags+xml"/>
  <Override PartName="/ppt/notesSlides/notesSlide71.xml" ContentType="application/vnd.openxmlformats-officedocument.presentationml.notesSlide+xml"/>
  <Override PartName="/ppt/tags/tag73.xml" ContentType="application/vnd.openxmlformats-officedocument.presentationml.tags+xml"/>
  <Override PartName="/ppt/notesSlides/notesSlide72.xml" ContentType="application/vnd.openxmlformats-officedocument.presentationml.notesSlide+xml"/>
  <Override PartName="/ppt/tags/tag74.xml" ContentType="application/vnd.openxmlformats-officedocument.presentationml.tags+xml"/>
  <Override PartName="/ppt/notesSlides/notesSlide73.xml" ContentType="application/vnd.openxmlformats-officedocument.presentationml.notesSlide+xml"/>
  <Override PartName="/ppt/tags/tag75.xml" ContentType="application/vnd.openxmlformats-officedocument.presentationml.tags+xml"/>
  <Override PartName="/ppt/notesSlides/notesSlide74.xml" ContentType="application/vnd.openxmlformats-officedocument.presentationml.notesSlide+xml"/>
  <Override PartName="/ppt/tags/tag76.xml" ContentType="application/vnd.openxmlformats-officedocument.presentationml.tags+xml"/>
  <Override PartName="/ppt/notesSlides/notesSlide75.xml" ContentType="application/vnd.openxmlformats-officedocument.presentationml.notesSlide+xml"/>
  <Override PartName="/ppt/tags/tag77.xml" ContentType="application/vnd.openxmlformats-officedocument.presentationml.tags+xml"/>
  <Override PartName="/ppt/notesSlides/notesSlide76.xml" ContentType="application/vnd.openxmlformats-officedocument.presentationml.notesSlide+xml"/>
  <Override PartName="/ppt/tags/tag78.xml" ContentType="application/vnd.openxmlformats-officedocument.presentationml.tags+xml"/>
  <Override PartName="/ppt/notesSlides/notesSlide77.xml" ContentType="application/vnd.openxmlformats-officedocument.presentationml.notesSlide+xml"/>
  <Override PartName="/ppt/tags/tag79.xml" ContentType="application/vnd.openxmlformats-officedocument.presentationml.tags+xml"/>
  <Override PartName="/ppt/notesSlides/notesSlide78.xml" ContentType="application/vnd.openxmlformats-officedocument.presentationml.notesSlide+xml"/>
  <Override PartName="/ppt/tags/tag80.xml" ContentType="application/vnd.openxmlformats-officedocument.presentationml.tags+xml"/>
  <Override PartName="/ppt/notesSlides/notesSlide79.xml" ContentType="application/vnd.openxmlformats-officedocument.presentationml.notesSlide+xml"/>
  <Override PartName="/ppt/tags/tag81.xml" ContentType="application/vnd.openxmlformats-officedocument.presentationml.tags+xml"/>
  <Override PartName="/ppt/notesSlides/notesSlide80.xml" ContentType="application/vnd.openxmlformats-officedocument.presentationml.notesSlide+xml"/>
  <Override PartName="/ppt/tags/tag82.xml" ContentType="application/vnd.openxmlformats-officedocument.presentationml.tags+xml"/>
  <Override PartName="/ppt/notesSlides/notesSlide81.xml" ContentType="application/vnd.openxmlformats-officedocument.presentationml.notesSlide+xml"/>
  <Override PartName="/ppt/tags/tag83.xml" ContentType="application/vnd.openxmlformats-officedocument.presentationml.tags+xml"/>
  <Override PartName="/ppt/notesSlides/notesSlide82.xml" ContentType="application/vnd.openxmlformats-officedocument.presentationml.notesSlide+xml"/>
  <Override PartName="/ppt/tags/tag84.xml" ContentType="application/vnd.openxmlformats-officedocument.presentationml.tags+xml"/>
  <Override PartName="/ppt/notesSlides/notesSlide83.xml" ContentType="application/vnd.openxmlformats-officedocument.presentationml.notesSlide+xml"/>
  <Override PartName="/ppt/tags/tag85.xml" ContentType="application/vnd.openxmlformats-officedocument.presentationml.tags+xml"/>
  <Override PartName="/ppt/notesSlides/notesSlide84.xml" ContentType="application/vnd.openxmlformats-officedocument.presentationml.notesSlide+xml"/>
  <Override PartName="/ppt/tags/tag86.xml" ContentType="application/vnd.openxmlformats-officedocument.presentationml.tags+xml"/>
  <Override PartName="/ppt/notesSlides/notesSlide85.xml" ContentType="application/vnd.openxmlformats-officedocument.presentationml.notesSlide+xml"/>
  <Override PartName="/ppt/tags/tag87.xml" ContentType="application/vnd.openxmlformats-officedocument.presentationml.tags+xml"/>
  <Override PartName="/ppt/notesSlides/notesSlide86.xml" ContentType="application/vnd.openxmlformats-officedocument.presentationml.notesSlide+xml"/>
  <Override PartName="/ppt/tags/tag88.xml" ContentType="application/vnd.openxmlformats-officedocument.presentationml.tags+xml"/>
  <Override PartName="/ppt/notesSlides/notesSlide87.xml" ContentType="application/vnd.openxmlformats-officedocument.presentationml.notesSlide+xml"/>
  <Override PartName="/ppt/tags/tag89.xml" ContentType="application/vnd.openxmlformats-officedocument.presentationml.tags+xml"/>
  <Override PartName="/ppt/notesSlides/notesSlide88.xml" ContentType="application/vnd.openxmlformats-officedocument.presentationml.notesSlide+xml"/>
  <Override PartName="/ppt/tags/tag90.xml" ContentType="application/vnd.openxmlformats-officedocument.presentationml.tags+xml"/>
  <Override PartName="/ppt/notesSlides/notesSlide89.xml" ContentType="application/vnd.openxmlformats-officedocument.presentationml.notesSlide+xml"/>
  <Override PartName="/ppt/tags/tag91.xml" ContentType="application/vnd.openxmlformats-officedocument.presentationml.tags+xml"/>
  <Override PartName="/ppt/notesSlides/notesSlide90.xml" ContentType="application/vnd.openxmlformats-officedocument.presentationml.notesSlide+xml"/>
  <Override PartName="/ppt/tags/tag92.xml" ContentType="application/vnd.openxmlformats-officedocument.presentationml.tags+xml"/>
  <Override PartName="/ppt/notesSlides/notesSlide91.xml" ContentType="application/vnd.openxmlformats-officedocument.presentationml.notesSlide+xml"/>
  <Override PartName="/ppt/tags/tag93.xml" ContentType="application/vnd.openxmlformats-officedocument.presentationml.tags+xml"/>
  <Override PartName="/ppt/notesSlides/notesSlide9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 id="2147483678" r:id="rId2"/>
    <p:sldMasterId id="2147483696" r:id="rId3"/>
    <p:sldMasterId id="2147483702" r:id="rId4"/>
  </p:sldMasterIdLst>
  <p:notesMasterIdLst>
    <p:notesMasterId r:id="rId9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7" r:id="rId75"/>
    <p:sldId id="328" r:id="rId76"/>
    <p:sldId id="329" r:id="rId77"/>
    <p:sldId id="330" r:id="rId78"/>
    <p:sldId id="331" r:id="rId79"/>
    <p:sldId id="332" r:id="rId80"/>
    <p:sldId id="333" r:id="rId81"/>
    <p:sldId id="334" r:id="rId82"/>
    <p:sldId id="335" r:id="rId83"/>
    <p:sldId id="336" r:id="rId84"/>
    <p:sldId id="337" r:id="rId85"/>
    <p:sldId id="339" r:id="rId86"/>
    <p:sldId id="341" r:id="rId87"/>
    <p:sldId id="340" r:id="rId88"/>
    <p:sldId id="346" r:id="rId89"/>
    <p:sldId id="357" r:id="rId90"/>
    <p:sldId id="353" r:id="rId91"/>
    <p:sldId id="355" r:id="rId92"/>
    <p:sldId id="362" r:id="rId93"/>
    <p:sldId id="363" r:id="rId94"/>
    <p:sldId id="351" r:id="rId95"/>
    <p:sldId id="338" r:id="rId96"/>
  </p:sldIdLst>
  <p:sldSz cx="9144000" cy="5143500" type="screen16x9"/>
  <p:notesSz cx="6858000" cy="9144000"/>
  <p:embeddedFontLst>
    <p:embeddedFont>
      <p:font typeface="Average" panose="020B0604020202020204" charset="0"/>
      <p:regular r:id="rId98"/>
    </p:embeddedFont>
    <p:embeddedFont>
      <p:font typeface="Calibri" panose="020F0502020204030204" pitchFamily="34" charset="0"/>
      <p:regular r:id="rId99"/>
      <p:bold r:id="rId100"/>
      <p:italic r:id="rId101"/>
      <p:boldItalic r:id="rId102"/>
    </p:embeddedFont>
    <p:embeddedFont>
      <p:font typeface="Calibri Light" panose="020F0302020204030204" pitchFamily="34" charset="0"/>
      <p:regular r:id="rId103"/>
      <p:italic r:id="rId104"/>
    </p:embeddedFont>
    <p:embeddedFont>
      <p:font typeface="Helvetica Neue Light" panose="020B0604020202020204" charset="0"/>
      <p:regular r:id="rId105"/>
      <p:bold r:id="rId106"/>
      <p:italic r:id="rId107"/>
      <p:boldItalic r:id="rId108"/>
    </p:embeddedFont>
    <p:embeddedFont>
      <p:font typeface="Open Sans" panose="020B0606030504020204" pitchFamily="34" charset="0"/>
      <p:regular r:id="rId109"/>
      <p:bold r:id="rId110"/>
      <p:italic r:id="rId111"/>
      <p:boldItalic r:id="rId112"/>
    </p:embeddedFont>
    <p:embeddedFont>
      <p:font typeface="Open Sans SemiBold" panose="020B0706030804020204" pitchFamily="34" charset="0"/>
      <p:bold r:id="rId113"/>
      <p:boldItalic r:id="rId114"/>
    </p:embeddedFont>
    <p:embeddedFont>
      <p:font typeface="Roboto" panose="02000000000000000000" pitchFamily="2" charset="0"/>
      <p:regular r:id="rId115"/>
    </p:embeddedFont>
  </p:embeddedFontLst>
  <p:custDataLst>
    <p:tags r:id="rId116"/>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ate Library of NC Digital Literacy Program"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529" autoAdjust="0"/>
  </p:normalViewPr>
  <p:slideViewPr>
    <p:cSldViewPr snapToGrid="0">
      <p:cViewPr varScale="1">
        <p:scale>
          <a:sx n="74" d="100"/>
          <a:sy n="74" d="100"/>
        </p:scale>
        <p:origin x="66" y="4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commentAuthors" Target="commentAuthor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font" Target="fonts/font15.fntdata"/><Relationship Id="rId16" Type="http://schemas.openxmlformats.org/officeDocument/2006/relationships/slide" Target="slides/slide12.xml"/><Relationship Id="rId107" Type="http://schemas.openxmlformats.org/officeDocument/2006/relationships/font" Target="fonts/font10.fntdata"/><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font" Target="fonts/font5.fntdata"/><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font" Target="fonts/font3.fntdata"/><Relationship Id="rId105" Type="http://schemas.openxmlformats.org/officeDocument/2006/relationships/font" Target="fonts/font8.fntdata"/><Relationship Id="rId113" Type="http://schemas.openxmlformats.org/officeDocument/2006/relationships/font" Target="fonts/font16.fntdata"/><Relationship Id="rId11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font" Target="fonts/font1.fntdata"/><Relationship Id="rId12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font" Target="fonts/font6.fntdata"/><Relationship Id="rId108" Type="http://schemas.openxmlformats.org/officeDocument/2006/relationships/font" Target="fonts/font11.fntdata"/><Relationship Id="rId116" Type="http://schemas.openxmlformats.org/officeDocument/2006/relationships/tags" Target="tags/tag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font" Target="fonts/font9.fntdata"/><Relationship Id="rId114" Type="http://schemas.openxmlformats.org/officeDocument/2006/relationships/font" Target="fonts/font17.fntdata"/><Relationship Id="rId119"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font" Target="fonts/font2.fntdata"/><Relationship Id="rId101" Type="http://schemas.openxmlformats.org/officeDocument/2006/relationships/font" Target="fonts/font4.fntdata"/><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font" Target="fonts/font12.fntdata"/><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notesMaster" Target="notesMasters/notesMaster1.xml"/><Relationship Id="rId104" Type="http://schemas.openxmlformats.org/officeDocument/2006/relationships/font" Target="fonts/font7.fntdata"/><Relationship Id="rId120"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font" Target="fonts/font13.fntdata"/><Relationship Id="rId115" Type="http://schemas.openxmlformats.org/officeDocument/2006/relationships/font" Target="fonts/font1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5a883c170b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5a883c170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519c4a0bdc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519c4a0bd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 foundational software that is used for basic computer functions is called the </a:t>
            </a:r>
            <a:r>
              <a:rPr lang="en" sz="1200" b="1" dirty="0">
                <a:solidFill>
                  <a:schemeClr val="dk1"/>
                </a:solidFill>
              </a:rPr>
              <a:t>operating system</a:t>
            </a:r>
            <a:r>
              <a:rPr lang="en" sz="1200" dirty="0">
                <a:solidFill>
                  <a:schemeClr val="dk1"/>
                </a:solidFill>
              </a:rPr>
              <a:t>. Both Microsoft Windows and iOS are operating systems.</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b="1" dirty="0">
                <a:solidFill>
                  <a:schemeClr val="dk1"/>
                </a:solidFill>
              </a:rPr>
              <a:t>Chrome OS</a:t>
            </a:r>
            <a:r>
              <a:rPr lang="en" sz="1200" dirty="0">
                <a:solidFill>
                  <a:schemeClr val="dk1"/>
                </a:solidFill>
              </a:rPr>
              <a:t> as the operating system used on Chromebooks. This means almost everything we do in this class will work on any computer in the Google Chrome browser.</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background of the computer, which you should be looking at now, is called the desktop or the </a:t>
            </a:r>
            <a:r>
              <a:rPr lang="en" sz="1200" b="1">
                <a:solidFill>
                  <a:schemeClr val="dk1"/>
                </a:solidFill>
              </a:rPr>
              <a:t>homescreen</a:t>
            </a:r>
            <a:r>
              <a:rPr lang="en" sz="1200">
                <a:solidFill>
                  <a:schemeClr val="dk1"/>
                </a:solidFill>
              </a:rPr>
              <a:t>.</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Try dragging your finger across the trackpad</a:t>
            </a:r>
            <a:r>
              <a:rPr lang="en" sz="1200">
                <a:solidFill>
                  <a:schemeClr val="dk1"/>
                </a:solidFill>
              </a:rPr>
              <a:t> and you will see the arrow move across your screen. </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4fc2d7402a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4fc2d7402a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That arrow is called your </a:t>
            </a:r>
            <a:r>
              <a:rPr lang="en" sz="1200" b="1">
                <a:solidFill>
                  <a:schemeClr val="dk1"/>
                </a:solidFill>
              </a:rPr>
              <a:t>cursor</a:t>
            </a:r>
            <a:r>
              <a:rPr lang="en" sz="1200">
                <a:solidFill>
                  <a:schemeClr val="dk1"/>
                </a:solidFill>
              </a:rPr>
              <a:t>. </a:t>
            </a:r>
            <a:r>
              <a:rPr lang="en" sz="1200" b="1">
                <a:solidFill>
                  <a:schemeClr val="dk1"/>
                </a:solidFill>
              </a:rPr>
              <a:t>Cursors</a:t>
            </a:r>
            <a:r>
              <a:rPr lang="en" sz="1200">
                <a:solidFill>
                  <a:schemeClr val="dk1"/>
                </a:solidFill>
              </a:rPr>
              <a:t> are the visual representation of your mouse on the screen. </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cursor will change depending on what it can do. Typically, the arrow is the default. </a:t>
            </a:r>
            <a:endParaRPr sz="1200">
              <a:solidFill>
                <a:schemeClr val="dk1"/>
              </a:solidFill>
            </a:endParaRPr>
          </a:p>
          <a:p>
            <a:pPr marL="0" lvl="0" indent="0" algn="l" rtl="0">
              <a:spcBef>
                <a:spcPts val="0"/>
              </a:spcBef>
              <a:spcAft>
                <a:spcPts val="0"/>
              </a:spcAft>
              <a:buNone/>
            </a:pPr>
            <a:r>
              <a:rPr lang="en" sz="1200">
                <a:solidFill>
                  <a:schemeClr val="dk1"/>
                </a:solidFill>
              </a:rPr>
              <a:t>-      We will see the I-cursor </a:t>
            </a:r>
            <a:r>
              <a:rPr lang="en" sz="1200" i="1">
                <a:solidFill>
                  <a:schemeClr val="dk1"/>
                </a:solidFill>
              </a:rPr>
              <a:t>[pronounced eye]</a:t>
            </a:r>
            <a:r>
              <a:rPr lang="en" sz="1200">
                <a:solidFill>
                  <a:schemeClr val="dk1"/>
                </a:solidFill>
              </a:rPr>
              <a:t> in places where we can type letters. </a:t>
            </a:r>
            <a:endParaRPr sz="1200">
              <a:solidFill>
                <a:schemeClr val="dk1"/>
              </a:solidFill>
            </a:endParaRPr>
          </a:p>
          <a:p>
            <a:pPr marL="0" lvl="0" indent="0" algn="l" rtl="0">
              <a:spcBef>
                <a:spcPts val="0"/>
              </a:spcBef>
              <a:spcAft>
                <a:spcPts val="0"/>
              </a:spcAft>
              <a:buNone/>
            </a:pPr>
            <a:r>
              <a:rPr lang="en" sz="1200">
                <a:solidFill>
                  <a:schemeClr val="dk1"/>
                </a:solidFill>
              </a:rPr>
              <a:t>-      Sometimes the cursor turns into a hand, which means you can either click on a link or move something, depending on the program. </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519c4a0bdc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519c4a0bdc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On a Chromebook, the bar at the bottom of the screen is used to open different apps. Your favorites are saved to the </a:t>
            </a:r>
            <a:r>
              <a:rPr lang="en" sz="1200" b="1" dirty="0">
                <a:solidFill>
                  <a:schemeClr val="dk1"/>
                </a:solidFill>
              </a:rPr>
              <a:t>shelf</a:t>
            </a:r>
            <a:r>
              <a:rPr lang="en" sz="1200" dirty="0">
                <a:solidFill>
                  <a:schemeClr val="dk1"/>
                </a:solidFill>
              </a:rPr>
              <a:t> in the middle. </a:t>
            </a:r>
            <a:endParaRPr sz="1200" b="1" dirty="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519c4a0bdc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519c4a0bdc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Times New Roman"/>
                <a:ea typeface="Times New Roman"/>
                <a:cs typeface="Times New Roman"/>
                <a:sym typeface="Times New Roman"/>
              </a:rPr>
              <a:t> </a:t>
            </a:r>
            <a:r>
              <a:rPr lang="en" sz="1200">
                <a:solidFill>
                  <a:schemeClr val="dk1"/>
                </a:solidFill>
              </a:rPr>
              <a:t>Move your cursor down to these icons. </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519c4a0bdc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519c4a0bdc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r>
              <a:rPr lang="en" sz="1200">
                <a:solidFill>
                  <a:schemeClr val="dk1"/>
                </a:solidFill>
              </a:rPr>
              <a:t>If you leave your cursor on one of these icons, the name of the app will be displayed.</a:t>
            </a:r>
            <a:endParaRPr sz="1200">
              <a:solidFill>
                <a:schemeClr val="dk1"/>
              </a:solidFill>
            </a:endParaRPr>
          </a:p>
          <a:p>
            <a:pPr marL="457200" lvl="0" indent="-304800" algn="l" rtl="0">
              <a:spcBef>
                <a:spcPts val="0"/>
              </a:spcBef>
              <a:spcAft>
                <a:spcPts val="0"/>
              </a:spcAft>
              <a:buClr>
                <a:schemeClr val="dk1"/>
              </a:buClr>
              <a:buSzPts val="1200"/>
              <a:buChar char="-"/>
            </a:pPr>
            <a:r>
              <a:rPr lang="en" sz="700">
                <a:solidFill>
                  <a:schemeClr val="dk1"/>
                </a:solidFill>
                <a:latin typeface="Times New Roman"/>
                <a:ea typeface="Times New Roman"/>
                <a:cs typeface="Times New Roman"/>
                <a:sym typeface="Times New Roman"/>
              </a:rPr>
              <a:t> </a:t>
            </a:r>
            <a:r>
              <a:rPr lang="en" sz="1200">
                <a:solidFill>
                  <a:schemeClr val="dk1"/>
                </a:solidFill>
              </a:rPr>
              <a:t>Placing the cursor on an icon without clicking on it is called </a:t>
            </a:r>
            <a:r>
              <a:rPr lang="en" sz="1200" b="1">
                <a:solidFill>
                  <a:schemeClr val="dk1"/>
                </a:solidFill>
              </a:rPr>
              <a:t>hovering</a:t>
            </a:r>
            <a:r>
              <a:rPr lang="en" sz="1200">
                <a:solidFill>
                  <a:schemeClr val="dk1"/>
                </a:solidFill>
              </a:rPr>
              <a:t>. Usually when you hover over something, it will give you more information.</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519c4a0bdc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519c4a0bdc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Now we are going to open the app Launcher. Move your cursor to hover over the circle in the lower left corner of the screen.</a:t>
            </a:r>
            <a:endParaRPr sz="1200" b="1">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fc2d7402a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4fc2d7402a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Then push down on the lower half of the trackpad and release to </a:t>
            </a:r>
            <a:r>
              <a:rPr lang="en" sz="1200" b="1">
                <a:solidFill>
                  <a:schemeClr val="dk1"/>
                </a:solidFill>
              </a:rPr>
              <a:t>click</a:t>
            </a:r>
            <a:r>
              <a:rPr lang="en" sz="1200">
                <a:solidFill>
                  <a:schemeClr val="dk1"/>
                </a:solidFill>
              </a:rPr>
              <a:t>. </a:t>
            </a:r>
            <a:endParaRPr sz="1200">
              <a:solidFill>
                <a:schemeClr val="dk1"/>
              </a:solidFill>
            </a:endParaRPr>
          </a:p>
          <a:p>
            <a:pPr marL="0" lvl="0" indent="0" algn="l" rtl="0">
              <a:spcBef>
                <a:spcPts val="0"/>
              </a:spcBef>
              <a:spcAft>
                <a:spcPts val="0"/>
              </a:spcAft>
              <a:buNone/>
            </a:pPr>
            <a:r>
              <a:rPr lang="en" sz="1200">
                <a:solidFill>
                  <a:schemeClr val="dk1"/>
                </a:solidFill>
              </a:rPr>
              <a:t>Try clicking that circle a few more times, using different parts of the track pad so you can get a sense of what it feels like to click. Remember to push once and release quickly. </a:t>
            </a:r>
            <a:endParaRPr sz="1200">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519c4a0bdc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519c4a0bdc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r>
              <a:rPr lang="en" sz="1200">
                <a:solidFill>
                  <a:schemeClr val="dk1"/>
                </a:solidFill>
              </a:rPr>
              <a:t>Now we are going to open the app Launcher. Move your cursor to hover over the circle in the lower left corner of the screen.</a:t>
            </a:r>
            <a:endParaRPr sz="1200">
              <a:solidFill>
                <a:schemeClr val="dk1"/>
              </a:solidFill>
            </a:endParaRPr>
          </a:p>
          <a:p>
            <a:pPr marL="457200" lvl="0" indent="-304800" algn="l" rtl="0">
              <a:spcBef>
                <a:spcPts val="0"/>
              </a:spcBef>
              <a:spcAft>
                <a:spcPts val="0"/>
              </a:spcAft>
              <a:buClr>
                <a:schemeClr val="dk1"/>
              </a:buClr>
              <a:buSzPts val="1200"/>
              <a:buChar char="-"/>
            </a:pPr>
            <a:r>
              <a:rPr lang="en" sz="1200">
                <a:solidFill>
                  <a:schemeClr val="dk1"/>
                </a:solidFill>
              </a:rPr>
              <a:t>Try clicking that circle a few more times, using different parts of the track pad so you can get a sense of what it feels like to click. Remember to push once and release quickly. </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519c4a0bdc_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519c4a0bdc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Everyone click the circle so that Launcher is open. Here you can search for files or apps. </a:t>
            </a:r>
            <a:endParaRPr sz="1200" b="1">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1b83a6e18aaa509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1b83a6e18aaa509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i="1">
                <a:solidFill>
                  <a:schemeClr val="dk1"/>
                </a:solidFill>
              </a:rPr>
              <a:t>Introduce facilitators present.</a:t>
            </a:r>
            <a:endParaRPr sz="1200" i="1">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i="1">
                <a:solidFill>
                  <a:schemeClr val="dk1"/>
                </a:solidFill>
              </a:rPr>
              <a:t>Explain schedule and where the students will be while adults are training.</a:t>
            </a:r>
            <a:endParaRPr sz="1200" i="1">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During the adult session, we will go over basic computer terminology and how to get started using one. The students will get a refresher on these things and talk about how to problem-solve with the computer.</a:t>
            </a:r>
            <a:endParaRPr sz="1200">
              <a:solidFill>
                <a:schemeClr val="dk1"/>
              </a:solidFill>
            </a:endParaRPr>
          </a:p>
          <a:p>
            <a:pPr marL="0" lvl="0" indent="0" algn="l" rtl="0">
              <a:spcBef>
                <a:spcPts val="0"/>
              </a:spcBef>
              <a:spcAft>
                <a:spcPts val="0"/>
              </a:spcAft>
              <a:buClr>
                <a:schemeClr val="dk1"/>
              </a:buClr>
              <a:buSzPts val="1100"/>
              <a:buFont typeface="Arial"/>
              <a:buNone/>
            </a:pPr>
            <a:endParaRPr sz="1200" i="1">
              <a:solidFill>
                <a:schemeClr val="dk1"/>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519c4a0bdc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519c4a0bdc_0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To see an entire list of apps on your Chromebook, click on the arrow above the search bar. </a:t>
            </a:r>
            <a:endParaRPr sz="1200" b="1">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519c4a0bdc_0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519c4a0bdc_0_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b="1">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519c4a0bdc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519c4a0bdc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Let’s add another icon to our shortcuts at the bottom of the screen. Hover over the “Files” icon.</a:t>
            </a:r>
            <a:endParaRPr sz="1200" b="1">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519c4a0bdc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519c4a0bdc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Put two fingers on the trackpad and click. When you do, a gray list of options should appear. </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This is called right clicking. On trackpads and mouses with two buttons, you would use the right button. On Chromebooks there is only one button, so you use two fingers to right click, which usually brings up a small menu of options.</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519c4a0bdc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519c4a0bdc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This is the menu you should see. It might take a couple tries.</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519c4a0bdc_6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519c4a0bdc_6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With one finger, click on pin to shelf.</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519c4a0bdc_5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519c4a0bdc_5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This has added a shortcut icon for this application to the shelf.</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519c4a0bdc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519c4a0bdc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Now let’s look at the browser </a:t>
            </a:r>
            <a:r>
              <a:rPr lang="en" sz="1200" b="1">
                <a:solidFill>
                  <a:schemeClr val="dk1"/>
                </a:solidFill>
              </a:rPr>
              <a:t>Google Chrome</a:t>
            </a:r>
            <a:r>
              <a:rPr lang="en" sz="1200">
                <a:solidFill>
                  <a:schemeClr val="dk1"/>
                </a:solidFill>
              </a:rPr>
              <a:t>. On your Chromebooks, many apps will open in the Chrome browser.</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Click on the Chrome icon either at the bottom of the screen or in the app Launcher. </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519c4a0bdc_6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519c4a0bdc_6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This opens the Google search page, from which you can search the internet. </a:t>
            </a:r>
            <a:endParaRPr sz="1200">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4fc2d7402a_0_1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4fc2d7402a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Times New Roman"/>
                <a:ea typeface="Times New Roman"/>
                <a:cs typeface="Times New Roman"/>
                <a:sym typeface="Times New Roman"/>
              </a:rPr>
              <a:t> </a:t>
            </a:r>
            <a:r>
              <a:rPr lang="en" sz="1200">
                <a:solidFill>
                  <a:schemeClr val="dk1"/>
                </a:solidFill>
              </a:rPr>
              <a:t>Let’s open another app. </a:t>
            </a:r>
            <a:r>
              <a:rPr lang="en" sz="1200">
                <a:solidFill>
                  <a:schemeClr val="dk1"/>
                </a:solidFill>
                <a:highlight>
                  <a:srgbClr val="D3D3D3"/>
                </a:highlight>
              </a:rPr>
              <a:t>Click on the blue piece of paper on the Shelf</a:t>
            </a:r>
            <a:r>
              <a:rPr lang="en" sz="1200">
                <a:solidFill>
                  <a:schemeClr val="dk1"/>
                </a:solidFill>
              </a:rPr>
              <a:t>. It is the icon for </a:t>
            </a:r>
            <a:r>
              <a:rPr lang="en" sz="1200" b="1">
                <a:solidFill>
                  <a:schemeClr val="dk1"/>
                </a:solidFill>
              </a:rPr>
              <a:t>Google Docs</a:t>
            </a:r>
            <a:r>
              <a:rPr lang="en" sz="1200">
                <a:solidFill>
                  <a:schemeClr val="dk1"/>
                </a:solidFill>
              </a:rPr>
              <a:t>.</a:t>
            </a:r>
            <a:endParaRPr sz="12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509c392e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509c392e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51a8079364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51a8079364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Notice how this has added a </a:t>
            </a:r>
            <a:r>
              <a:rPr lang="en" sz="1200" b="1">
                <a:solidFill>
                  <a:schemeClr val="dk1"/>
                </a:solidFill>
              </a:rPr>
              <a:t>tab</a:t>
            </a:r>
            <a:r>
              <a:rPr lang="en" sz="1200">
                <a:solidFill>
                  <a:schemeClr val="dk1"/>
                </a:solidFill>
              </a:rPr>
              <a:t> at the top of the browser. You can switch between different pages open on Google Chrome by clicking on the different tabs. </a:t>
            </a:r>
            <a:endParaRPr sz="1200">
              <a:solidFill>
                <a:schemeClr val="dk1"/>
              </a:solidFill>
              <a:highlight>
                <a:srgbClr val="D3D3D3"/>
              </a:highlight>
            </a:endParaRPr>
          </a:p>
          <a:p>
            <a:pPr marL="0" lvl="0" indent="0" algn="l" rtl="0">
              <a:spcBef>
                <a:spcPts val="0"/>
              </a:spcBef>
              <a:spcAft>
                <a:spcPts val="0"/>
              </a:spcAft>
              <a:buClr>
                <a:schemeClr val="dk1"/>
              </a:buClr>
              <a:buSzPts val="1100"/>
              <a:buFont typeface="Arial"/>
              <a:buNone/>
            </a:pPr>
            <a:endParaRPr sz="7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51a8079364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3" name="Google Shape;353;g51a8079364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highlight>
                  <a:srgbClr val="D3D3D3"/>
                </a:highlight>
              </a:rPr>
              <a:t>Try clicking on the first tab we opened and then back to the Google Docs tab.</a:t>
            </a:r>
            <a:endParaRPr sz="1200">
              <a:solidFill>
                <a:schemeClr val="dk1"/>
              </a:solidFill>
              <a:highlight>
                <a:srgbClr val="D3D3D3"/>
              </a:highlight>
            </a:endParaRPr>
          </a:p>
          <a:p>
            <a:pPr marL="0" lvl="0" indent="0" algn="l" rtl="0">
              <a:spcBef>
                <a:spcPts val="0"/>
              </a:spcBef>
              <a:spcAft>
                <a:spcPts val="0"/>
              </a:spcAft>
              <a:buClr>
                <a:schemeClr val="dk1"/>
              </a:buClr>
              <a:buSzPts val="1100"/>
              <a:buFont typeface="Arial"/>
              <a:buNone/>
            </a:pPr>
            <a:endParaRPr sz="7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5098530e48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5098530e48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try opening something else. </a:t>
            </a:r>
            <a:r>
              <a:rPr lang="en" sz="1200">
                <a:solidFill>
                  <a:schemeClr val="dk1"/>
                </a:solidFill>
                <a:highlight>
                  <a:srgbClr val="D3D3D3"/>
                </a:highlight>
              </a:rPr>
              <a:t>Click on the Files shortcut on the Shelf.</a:t>
            </a:r>
            <a:endParaRPr sz="1200">
              <a:solidFill>
                <a:schemeClr val="dk1"/>
              </a:solidFill>
              <a:highlight>
                <a:srgbClr val="D3D3D3"/>
              </a:highlight>
            </a:endParaRPr>
          </a:p>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4fc2d7402a_0_2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3" name="Google Shape;373;g4fc2d7402a_0_2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Files has opened in a smaller window.</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5b6a11b69a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5b6a11b69a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Let’s move that window to a different part of the screen.  </a:t>
            </a:r>
            <a:r>
              <a:rPr lang="en" sz="1200" dirty="0">
                <a:solidFill>
                  <a:schemeClr val="dk1"/>
                </a:solidFill>
                <a:highlight>
                  <a:srgbClr val="D3D3D3"/>
                </a:highlight>
              </a:rPr>
              <a:t>Hover over dark blue bar at the top of the window. Push down on the trackpad like you normally do but this time, don’t release. While you’re still pushing down, drag your finger to the right. When the window moves to the right, release the button.</a:t>
            </a:r>
            <a:endParaRPr sz="1200" dirty="0">
              <a:solidFill>
                <a:schemeClr val="dk1"/>
              </a:solidFill>
              <a:highlight>
                <a:srgbClr val="D3D3D3"/>
              </a:highlight>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4fc2d7402a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4fc2d7402a_0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en-US" sz="1200" dirty="0">
              <a:solidFill>
                <a:schemeClr val="dk1"/>
              </a:solidFill>
              <a:highlight>
                <a:srgbClr val="D3D3D3"/>
              </a:highlight>
            </a:endParaRPr>
          </a:p>
          <a:p>
            <a:pPr marL="0" lvl="0" indent="0" algn="l" rtl="0">
              <a:spcBef>
                <a:spcPts val="0"/>
              </a:spcBef>
              <a:spcAft>
                <a:spcPts val="0"/>
              </a:spcAft>
              <a:buClr>
                <a:schemeClr val="dk1"/>
              </a:buClr>
              <a:buSzPts val="1100"/>
              <a:buFont typeface="Arial"/>
              <a:buNone/>
            </a:pPr>
            <a:r>
              <a:rPr lang="en-US" sz="1200" dirty="0">
                <a:solidFill>
                  <a:schemeClr val="dk1"/>
                </a:solidFill>
              </a:rPr>
              <a:t>-</a:t>
            </a:r>
            <a:r>
              <a:rPr lang="en-US" sz="700" dirty="0">
                <a:solidFill>
                  <a:schemeClr val="dk1"/>
                </a:solidFill>
                <a:latin typeface="Times New Roman"/>
                <a:ea typeface="Times New Roman"/>
                <a:cs typeface="Times New Roman"/>
                <a:sym typeface="Times New Roman"/>
              </a:rPr>
              <a:t>          </a:t>
            </a:r>
            <a:r>
              <a:rPr lang="en-US" sz="1200" dirty="0">
                <a:solidFill>
                  <a:schemeClr val="dk1"/>
                </a:solidFill>
              </a:rPr>
              <a:t>Sometimes it is easier to use one finger to click and another to drag.</a:t>
            </a:r>
          </a:p>
          <a:p>
            <a:pPr marL="0" lvl="0" indent="0" algn="l" rtl="0">
              <a:spcBef>
                <a:spcPts val="0"/>
              </a:spcBef>
              <a:spcAft>
                <a:spcPts val="0"/>
              </a:spcAft>
              <a:buNone/>
            </a:pPr>
            <a:r>
              <a:rPr lang="en-US" sz="1200" dirty="0">
                <a:solidFill>
                  <a:schemeClr val="dk1"/>
                </a:solidFill>
              </a:rPr>
              <a:t>-</a:t>
            </a:r>
            <a:r>
              <a:rPr lang="en-US" sz="700" dirty="0">
                <a:solidFill>
                  <a:schemeClr val="dk1"/>
                </a:solidFill>
                <a:latin typeface="Times New Roman"/>
                <a:ea typeface="Times New Roman"/>
                <a:cs typeface="Times New Roman"/>
                <a:sym typeface="Times New Roman"/>
              </a:rPr>
              <a:t>          </a:t>
            </a:r>
            <a:r>
              <a:rPr lang="en-US" sz="1200" dirty="0">
                <a:solidFill>
                  <a:schemeClr val="dk1"/>
                </a:solidFill>
              </a:rPr>
              <a:t>To move things on the computer, we usually </a:t>
            </a:r>
            <a:r>
              <a:rPr lang="en-US" sz="1200" b="1" dirty="0">
                <a:solidFill>
                  <a:schemeClr val="dk1"/>
                </a:solidFill>
              </a:rPr>
              <a:t>click and drag</a:t>
            </a:r>
            <a:r>
              <a:rPr lang="en-US" sz="1200" dirty="0">
                <a:solidFill>
                  <a:schemeClr val="dk1"/>
                </a:solidFill>
              </a:rPr>
              <a:t>. </a:t>
            </a:r>
            <a:endParaRPr lang="en-US" sz="1200" dirty="0">
              <a:solidFill>
                <a:schemeClr val="dk1"/>
              </a:solidFill>
              <a:highlight>
                <a:srgbClr val="D3D3D3"/>
              </a:highlight>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5b6a11b69a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1" name="Google Shape;411;g5b6a11b69a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To hide this window, </a:t>
            </a:r>
            <a:r>
              <a:rPr lang="en" sz="1200">
                <a:solidFill>
                  <a:schemeClr val="dk1"/>
                </a:solidFill>
                <a:highlight>
                  <a:srgbClr val="D3D3D3"/>
                </a:highlight>
              </a:rPr>
              <a:t>minimize it by clicking on the short line at the top right corner of the window</a:t>
            </a:r>
            <a:r>
              <a:rPr lang="en" sz="1200">
                <a:solidFill>
                  <a:schemeClr val="dk1"/>
                </a:solidFill>
              </a:rPr>
              <a:t>. </a:t>
            </a:r>
            <a:endParaRPr sz="1200">
              <a:solidFill>
                <a:schemeClr val="dk1"/>
              </a:solidFill>
              <a:highlight>
                <a:srgbClr val="D3D3D3"/>
              </a:highlight>
            </a:endParaRPr>
          </a:p>
          <a:p>
            <a:pPr marL="0" lvl="0" indent="0" algn="l" rtl="0">
              <a:spcBef>
                <a:spcPts val="0"/>
              </a:spcBef>
              <a:spcAft>
                <a:spcPts val="0"/>
              </a:spcAft>
              <a:buClr>
                <a:schemeClr val="dk1"/>
              </a:buClr>
              <a:buSzPts val="1100"/>
              <a:buFont typeface="Arial"/>
              <a:buNone/>
            </a:pPr>
            <a:endParaRPr sz="7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5b6a11b69a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g5b6a11b69a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Look at the Files icon on the Shelf. See the short white line under it? That means that app is open in a window. </a:t>
            </a:r>
            <a:r>
              <a:rPr lang="en" sz="1200">
                <a:solidFill>
                  <a:schemeClr val="dk1"/>
                </a:solidFill>
                <a:highlight>
                  <a:srgbClr val="D3D3D3"/>
                </a:highlight>
              </a:rPr>
              <a:t>Click on the Files Icon to see the window again.</a:t>
            </a:r>
            <a:endParaRPr sz="1200">
              <a:solidFill>
                <a:schemeClr val="dk1"/>
              </a:solidFill>
              <a:highlight>
                <a:srgbClr val="D3D3D3"/>
              </a:highlight>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endParaRPr sz="7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5b6a11b69a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5b6a11b69a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Close the window using the X in the top right corner.</a:t>
            </a:r>
            <a:r>
              <a:rPr lang="en" sz="1200">
                <a:solidFill>
                  <a:schemeClr val="dk1"/>
                </a:solidFill>
              </a:rPr>
              <a:t> Notice that there is no line under the icon on the shelf.</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Clr>
                <a:schemeClr val="dk1"/>
              </a:buClr>
              <a:buSzPts val="1100"/>
              <a:buFont typeface="Arial"/>
              <a:buNone/>
            </a:pPr>
            <a:endParaRPr sz="7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5b6da8132a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1" name="Google Shape;441;g5b6da8132a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look back at the Chrome Browser. The bar at the top is called the </a:t>
            </a:r>
            <a:r>
              <a:rPr lang="en" sz="1200" b="1">
                <a:solidFill>
                  <a:schemeClr val="dk1"/>
                </a:solidFill>
              </a:rPr>
              <a:t>address bar.</a:t>
            </a:r>
            <a:endParaRPr sz="1200" b="1">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If you know the address of a website, you can type it here. The address of the website is also called the </a:t>
            </a:r>
            <a:r>
              <a:rPr lang="en" sz="1200" b="1">
                <a:solidFill>
                  <a:schemeClr val="dk1"/>
                </a:solidFill>
              </a:rPr>
              <a:t>URL.</a:t>
            </a:r>
            <a:endParaRPr sz="1200" b="1">
              <a:solidFill>
                <a:schemeClr val="dk1"/>
              </a:solidFill>
            </a:endParaRPr>
          </a:p>
          <a:p>
            <a:pPr marL="0" lvl="0" indent="0" algn="l" rtl="0">
              <a:spcBef>
                <a:spcPts val="0"/>
              </a:spcBef>
              <a:spcAft>
                <a:spcPts val="0"/>
              </a:spcAft>
              <a:buNone/>
            </a:pPr>
            <a:r>
              <a:rPr lang="en" sz="1200">
                <a:solidFill>
                  <a:schemeClr val="dk1"/>
                </a:solidFill>
                <a:highlight>
                  <a:srgbClr val="C0C0C0"/>
                </a:highlight>
              </a:rPr>
              <a:t>Try typing this URL into the address bar of a new tab and press enter: thisissand.com </a:t>
            </a:r>
            <a:endParaRPr sz="7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519c4a0bd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519c4a0bd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Before we get started, let’s all introduce ourselves and as you do, answer this question: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DISCUSSION QUESTION: </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What would you like to use a computer to do?</a:t>
            </a: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i="1" dirty="0">
                <a:effectLst/>
                <a:latin typeface="Calibri Light" panose="020F0302020204030204" pitchFamily="34" charset="0"/>
                <a:ea typeface="Calibri" panose="020F0502020204030204" pitchFamily="34" charset="0"/>
                <a:cs typeface="Times New Roman" panose="02020603050405020304" pitchFamily="18" charset="0"/>
              </a:rPr>
              <a:t>Give an example by saying your first name and one thing you like to use the computer for (like communicating with family or looking up recipes)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HANDOUT:</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 Pass out </a:t>
            </a:r>
            <a:r>
              <a:rPr lang="en-US" sz="1200" i="1" dirty="0">
                <a:effectLst/>
                <a:latin typeface="Calibri Light" panose="020F0302020204030204" pitchFamily="34" charset="0"/>
                <a:ea typeface="Calibri" panose="020F0502020204030204" pitchFamily="34" charset="0"/>
                <a:cs typeface="Times New Roman" panose="02020603050405020304" pitchFamily="18" charset="0"/>
              </a:rPr>
              <a:t>Adult Handout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65c4807962_1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65c4807962_1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Times New Roman"/>
                <a:ea typeface="Times New Roman"/>
                <a:cs typeface="Times New Roman"/>
                <a:sym typeface="Times New Roman"/>
              </a:rPr>
              <a:t> </a:t>
            </a:r>
            <a:r>
              <a:rPr lang="en" sz="1200">
                <a:solidFill>
                  <a:schemeClr val="dk1"/>
                </a:solidFill>
              </a:rPr>
              <a:t>Return to the Google Docs tab if you still have it open.</a:t>
            </a:r>
            <a:endParaRPr sz="12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65c4807962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65c4807962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If you see this, you can just sign in or create an account.</a:t>
            </a:r>
            <a:endParaRPr sz="7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65c4807962_1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8" name="Google Shape;468;g65c4807962_1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If you see something like this, you need to switch accounts. Click on the circle next to the squares in the top right corner.</a:t>
            </a:r>
            <a:endParaRPr sz="7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65c4807962_1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65c4807962_1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Then choose “Add another account.”</a:t>
            </a:r>
            <a:endParaRPr sz="7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5b6a11b69a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6" name="Google Shape;486;g5b6a11b69a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i="1">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5b6a11b69a_0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3" name="Google Shape;493;g5b6a11b69a_0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Now we are going to look at one app and how to create documents.</a:t>
            </a:r>
            <a:endParaRPr sz="1200">
              <a:solidFill>
                <a:schemeClr val="dk1"/>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g5b6a11b69a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9" name="Google Shape;499;g5b6a11b69a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Google Docs is a word processor, which is a versatile app that is used to create a variety of documents. You may have used other word processors like Microsoft Word.</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Open Google Docs using the icon on the shelf at the bottom of the screen. </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g5b6a11b69a_0_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7" name="Google Shape;507;g5b6a11b69a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Make sure you’re on the page that says “Start a new document” at the top</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 can see across the screen some examples of the kinds of documents you could make.</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g5b6a11b69a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5" name="Google Shape;515;g5b6a11b69a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We’re going to start with a blank document, so hover on the rectangle above “Blank”</a:t>
            </a:r>
            <a:endParaRPr sz="1200">
              <a:solidFill>
                <a:schemeClr val="dk1"/>
              </a:solidFill>
              <a:highlight>
                <a:srgbClr val="D3D3D3"/>
              </a:highlight>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Notice when you hover there, your cursor turns into a hand, which means clicking will cause an action. In this case, when you click it will open another page. </a:t>
            </a:r>
            <a:r>
              <a:rPr lang="en" sz="1200">
                <a:solidFill>
                  <a:schemeClr val="dk1"/>
                </a:solidFill>
                <a:highlight>
                  <a:srgbClr val="D3D3D3"/>
                </a:highlight>
              </a:rPr>
              <a:t>Go ahead and click</a:t>
            </a:r>
            <a:endParaRPr sz="1200">
              <a:solidFill>
                <a:schemeClr val="dk1"/>
              </a:solidFill>
              <a:highlight>
                <a:srgbClr val="D3D3D3"/>
              </a:highlight>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5b6a11b69a_0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5b6a11b69a_0_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Now </a:t>
            </a:r>
            <a:r>
              <a:rPr lang="en" sz="1200">
                <a:solidFill>
                  <a:schemeClr val="dk1"/>
                </a:solidFill>
                <a:highlight>
                  <a:srgbClr val="D3D3D3"/>
                </a:highlight>
              </a:rPr>
              <a:t>hover over the middle of the page</a:t>
            </a:r>
            <a:r>
              <a:rPr lang="en" sz="1200">
                <a:solidFill>
                  <a:schemeClr val="dk1"/>
                </a:solidFill>
              </a:rPr>
              <a:t> and notice that your mouse turns into an I cursor.</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I-cursor means if you click here, there is a place to type. The flashing line means you are ready to type and your letters will appear there. </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519c4a0bdc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519c4a0bdc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Hardware is the physical components of a computer. It is any part of the computer you can hold or touch. </a:t>
            </a:r>
            <a:endParaRPr sz="1200">
              <a:solidFill>
                <a:schemeClr val="dk1"/>
              </a:solidFill>
            </a:endParaRPr>
          </a:p>
          <a:p>
            <a:pPr marL="0" lvl="0" indent="0" algn="l" rtl="0">
              <a:spcBef>
                <a:spcPts val="0"/>
              </a:spcBef>
              <a:spcAft>
                <a:spcPts val="0"/>
              </a:spcAft>
              <a:buNone/>
            </a:pPr>
            <a:endParaRPr sz="1200" i="1">
              <a:solidFill>
                <a:schemeClr val="dk1"/>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g5b6a11b69a_0_1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3" name="Google Shape;543;g5b6a11b69a_0_1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Hover over “Untitled Document” near the top left corner of the page. When you see the I-cursor, click</a:t>
            </a:r>
            <a:r>
              <a:rPr lang="en" sz="1200">
                <a:solidFill>
                  <a:schemeClr val="dk1"/>
                </a:solidFill>
              </a:rPr>
              <a:t>.</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blue around these letters means they are </a:t>
            </a:r>
            <a:r>
              <a:rPr lang="en" sz="1200" b="1">
                <a:solidFill>
                  <a:schemeClr val="dk1"/>
                </a:solidFill>
              </a:rPr>
              <a:t>highlighted</a:t>
            </a:r>
            <a:r>
              <a:rPr lang="en" sz="1200">
                <a:solidFill>
                  <a:schemeClr val="dk1"/>
                </a:solidFill>
              </a:rPr>
              <a:t>. If you start typing now, it will erase those letters. </a:t>
            </a:r>
            <a:r>
              <a:rPr lang="en" sz="1200">
                <a:solidFill>
                  <a:schemeClr val="dk1"/>
                </a:solidFill>
                <a:highlight>
                  <a:srgbClr val="D3D3D3"/>
                </a:highlight>
              </a:rPr>
              <a:t>Instead of doing that, click again and notice the flashing line where you’ve clicked. </a:t>
            </a:r>
            <a:endParaRPr sz="1200">
              <a:solidFill>
                <a:schemeClr val="dk1"/>
              </a:solidFill>
              <a:highlight>
                <a:srgbClr val="D3D3D3"/>
              </a:highlight>
            </a:endParaRPr>
          </a:p>
          <a:p>
            <a:pPr marL="0" lvl="0" indent="0" algn="l" rtl="0">
              <a:spcBef>
                <a:spcPts val="0"/>
              </a:spcBef>
              <a:spcAft>
                <a:spcPts val="0"/>
              </a:spcAft>
              <a:buNone/>
            </a:pPr>
            <a:r>
              <a:rPr lang="en" sz="1200">
                <a:solidFill>
                  <a:schemeClr val="dk1"/>
                </a:solidFill>
                <a:highlight>
                  <a:srgbClr val="D3D3D3"/>
                </a:highlight>
              </a:rPr>
              <a:t>-     Type a couple letters somewhere in the middle of those words.</a:t>
            </a:r>
            <a:endParaRPr sz="1200">
              <a:solidFill>
                <a:schemeClr val="dk1"/>
              </a:solidFill>
              <a:highlight>
                <a:srgbClr val="D3D3D3"/>
              </a:highlight>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g5b6a11b69a_0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6" name="Google Shape;556;g5b6a11b69a_0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Now let’s erase all of that and give our document a name.</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Click at the end of that title and drag your cursor across all those letters from right to left.</a:t>
            </a:r>
            <a:r>
              <a:rPr lang="en" sz="1200">
                <a:solidFill>
                  <a:schemeClr val="dk1"/>
                </a:solidFill>
              </a:rPr>
              <a:t> They should all be highlighted in blue.</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You’ve just used click-and-drag to highlight this text.</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Now without clicking again, type “Practice” and then press Enter.</a:t>
            </a:r>
            <a:endParaRPr sz="1200">
              <a:solidFill>
                <a:schemeClr val="dk1"/>
              </a:solidFill>
              <a:highlight>
                <a:srgbClr val="D3D3D3"/>
              </a:highlight>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g5b6a11b69a_0_2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6" name="Google Shape;566;g5b6a11b69a_0_2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Great! Now we all have a document called practice that we can use to practice using Docs and we can find it again, because we gave it a good and meaningful name.</a:t>
            </a:r>
            <a:endParaRPr sz="1200">
              <a:solidFill>
                <a:schemeClr val="dk1"/>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g5b6a11b69a_0_2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3" name="Google Shape;573;g5b6a11b69a_0_2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US" sz="1800" u="sng" dirty="0">
                <a:effectLst/>
                <a:latin typeface="Calibri Light" panose="020F0302020204030204" pitchFamily="34" charset="0"/>
                <a:ea typeface="Calibri" panose="020F0502020204030204" pitchFamily="34" charset="0"/>
              </a:rPr>
              <a:t>DISCUSSION QUESTION</a:t>
            </a:r>
            <a:r>
              <a:rPr lang="en-US" sz="1800" dirty="0">
                <a:effectLst/>
                <a:latin typeface="Calibri Light" panose="020F0302020204030204" pitchFamily="34" charset="0"/>
                <a:ea typeface="Calibri" panose="020F0502020204030204" pitchFamily="34" charset="0"/>
              </a:rPr>
              <a:t>:</a:t>
            </a:r>
            <a:r>
              <a:rPr lang="en" sz="1200" i="1" dirty="0">
                <a:solidFill>
                  <a:schemeClr val="dk1"/>
                </a:solidFill>
              </a:rPr>
              <a:t> </a:t>
            </a:r>
            <a:r>
              <a:rPr lang="en" sz="1200" dirty="0">
                <a:solidFill>
                  <a:schemeClr val="dk1"/>
                </a:solidFill>
              </a:rPr>
              <a:t>What kind of name would not be useful for helping us find this document again later? </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     (ex: untitled document, document 1, your name without any more information)</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It is important to give files names that tell us what they are.</a:t>
            </a:r>
            <a:endParaRPr sz="1200" dirty="0">
              <a:solidFill>
                <a:schemeClr val="dk1"/>
              </a:solidFill>
            </a:endParaRPr>
          </a:p>
          <a:p>
            <a:pPr marL="0" lvl="0" indent="0" algn="l" rtl="0">
              <a:spcBef>
                <a:spcPts val="0"/>
              </a:spcBef>
              <a:spcAft>
                <a:spcPts val="0"/>
              </a:spcAft>
              <a:buNone/>
            </a:pPr>
            <a:endParaRPr sz="700" dirty="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g5b6a11b69a_0_2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1" name="Google Shape;581;g5b6a11b69a_0_2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Now we are moving on to using the keyboard, which you have already been doing some.</a:t>
            </a:r>
            <a:endParaRPr sz="1200">
              <a:solidFill>
                <a:schemeClr val="dk1"/>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g5b6a11b69a_0_2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7" name="Google Shape;587;g5b6a11b69a_0_2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800" u="sng" dirty="0">
                <a:effectLst/>
                <a:latin typeface="Calibri Light" panose="020F0302020204030204" pitchFamily="34" charset="0"/>
                <a:ea typeface="Calibri" panose="020F0502020204030204" pitchFamily="34" charset="0"/>
              </a:rPr>
              <a:t>DISCUSSION QUESTION</a:t>
            </a:r>
            <a:r>
              <a:rPr lang="en-US" sz="1800" dirty="0">
                <a:effectLst/>
                <a:latin typeface="Calibri Light" panose="020F0302020204030204" pitchFamily="34" charset="0"/>
                <a:ea typeface="Calibri" panose="020F0502020204030204" pitchFamily="34" charset="0"/>
              </a:rPr>
              <a:t>:</a:t>
            </a:r>
            <a:r>
              <a:rPr lang="en-US" sz="1800" i="1" dirty="0">
                <a:effectLst/>
                <a:latin typeface="Calibri Light" panose="020F0302020204030204" pitchFamily="34" charset="0"/>
                <a:ea typeface="Calibri" panose="020F0502020204030204" pitchFamily="34" charset="0"/>
              </a:rPr>
              <a:t> </a:t>
            </a:r>
            <a:r>
              <a:rPr lang="en" sz="1200" dirty="0">
                <a:solidFill>
                  <a:schemeClr val="dk1"/>
                </a:solidFill>
              </a:rPr>
              <a:t>How many fingers did you use to type “Practice”?</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g5b6a11b69a_0_2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5" name="Google Shape;595;g5b6a11b69a_0_2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Typing is one of the most important skills for using a computer effectively. There are many people who do not type well and are still able to use computers but typing well (with all your fingers) can help you do things more quickly and open job opportunities.</a:t>
            </a:r>
            <a:endParaRPr sz="1200" dirty="0">
              <a:solidFill>
                <a:schemeClr val="dk1"/>
              </a:solidFill>
            </a:endParaRPr>
          </a:p>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We’re going to go over the basics about the best way to type, but it really takes a lot of practice. At the end of today, I will give you some websites you can use to practice.</a:t>
            </a:r>
            <a:endParaRPr sz="1200" dirty="0">
              <a:solidFill>
                <a:schemeClr val="dk1"/>
              </a:solidFill>
            </a:endParaRPr>
          </a:p>
          <a:p>
            <a:pPr marL="0" lvl="0" indent="0" algn="l" rtl="0">
              <a:spcBef>
                <a:spcPts val="0"/>
              </a:spcBef>
              <a:spcAft>
                <a:spcPts val="0"/>
              </a:spcAft>
              <a:buNone/>
            </a:pP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g5b6a11b69a_0_5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1" name="Google Shape;601;g5b6a11b69a_0_5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 Place your pointer fingers on F and J </a:t>
            </a:r>
            <a:r>
              <a:rPr lang="en" sz="1200">
                <a:solidFill>
                  <a:schemeClr val="dk1"/>
                </a:solidFill>
              </a:rPr>
              <a:t>.</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Do you feel a bump? That bump tells your pointer finger where it should always be when it’s waiting to type.</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Put the rest of your fingers where you think they should go based on this first key</a:t>
            </a:r>
            <a:r>
              <a:rPr lang="en" sz="1200">
                <a:solidFill>
                  <a:schemeClr val="dk1"/>
                </a:solidFill>
              </a:rPr>
              <a:t>. </a:t>
            </a:r>
            <a:endParaRPr sz="1200">
              <a:solidFill>
                <a:schemeClr val="dk1"/>
              </a:solidFil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g4fd094f3e5_1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6" name="Google Shape;676;g4fd094f3e5_1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Check the slide to see if you are correct</a:t>
            </a:r>
            <a:r>
              <a:rPr lang="en" sz="1200">
                <a:solidFill>
                  <a:schemeClr val="dk1"/>
                </a:solidFill>
              </a:rPr>
              <a:t>.</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This is your </a:t>
            </a:r>
            <a:r>
              <a:rPr lang="en" sz="1200" b="1">
                <a:solidFill>
                  <a:schemeClr val="dk1"/>
                </a:solidFill>
              </a:rPr>
              <a:t>home row</a:t>
            </a:r>
            <a:r>
              <a:rPr lang="en" sz="1200">
                <a:solidFill>
                  <a:schemeClr val="dk1"/>
                </a:solidFill>
              </a:rPr>
              <a:t>. Any time your fingers aren’t pressing a key, they should be resting on the home row.</a:t>
            </a:r>
            <a:endParaRPr sz="12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g5b6a11b69a_0_6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9" name="Google Shape;749;g5b6a11b69a_0_6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Now try typing this sentence, because it has all the letters in it. Use whichever finger is closest to each key. Remember to keep the rest of your fingers on home row when you aren’t using them.</a:t>
            </a:r>
            <a:endParaRPr sz="1200">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5a883c170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5a883c170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fontAlgn="ctr">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Examples in the slides are of a desktop computer. People call these pieces of hardware many different names, so you will see some alternatives that you might hear.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0"/>
        <p:cNvGrpSpPr/>
        <p:nvPr/>
      </p:nvGrpSpPr>
      <p:grpSpPr>
        <a:xfrm>
          <a:off x="0" y="0"/>
          <a:ext cx="0" cy="0"/>
          <a:chOff x="0" y="0"/>
          <a:chExt cx="0" cy="0"/>
        </a:xfrm>
      </p:grpSpPr>
      <p:sp>
        <p:nvSpPr>
          <p:cNvPr id="821" name="Google Shape;821;g5b6a11b69a_0_7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2" name="Google Shape;822;g5b6a11b69a_0_7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800" u="sng" dirty="0">
                <a:effectLst/>
                <a:latin typeface="Calibri Light" panose="020F0302020204030204" pitchFamily="34" charset="0"/>
                <a:ea typeface="Calibri" panose="020F0502020204030204" pitchFamily="34" charset="0"/>
              </a:rPr>
              <a:t>DISCUSSION QUESTION</a:t>
            </a:r>
            <a:r>
              <a:rPr lang="en-US" sz="1800" dirty="0">
                <a:effectLst/>
                <a:latin typeface="Calibri Light" panose="020F0302020204030204" pitchFamily="34" charset="0"/>
                <a:ea typeface="Calibri" panose="020F0502020204030204" pitchFamily="34" charset="0"/>
              </a:rPr>
              <a:t>:</a:t>
            </a:r>
            <a:r>
              <a:rPr lang="en" sz="1200" dirty="0">
                <a:solidFill>
                  <a:schemeClr val="dk1"/>
                </a:solidFill>
              </a:rPr>
              <a:t> Were there any keys that were difficult to type or to decide which finger would press them? (i.e. B or space bar) Did you capitalize any letters? If so, which shift key did you use?</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
        <p:cNvGrpSpPr/>
        <p:nvPr/>
      </p:nvGrpSpPr>
      <p:grpSpPr>
        <a:xfrm>
          <a:off x="0" y="0"/>
          <a:ext cx="0" cy="0"/>
          <a:chOff x="0" y="0"/>
          <a:chExt cx="0" cy="0"/>
        </a:xfrm>
      </p:grpSpPr>
      <p:sp>
        <p:nvSpPr>
          <p:cNvPr id="829" name="Google Shape;829;g5b6a11b69a_0_7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0" name="Google Shape;830;g5b6a11b69a_0_7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For good typing form, you should keep your fingers on the home row, and then use whichever finger is closest and most comfortable to press each key.</a:t>
            </a:r>
            <a:endParaRPr sz="1200">
              <a:solidFill>
                <a:schemeClr val="dk1"/>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6"/>
        <p:cNvGrpSpPr/>
        <p:nvPr/>
      </p:nvGrpSpPr>
      <p:grpSpPr>
        <a:xfrm>
          <a:off x="0" y="0"/>
          <a:ext cx="0" cy="0"/>
          <a:chOff x="0" y="0"/>
          <a:chExt cx="0" cy="0"/>
        </a:xfrm>
      </p:grpSpPr>
      <p:sp>
        <p:nvSpPr>
          <p:cNvPr id="837" name="Google Shape;837;g5b6a11b69a_0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8" name="Google Shape;838;g5b6a11b69a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last thing we are going to do is look at where this file is saved so you can close it and then find it again.</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2"/>
        <p:cNvGrpSpPr/>
        <p:nvPr/>
      </p:nvGrpSpPr>
      <p:grpSpPr>
        <a:xfrm>
          <a:off x="0" y="0"/>
          <a:ext cx="0" cy="0"/>
          <a:chOff x="0" y="0"/>
          <a:chExt cx="0" cy="0"/>
        </a:xfrm>
      </p:grpSpPr>
      <p:sp>
        <p:nvSpPr>
          <p:cNvPr id="843" name="Google Shape;843;g5b6a11b69a_0_7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4" name="Google Shape;844;g5b6a11b69a_0_7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Google Docs automatically saves. Before we leave this document, make sure it says “All changes saved in Drive” in the middle at the top.</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When you are sure your document is saved, close Google Chrome.</a:t>
            </a:r>
            <a:endParaRPr sz="1200">
              <a:solidFill>
                <a:schemeClr val="dk1"/>
              </a:solidFill>
              <a:highlight>
                <a:srgbClr val="D3D3D3"/>
              </a:highlight>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highlight>
                <a:srgbClr val="D3D3D3"/>
              </a:highlight>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1"/>
        <p:cNvGrpSpPr/>
        <p:nvPr/>
      </p:nvGrpSpPr>
      <p:grpSpPr>
        <a:xfrm>
          <a:off x="0" y="0"/>
          <a:ext cx="0" cy="0"/>
          <a:chOff x="0" y="0"/>
          <a:chExt cx="0" cy="0"/>
        </a:xfrm>
      </p:grpSpPr>
      <p:sp>
        <p:nvSpPr>
          <p:cNvPr id="852" name="Google Shape;852;g65c4807962_1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3" name="Google Shape;853;g65c4807962_1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r>
              <a:rPr lang="en" sz="1200">
                <a:solidFill>
                  <a:schemeClr val="dk1"/>
                </a:solidFill>
              </a:rPr>
              <a:t>Go to Google Drive (drive.google.com)</a:t>
            </a:r>
            <a:endParaRPr sz="1200">
              <a:solidFill>
                <a:schemeClr val="dk1"/>
              </a:solidFill>
            </a:endParaRPr>
          </a:p>
          <a:p>
            <a:pPr marL="457200" lvl="0" indent="-304800" algn="l" rtl="0">
              <a:spcBef>
                <a:spcPts val="0"/>
              </a:spcBef>
              <a:spcAft>
                <a:spcPts val="0"/>
              </a:spcAft>
              <a:buClr>
                <a:schemeClr val="dk1"/>
              </a:buClr>
              <a:buSzPts val="1200"/>
              <a:buChar char="-"/>
            </a:pPr>
            <a:r>
              <a:rPr lang="en" sz="1200">
                <a:solidFill>
                  <a:schemeClr val="dk1"/>
                </a:solidFill>
              </a:rPr>
              <a:t>Here you can see all the files in Google Drive cloud storage account. </a:t>
            </a:r>
            <a:endParaRPr sz="1200">
              <a:solidFill>
                <a:schemeClr val="dk1"/>
              </a:solidFill>
            </a:endParaRPr>
          </a:p>
          <a:p>
            <a:pPr marL="457200" lvl="0" indent="-304800" algn="l" rtl="0">
              <a:spcBef>
                <a:spcPts val="0"/>
              </a:spcBef>
              <a:spcAft>
                <a:spcPts val="0"/>
              </a:spcAft>
              <a:buClr>
                <a:schemeClr val="dk1"/>
              </a:buClr>
              <a:buSzPts val="1200"/>
              <a:buChar char="-"/>
            </a:pPr>
            <a:r>
              <a:rPr lang="en" sz="1200">
                <a:solidFill>
                  <a:schemeClr val="dk1"/>
                </a:solidFill>
              </a:rPr>
              <a:t>Cloud storage means you can access those files from any computer connected to the internet. </a:t>
            </a:r>
            <a:endParaRPr sz="1200">
              <a:solidFill>
                <a:schemeClr val="dk1"/>
              </a:solidFill>
            </a:endParaRPr>
          </a:p>
          <a:p>
            <a:pPr marL="457200" lvl="0" indent="-304800" algn="l" rtl="0">
              <a:spcBef>
                <a:spcPts val="0"/>
              </a:spcBef>
              <a:spcAft>
                <a:spcPts val="0"/>
              </a:spcAft>
              <a:buClr>
                <a:schemeClr val="dk1"/>
              </a:buClr>
              <a:buSzPts val="1200"/>
              <a:buChar char="-"/>
            </a:pPr>
            <a:r>
              <a:rPr lang="en" sz="1200">
                <a:solidFill>
                  <a:schemeClr val="dk1"/>
                </a:solidFill>
              </a:rPr>
              <a:t>We are going to create a folder to organize our files.</a:t>
            </a:r>
            <a:endParaRPr sz="1200">
              <a:solidFill>
                <a:schemeClr val="dk1"/>
              </a:solidFill>
            </a:endParaRPr>
          </a:p>
          <a:p>
            <a:pPr marL="0" lvl="0" indent="0" algn="l" rtl="0">
              <a:spcBef>
                <a:spcPts val="0"/>
              </a:spcBef>
              <a:spcAft>
                <a:spcPts val="0"/>
              </a:spcAft>
              <a:buClr>
                <a:schemeClr val="dk1"/>
              </a:buClr>
              <a:buSzPts val="1100"/>
              <a:buFont typeface="Arial"/>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9"/>
        <p:cNvGrpSpPr/>
        <p:nvPr/>
      </p:nvGrpSpPr>
      <p:grpSpPr>
        <a:xfrm>
          <a:off x="0" y="0"/>
          <a:ext cx="0" cy="0"/>
          <a:chOff x="0" y="0"/>
          <a:chExt cx="0" cy="0"/>
        </a:xfrm>
      </p:grpSpPr>
      <p:sp>
        <p:nvSpPr>
          <p:cNvPr id="860" name="Google Shape;860;g65c4807962_1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1" name="Google Shape;861;g65c4807962_1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	Right click in the white space below your file. This opens a menu of options.</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	Choose “New Folder”</a:t>
            </a:r>
            <a:endParaRPr sz="1200">
              <a:solidFill>
                <a:schemeClr val="dk1"/>
              </a:solidFil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8"/>
        <p:cNvGrpSpPr/>
        <p:nvPr/>
      </p:nvGrpSpPr>
      <p:grpSpPr>
        <a:xfrm>
          <a:off x="0" y="0"/>
          <a:ext cx="0" cy="0"/>
          <a:chOff x="0" y="0"/>
          <a:chExt cx="0" cy="0"/>
        </a:xfrm>
      </p:grpSpPr>
      <p:sp>
        <p:nvSpPr>
          <p:cNvPr id="869" name="Google Shape;869;g65c4807962_1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0" name="Google Shape;870;g65c4807962_1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-Type a name that will help you find this file later. Something like “Computer Class Files” and press Enter.</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5"/>
        <p:cNvGrpSpPr/>
        <p:nvPr/>
      </p:nvGrpSpPr>
      <p:grpSpPr>
        <a:xfrm>
          <a:off x="0" y="0"/>
          <a:ext cx="0" cy="0"/>
          <a:chOff x="0" y="0"/>
          <a:chExt cx="0" cy="0"/>
        </a:xfrm>
      </p:grpSpPr>
      <p:sp>
        <p:nvSpPr>
          <p:cNvPr id="876" name="Google Shape;876;g65c4807962_1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7" name="Google Shape;877;g65c4807962_1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	Click and drag your “Practice” file onto that folder.</a:t>
            </a:r>
            <a:endParaRPr sz="1200">
              <a:solidFill>
                <a:schemeClr val="dk1"/>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2"/>
        <p:cNvGrpSpPr/>
        <p:nvPr/>
      </p:nvGrpSpPr>
      <p:grpSpPr>
        <a:xfrm>
          <a:off x="0" y="0"/>
          <a:ext cx="0" cy="0"/>
          <a:chOff x="0" y="0"/>
          <a:chExt cx="0" cy="0"/>
        </a:xfrm>
      </p:grpSpPr>
      <p:sp>
        <p:nvSpPr>
          <p:cNvPr id="883" name="Google Shape;883;g65c4807962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4" name="Google Shape;884;g65c4807962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Double click on your folder</a:t>
            </a:r>
            <a:r>
              <a:rPr lang="en" sz="1200">
                <a:solidFill>
                  <a:schemeClr val="dk1"/>
                </a:solidFill>
              </a:rPr>
              <a:t>.</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b="1">
                <a:solidFill>
                  <a:schemeClr val="dk1"/>
                </a:solidFill>
              </a:rPr>
              <a:t>Double clicking</a:t>
            </a:r>
            <a:r>
              <a:rPr lang="en" sz="1200">
                <a:solidFill>
                  <a:schemeClr val="dk1"/>
                </a:solidFill>
              </a:rPr>
              <a:t> is the last mouse function of today. Sometimes to open something, you need to double click on it by clicking twice without a pause between.</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4"/>
        <p:cNvGrpSpPr/>
        <p:nvPr/>
      </p:nvGrpSpPr>
      <p:grpSpPr>
        <a:xfrm>
          <a:off x="0" y="0"/>
          <a:ext cx="0" cy="0"/>
          <a:chOff x="0" y="0"/>
          <a:chExt cx="0" cy="0"/>
        </a:xfrm>
      </p:grpSpPr>
      <p:sp>
        <p:nvSpPr>
          <p:cNvPr id="895" name="Google Shape;895;g65c4807962_1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6" name="Google Shape;896;g65c4807962_1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Now your file is organized. It is a good idea to name your files something the will help you remember what is in the file and to organize them in folders with similar files so you can find them later.</a:t>
            </a:r>
            <a:endParaRPr sz="1200">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4fc2d7402a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4fc2d7402a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People call these pieces of hardware many different names, so I’ve included some alternatives that you might hear.</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b="1" dirty="0">
                <a:solidFill>
                  <a:schemeClr val="dk1"/>
                </a:solidFill>
              </a:rPr>
              <a:t>Computer:</a:t>
            </a:r>
            <a:r>
              <a:rPr lang="en" sz="1200" dirty="0">
                <a:solidFill>
                  <a:schemeClr val="dk1"/>
                </a:solidFill>
              </a:rPr>
              <a:t> the brains of the computer. Everything that makes the computer work is in here. The other pieces of hardware just help you interact with the computer.</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b="1" dirty="0">
                <a:solidFill>
                  <a:schemeClr val="dk1"/>
                </a:solidFill>
              </a:rPr>
              <a:t>Screen:</a:t>
            </a:r>
            <a:r>
              <a:rPr lang="en" sz="1200" dirty="0">
                <a:solidFill>
                  <a:schemeClr val="dk1"/>
                </a:solidFill>
              </a:rPr>
              <a:t> where you see what is happening in the computer.</a:t>
            </a:r>
            <a:endParaRPr sz="1200" dirty="0">
              <a:solidFill>
                <a:schemeClr val="dk1"/>
              </a:solidFill>
            </a:endParaRPr>
          </a:p>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b="1" dirty="0">
                <a:solidFill>
                  <a:schemeClr val="dk1"/>
                </a:solidFill>
              </a:rPr>
              <a:t>Mouse and keyboard:</a:t>
            </a:r>
            <a:r>
              <a:rPr lang="en" sz="1200" dirty="0">
                <a:solidFill>
                  <a:schemeClr val="dk1"/>
                </a:solidFill>
              </a:rPr>
              <a:t> we use them to make the computer do things</a:t>
            </a:r>
            <a:endParaRPr sz="1200" dirty="0">
              <a:solidFill>
                <a:schemeClr val="dk1"/>
              </a:solidFill>
            </a:endParaRPr>
          </a:p>
          <a:p>
            <a:pPr marL="0" lvl="0" indent="0" algn="l" rtl="0">
              <a:spcBef>
                <a:spcPts val="0"/>
              </a:spcBef>
              <a:spcAft>
                <a:spcPts val="0"/>
              </a:spcAft>
              <a:buNone/>
            </a:pPr>
            <a:endParaRPr sz="1200" b="1" dirty="0">
              <a:solidFill>
                <a:schemeClr val="dk1"/>
              </a:solidFill>
            </a:endParaRPr>
          </a:p>
          <a:p>
            <a:pPr marL="0" lvl="0" indent="0" algn="l" rtl="0">
              <a:spcBef>
                <a:spcPts val="0"/>
              </a:spcBef>
              <a:spcAft>
                <a:spcPts val="0"/>
              </a:spcAft>
              <a:buNone/>
            </a:pP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Can you identify these same four pieces of hardware on your Chromebook?</a:t>
            </a:r>
            <a:endParaRPr sz="1200" dirty="0">
              <a:solidFill>
                <a:schemeClr val="dk1"/>
              </a:solidFill>
            </a:endParaRPr>
          </a:p>
          <a:p>
            <a:pPr marL="0" lvl="0" indent="0" algn="l" rtl="0">
              <a:spcBef>
                <a:spcPts val="0"/>
              </a:spcBef>
              <a:spcAft>
                <a:spcPts val="0"/>
              </a:spcAft>
              <a:buNone/>
            </a:pPr>
            <a:endParaRPr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1"/>
        <p:cNvGrpSpPr/>
        <p:nvPr/>
      </p:nvGrpSpPr>
      <p:grpSpPr>
        <a:xfrm>
          <a:off x="0" y="0"/>
          <a:ext cx="0" cy="0"/>
          <a:chOff x="0" y="0"/>
          <a:chExt cx="0" cy="0"/>
        </a:xfrm>
      </p:grpSpPr>
      <p:sp>
        <p:nvSpPr>
          <p:cNvPr id="902" name="Google Shape;902;g5b6da8132a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3" name="Google Shape;903;g5b6da8132a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Now you have a few minutes on your own before we switch with the students. Use that time to </a:t>
            </a:r>
            <a:r>
              <a:rPr lang="en-US" sz="12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complete this checklist</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Open and explore one of the practice websites from today’s handout.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Take today’s exit ticket survey. It’s just a few questions long.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Practice skills and ask any questions you have.  Let us know if you want us to walk through anything we’ve gone over today.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6"/>
        <p:cNvGrpSpPr/>
        <p:nvPr/>
      </p:nvGrpSpPr>
      <p:grpSpPr>
        <a:xfrm>
          <a:off x="0" y="0"/>
          <a:ext cx="0" cy="0"/>
          <a:chOff x="0" y="0"/>
          <a:chExt cx="0" cy="0"/>
        </a:xfrm>
      </p:grpSpPr>
      <p:sp>
        <p:nvSpPr>
          <p:cNvPr id="917" name="Google Shape;917;g59b3d976e1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8" name="Google Shape;918;g59b3d976e1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p:cNvGrpSpPr/>
        <p:nvPr/>
      </p:nvGrpSpPr>
      <p:grpSpPr>
        <a:xfrm>
          <a:off x="0" y="0"/>
          <a:ext cx="0" cy="0"/>
          <a:chOff x="0" y="0"/>
          <a:chExt cx="0" cy="0"/>
        </a:xfrm>
      </p:grpSpPr>
      <p:sp>
        <p:nvSpPr>
          <p:cNvPr id="923" name="Google Shape;923;g59b3d976e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4" name="Google Shape;924;g59b3d976e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i="1">
                <a:solidFill>
                  <a:schemeClr val="dk1"/>
                </a:solidFill>
              </a:rPr>
              <a:t>Have participants tell their name and name one thing they would like to use a computer to do. Give an example by saying your name and one thing you use your computer for like paying bills or communicating with family.</a:t>
            </a:r>
            <a:endParaRPr sz="1200" i="1">
              <a:solidFill>
                <a:schemeClr val="dk1"/>
              </a:solidFil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9"/>
        <p:cNvGrpSpPr/>
        <p:nvPr/>
      </p:nvGrpSpPr>
      <p:grpSpPr>
        <a:xfrm>
          <a:off x="0" y="0"/>
          <a:ext cx="0" cy="0"/>
          <a:chOff x="0" y="0"/>
          <a:chExt cx="0" cy="0"/>
        </a:xfrm>
      </p:grpSpPr>
      <p:sp>
        <p:nvSpPr>
          <p:cNvPr id="930" name="Google Shape;930;g4fc2d7402a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1" name="Google Shape;931;g4fc2d7402a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i="1" dirty="0"/>
              <a:t>The Kahoot image is a link to the quiz. Once you open it, you can choose “Play as Guest” then choose “Classic.” Instructions for participants will display. (They need to go to kahoot.it in a browser and enter the code.)</a:t>
            </a:r>
            <a:endParaRPr i="1" dirty="0"/>
          </a:p>
          <a:p>
            <a:pPr marL="0" lvl="0" indent="0" algn="l" rtl="0">
              <a:spcBef>
                <a:spcPts val="0"/>
              </a:spcBef>
              <a:spcAft>
                <a:spcPts val="0"/>
              </a:spcAft>
              <a:buNone/>
            </a:pPr>
            <a:endParaRPr i="1" dirty="0"/>
          </a:p>
          <a:p>
            <a:pPr marL="0" lvl="0" indent="0" algn="l" rtl="0">
              <a:spcBef>
                <a:spcPts val="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Hardware – physical components of a computer. Anything you can touch is hardware.</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Software – programs that are installed and run on the computer. These programs or apps help us communicate with and give instructions to computer hardware. For example, anything installed from the app store is software.</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Operating system – main software that allows other software to work. They are the basic, foundational software that runs a computer. Examples include Microsoft Windows and Apple iOS. All other software uses the operating system, which is why the same app might look different on an Apple laptop and a Windows computer.</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Browser – a software that accesses the internet. Other software might use the internet, but a browser is the software you use to get to any website directly.</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URL – a web address. This is what is typed in the bar at the top of the browser to reach a website.</a:t>
            </a:r>
            <a:endParaRPr sz="1200" dirty="0">
              <a:solidFill>
                <a:schemeClr val="dk1"/>
              </a:solidFill>
            </a:endParaRPr>
          </a:p>
          <a:p>
            <a:pPr marL="0" lvl="0" indent="0" algn="l" rtl="0">
              <a:spcBef>
                <a:spcPts val="0"/>
              </a:spcBef>
              <a:spcAft>
                <a:spcPts val="0"/>
              </a:spcAft>
              <a:buNone/>
            </a:pPr>
            <a:endParaRPr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6"/>
        <p:cNvGrpSpPr/>
        <p:nvPr/>
      </p:nvGrpSpPr>
      <p:grpSpPr>
        <a:xfrm>
          <a:off x="0" y="0"/>
          <a:ext cx="0" cy="0"/>
          <a:chOff x="0" y="0"/>
          <a:chExt cx="0" cy="0"/>
        </a:xfrm>
      </p:grpSpPr>
      <p:sp>
        <p:nvSpPr>
          <p:cNvPr id="937" name="Google Shape;937;g65c4807962_1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8" name="Google Shape;938;g65c4807962_1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dirty="0">
              <a:solidFill>
                <a:schemeClr val="dk1"/>
              </a:solidFill>
            </a:endParaRPr>
          </a:p>
          <a:p>
            <a:pPr marL="342900" marR="0" lvl="0" indent="-342900">
              <a:lnSpc>
                <a:spcPct val="107000"/>
              </a:lnSpc>
              <a:spcBef>
                <a:spcPts val="0"/>
              </a:spcBef>
              <a:spcAft>
                <a:spcPts val="0"/>
              </a:spcAft>
              <a:buFont typeface="Calibri Light" panose="020F0302020204030204" pitchFamily="34" charset="0"/>
              <a:buChar char="-"/>
            </a:pP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Pass out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“What Can You Do on Your Computer?” </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activity sheet</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a:t>
            </a:r>
            <a:r>
              <a:rPr lang="en-US" sz="1800" i="1" u="sng" dirty="0">
                <a:effectLst/>
                <a:latin typeface="Calibri Light" panose="020F0302020204030204" pitchFamily="34" charset="0"/>
                <a:ea typeface="Calibri" panose="020F0502020204030204" pitchFamily="34" charset="0"/>
                <a:cs typeface="Times New Roman" panose="02020603050405020304" pitchFamily="18" charset="0"/>
              </a:rPr>
              <a:t>MORE INTERACTIVE OPTION:</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 instead of worksheet, use Google Jam Board or other software to brainstorm apps and websites to match given tasks)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Find a partner and complete this activity together. If there is an app or website you don’t know, use your computer to check it out. If you know of a different app or website you could use, add it.</a:t>
            </a:r>
            <a:endParaRPr lang="en-US" sz="1800" u="none"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800"/>
              </a:spcAft>
              <a:buFont typeface="Calibri Light" panose="020F0302020204030204" pitchFamily="34" charset="0"/>
              <a:buNone/>
            </a:pPr>
            <a:r>
              <a:rPr lang="en-US" sz="1800" u="sng" dirty="0">
                <a:effectLst/>
                <a:latin typeface="Calibri Light" panose="020F0302020204030204" pitchFamily="34" charset="0"/>
                <a:ea typeface="Calibri" panose="020F0502020204030204" pitchFamily="34" charset="0"/>
              </a:rPr>
              <a:t>DISCUSSION QUESTIONS</a:t>
            </a:r>
            <a:r>
              <a:rPr lang="en-US" sz="1800" i="1" dirty="0">
                <a:effectLst/>
                <a:latin typeface="Calibri Light" panose="020F0302020204030204" pitchFamily="34" charset="0"/>
                <a:ea typeface="Calibri" panose="020F0502020204030204" pitchFamily="34" charset="0"/>
              </a:rPr>
              <a:t>: </a:t>
            </a:r>
            <a:r>
              <a:rPr lang="en-US" sz="1800" dirty="0">
                <a:effectLst/>
                <a:latin typeface="Calibri Light" panose="020F0302020204030204" pitchFamily="34" charset="0"/>
                <a:ea typeface="Calibri" panose="020F0502020204030204" pitchFamily="34" charset="0"/>
              </a:rPr>
              <a:t>Did anyone learn about a new app or website? Did anyone add one that isn’t on this sheet? What would you do if you had something you needed to do, but you didn’t know of an app or website you could use for that task? </a:t>
            </a:r>
            <a:r>
              <a:rPr lang="en-US" sz="1800" i="1" dirty="0">
                <a:effectLst/>
                <a:latin typeface="Calibri Light" panose="020F0302020204030204" pitchFamily="34" charset="0"/>
                <a:ea typeface="Calibri" panose="020F0502020204030204" pitchFamily="34" charset="0"/>
              </a:rPr>
              <a:t>(Possible answers: ask friends or teachers for suggestions, Google the task to find a tool, etc.)</a:t>
            </a:r>
            <a:endParaRPr sz="1200" dirty="0">
              <a:solidFill>
                <a:schemeClr val="dk1"/>
              </a:solidFil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3"/>
        <p:cNvGrpSpPr/>
        <p:nvPr/>
      </p:nvGrpSpPr>
      <p:grpSpPr>
        <a:xfrm>
          <a:off x="0" y="0"/>
          <a:ext cx="0" cy="0"/>
          <a:chOff x="0" y="0"/>
          <a:chExt cx="0" cy="0"/>
        </a:xfrm>
      </p:grpSpPr>
      <p:sp>
        <p:nvSpPr>
          <p:cNvPr id="944" name="Google Shape;944;g5b6a11b69a_0_8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5" name="Google Shape;945;g5b6a11b69a_0_8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When things go wrong with your computer, it’s good to know some simple ways to get them working again. We’re going to talk about some things that might go wrong and brainstorm some possible solutions.</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Remember, always start with the simplest solution you can think of and work your way to more complicated things. Try not to do anything you can’t undo.</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0"/>
        <p:cNvGrpSpPr/>
        <p:nvPr/>
      </p:nvGrpSpPr>
      <p:grpSpPr>
        <a:xfrm>
          <a:off x="0" y="0"/>
          <a:ext cx="0" cy="0"/>
          <a:chOff x="0" y="0"/>
          <a:chExt cx="0" cy="0"/>
        </a:xfrm>
      </p:grpSpPr>
      <p:sp>
        <p:nvSpPr>
          <p:cNvPr id="951" name="Google Shape;951;g5b6a11b69a_0_9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2" name="Google Shape;952;g5b6a11b69a_0_9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Computer won’t come on.</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Battery may be dead. Try plugging it in.</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8"/>
        <p:cNvGrpSpPr/>
        <p:nvPr/>
      </p:nvGrpSpPr>
      <p:grpSpPr>
        <a:xfrm>
          <a:off x="0" y="0"/>
          <a:ext cx="0" cy="0"/>
          <a:chOff x="0" y="0"/>
          <a:chExt cx="0" cy="0"/>
        </a:xfrm>
      </p:grpSpPr>
      <p:sp>
        <p:nvSpPr>
          <p:cNvPr id="959" name="Google Shape;959;g5b6a11b69a_0_9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0" name="Google Shape;960;g5b6a11b69a_0_9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Computer is frozen. You can’t even move your cursor.</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Maybe you’ve tried to do to many things too quickly. Wait a few minutes and see if it starts working again after “catching up.”</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Sometimes you just have to turn your computer off. Hold down the power button until it goes off, but only if you have to.</a:t>
            </a:r>
            <a:endParaRPr sz="1200">
              <a:solidFill>
                <a:schemeClr val="dk1"/>
              </a:solidFill>
              <a:latin typeface="Courier New"/>
              <a:ea typeface="Courier New"/>
              <a:cs typeface="Courier New"/>
              <a:sym typeface="Courier New"/>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6"/>
        <p:cNvGrpSpPr/>
        <p:nvPr/>
      </p:nvGrpSpPr>
      <p:grpSpPr>
        <a:xfrm>
          <a:off x="0" y="0"/>
          <a:ext cx="0" cy="0"/>
          <a:chOff x="0" y="0"/>
          <a:chExt cx="0" cy="0"/>
        </a:xfrm>
      </p:grpSpPr>
      <p:sp>
        <p:nvSpPr>
          <p:cNvPr id="967" name="Google Shape;967;g5b6a11b69a_0_10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8" name="Google Shape;968;g5b6a11b69a_0_10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Can’t hear anything.</a:t>
            </a:r>
            <a:endParaRPr sz="1200" dirty="0">
              <a:solidFill>
                <a:schemeClr val="dk1"/>
              </a:solidFill>
            </a:endParaRPr>
          </a:p>
          <a:p>
            <a:pPr marL="0" lvl="0" indent="0" algn="l" rtl="0">
              <a:lnSpc>
                <a:spcPct val="106000"/>
              </a:lnSpc>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Did you accidentally leave headphones plugged in? Then the sound will be going through them instead of the computer speakers.</a:t>
            </a:r>
            <a:endParaRPr sz="1200" dirty="0">
              <a:solidFill>
                <a:schemeClr val="dk1"/>
              </a:solidFill>
            </a:endParaRPr>
          </a:p>
          <a:p>
            <a:pPr marL="0" lvl="0" indent="0" algn="l" rtl="0">
              <a:lnSpc>
                <a:spcPct val="106000"/>
              </a:lnSpc>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Is the volume turned up? Make sure you change the volume using the option on the screen because the buttons on your keyboard might not be working.</a:t>
            </a:r>
            <a:endParaRPr sz="1200" dirty="0">
              <a:solidFill>
                <a:schemeClr val="dk1"/>
              </a:solidFill>
            </a:endParaRPr>
          </a:p>
          <a:p>
            <a:pPr marL="0" lvl="0" indent="0" algn="l" rtl="0">
              <a:lnSpc>
                <a:spcPct val="106000"/>
              </a:lnSpc>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Is the sound turned on on the video you are trying to watch? They usually have their own volume controls.</a:t>
            </a:r>
            <a:endParaRPr sz="1200" dirty="0">
              <a:solidFill>
                <a:schemeClr val="dk1"/>
              </a:solidFill>
              <a:latin typeface="Courier New"/>
              <a:ea typeface="Courier New"/>
              <a:cs typeface="Courier New"/>
              <a:sym typeface="Courier New"/>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4"/>
        <p:cNvGrpSpPr/>
        <p:nvPr/>
      </p:nvGrpSpPr>
      <p:grpSpPr>
        <a:xfrm>
          <a:off x="0" y="0"/>
          <a:ext cx="0" cy="0"/>
          <a:chOff x="0" y="0"/>
          <a:chExt cx="0" cy="0"/>
        </a:xfrm>
      </p:grpSpPr>
      <p:sp>
        <p:nvSpPr>
          <p:cNvPr id="975" name="Google Shape;975;g5b6a11b69a_0_1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6" name="Google Shape;976;g5b6a11b69a_0_1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Typing doesn’t work.</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Something might be holding down a key (like the corner of a book that is laying on the edge of the keyboard) which could prevent you from typing.</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Try restarting the computer.</a:t>
            </a:r>
            <a:endParaRPr sz="1200">
              <a:solidFill>
                <a:schemeClr val="dk1"/>
              </a:solidFill>
              <a:latin typeface="Courier New"/>
              <a:ea typeface="Courier New"/>
              <a:cs typeface="Courier New"/>
              <a:sym typeface="Courier New"/>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4fc2d7402a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4fc2d7402a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Screen and keyboard are nearly the same.</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Mouse is a trackpad instead and may not have buttons.</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Computer is harder to find. Typically, the heaviest part is the computer. Probably under the keyboard but it is sometimes behind the screen or a combination of both. </a:t>
            </a:r>
            <a:endParaRPr sz="12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2"/>
        <p:cNvGrpSpPr/>
        <p:nvPr/>
      </p:nvGrpSpPr>
      <p:grpSpPr>
        <a:xfrm>
          <a:off x="0" y="0"/>
          <a:ext cx="0" cy="0"/>
          <a:chOff x="0" y="0"/>
          <a:chExt cx="0" cy="0"/>
        </a:xfrm>
      </p:grpSpPr>
      <p:sp>
        <p:nvSpPr>
          <p:cNvPr id="983" name="Google Shape;983;g5b6a11b69a_0_10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4" name="Google Shape;984;g5b6a11b69a_0_10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There may be too many things running. Try closing some windows and tabs.</a:t>
            </a:r>
            <a:endParaRPr sz="1200">
              <a:solidFill>
                <a:schemeClr val="dk1"/>
              </a:solidFill>
            </a:endParaRPr>
          </a:p>
          <a:p>
            <a:pPr marL="0" lvl="0" indent="0" algn="l" rtl="0">
              <a:lnSpc>
                <a:spcPct val="106000"/>
              </a:lnSpc>
              <a:spcBef>
                <a:spcPts val="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computer might need an update. Try restarting it.</a:t>
            </a:r>
            <a:endParaRPr sz="1200">
              <a:solidFill>
                <a:schemeClr val="dk1"/>
              </a:solidFill>
              <a:latin typeface="Courier New"/>
              <a:ea typeface="Courier New"/>
              <a:cs typeface="Courier New"/>
              <a:sym typeface="Courier New"/>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0"/>
        <p:cNvGrpSpPr/>
        <p:nvPr/>
      </p:nvGrpSpPr>
      <p:grpSpPr>
        <a:xfrm>
          <a:off x="0" y="0"/>
          <a:ext cx="0" cy="0"/>
          <a:chOff x="0" y="0"/>
          <a:chExt cx="0" cy="0"/>
        </a:xfrm>
      </p:grpSpPr>
      <p:sp>
        <p:nvSpPr>
          <p:cNvPr id="991" name="Google Shape;991;g5b6a11b69a_0_10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2" name="Google Shape;992;g5b6a11b69a_0_10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6000"/>
              </a:lnSpc>
              <a:spcBef>
                <a:spcPts val="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i="1">
                <a:solidFill>
                  <a:schemeClr val="dk1"/>
                </a:solidFill>
              </a:rPr>
              <a:t>Question: </a:t>
            </a:r>
            <a:r>
              <a:rPr lang="en" sz="1200">
                <a:solidFill>
                  <a:schemeClr val="dk1"/>
                </a:solidFill>
              </a:rPr>
              <a:t>What are some themes or common solutions?</a:t>
            </a:r>
            <a:endParaRPr sz="1200">
              <a:solidFill>
                <a:schemeClr val="dk1"/>
              </a:solidFill>
            </a:endParaRPr>
          </a:p>
          <a:p>
            <a:pPr marL="0" lvl="0" indent="0" algn="l" rtl="0">
              <a:lnSpc>
                <a:spcPct val="106000"/>
              </a:lnSpc>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Check the physical parts of the computer and the surrounds.</a:t>
            </a:r>
            <a:endParaRPr sz="1200">
              <a:solidFill>
                <a:schemeClr val="dk1"/>
              </a:solidFill>
            </a:endParaRPr>
          </a:p>
          <a:p>
            <a:pPr marL="0" lvl="0" indent="0" algn="l" rtl="0">
              <a:lnSpc>
                <a:spcPct val="106000"/>
              </a:lnSpc>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Give it time/wait.</a:t>
            </a:r>
            <a:endParaRPr sz="1200">
              <a:solidFill>
                <a:schemeClr val="dk1"/>
              </a:solidFill>
            </a:endParaRPr>
          </a:p>
          <a:p>
            <a:pPr marL="0" lvl="0" indent="0" algn="l" rtl="0">
              <a:lnSpc>
                <a:spcPct val="106000"/>
              </a:lnSpc>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Try restarting the computer.</a:t>
            </a:r>
            <a:endParaRPr sz="1200">
              <a:solidFill>
                <a:schemeClr val="dk1"/>
              </a:solidFill>
            </a:endParaRPr>
          </a:p>
          <a:p>
            <a:pPr marL="0" lvl="0" indent="0" algn="l" rtl="0">
              <a:lnSpc>
                <a:spcPct val="106000"/>
              </a:lnSpc>
              <a:spcBef>
                <a:spcPts val="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Google it but don’t do anything drastic (like take it apart).</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65c4807962_1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8" name="Google Shape;468;g65c4807962_1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Let’s look at your computers now. The adult that came with you tonight may have signed into a Google account on your Chromebook.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u="sng" dirty="0">
                <a:effectLst/>
                <a:latin typeface="Calibri Light" panose="020F0302020204030204" pitchFamily="34" charset="0"/>
                <a:ea typeface="Calibri" panose="020F0502020204030204" pitchFamily="34" charset="0"/>
                <a:cs typeface="Times New Roman" panose="02020603050405020304" pitchFamily="18" charset="0"/>
              </a:rPr>
              <a:t>DISCUSSION QUESTION: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Do you know how to switch to your Google account?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highlight>
                  <a:srgbClr val="D3D3D3"/>
                </a:highlight>
                <a:latin typeface="Calibri Light" panose="020F0302020204030204" pitchFamily="34" charset="0"/>
                <a:ea typeface="Calibri" panose="020F0502020204030204" pitchFamily="34" charset="0"/>
              </a:rPr>
              <a:t>Go to google.com.</a:t>
            </a:r>
            <a:r>
              <a:rPr lang="en-US" sz="1800" dirty="0">
                <a:effectLst/>
                <a:latin typeface="Calibri Light" panose="020F0302020204030204" pitchFamily="34" charset="0"/>
                <a:ea typeface="Calibri" panose="020F0502020204030204" pitchFamily="34" charset="0"/>
              </a:rPr>
              <a:t> </a:t>
            </a:r>
            <a:endParaRPr sz="700" dirty="0">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67903927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65c4807962_1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8" name="Google Shape;468;g65c4807962_1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If it has a picture or letter in a circle, </a:t>
            </a: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click on 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8809043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65c4807962_1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65c4807962_1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6000"/>
              </a:lnSpc>
              <a:spcBef>
                <a:spcPts val="0"/>
              </a:spcBef>
              <a:spcAft>
                <a:spcPts val="800"/>
              </a:spcAft>
              <a:buFont typeface="Calibri Light" panose="020F0302020204030204" pitchFamily="34" charset="0"/>
              <a:buChar char="-"/>
            </a:pPr>
            <a:r>
              <a:rPr lang="en-US" sz="12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and then either choose your email address from the list or add it with “Add another account”.</a:t>
            </a:r>
            <a:endParaRPr lang="en-US" sz="1200" dirty="0">
              <a:effectLst/>
              <a:latin typeface="Calibri Light" panose="020F03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Always make sure you’re using your account now that your adults may be using them, too.</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4539011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5b6a11b69a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0" name="Google Shape;520;g5b6a11b69a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Now that you’re sure you are in the right account, </a:t>
            </a: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go to Google Docs and create a blank document</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sz="1200" dirty="0">
              <a:solidFill>
                <a:schemeClr val="dk1"/>
              </a:solidFill>
            </a:endParaRPr>
          </a:p>
        </p:txBody>
      </p:sp>
    </p:spTree>
    <p:extLst>
      <p:ext uri="{BB962C8B-B14F-4D97-AF65-F5344CB8AC3E}">
        <p14:creationId xmlns:p14="http://schemas.microsoft.com/office/powerpoint/2010/main" val="417821941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g5b6a11b69a_0_6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4" name="Google Shape;754;g5b6a11b69a_0_6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Let’s see who can type this the fastest. When you are finished, raise both your hands.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Type this sentence </a:t>
            </a:r>
            <a:r>
              <a:rPr lang="en-US" sz="1800" i="1"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The quick brown fox jumped over the lazy dog.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5637203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5b6a11b69a_0_2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2" name="Google Shape;592;g5b6a11b69a_0_2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u="sng" dirty="0">
                <a:effectLst/>
                <a:latin typeface="Calibri Light" panose="020F0302020204030204" pitchFamily="34" charset="0"/>
                <a:ea typeface="Calibri" panose="020F0502020204030204" pitchFamily="34" charset="0"/>
                <a:cs typeface="Times New Roman" panose="02020603050405020304" pitchFamily="18" charset="0"/>
              </a:rPr>
              <a:t>DISCUSSION QUESTION</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How many fingers did you all use to type?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Typing with all your fingers is the most efficient way and is an important computer skill for many things from getting a job to chatting with friends.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88854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g5b6a11b69a_0_5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6" name="Google Shape;606;g5b6a11b69a_0_5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Now we’re going to type it again, but this time </a:t>
            </a:r>
            <a:r>
              <a:rPr lang="en-US" sz="1800" dirty="0">
                <a:effectLst/>
                <a:highlight>
                  <a:srgbClr val="C0C0C0"/>
                </a:highlight>
                <a:latin typeface="Calibri Light" panose="020F0302020204030204" pitchFamily="34" charset="0"/>
                <a:ea typeface="Calibri" panose="020F0502020204030204" pitchFamily="34" charset="0"/>
                <a:cs typeface="Times New Roman" panose="02020603050405020304" pitchFamily="18" charset="0"/>
              </a:rPr>
              <a:t>everyone place your fingers on </a:t>
            </a:r>
            <a:r>
              <a:rPr lang="en-US" sz="1800" b="1" dirty="0">
                <a:effectLst/>
                <a:highlight>
                  <a:srgbClr val="C0C0C0"/>
                </a:highlight>
                <a:latin typeface="Calibri Light" panose="020F0302020204030204" pitchFamily="34" charset="0"/>
                <a:ea typeface="Calibri" panose="020F0502020204030204" pitchFamily="34" charset="0"/>
                <a:cs typeface="Times New Roman" panose="02020603050405020304" pitchFamily="18" charset="0"/>
              </a:rPr>
              <a:t>home row</a:t>
            </a:r>
            <a:r>
              <a:rPr lang="en-US" sz="1800" dirty="0">
                <a:effectLst/>
                <a:highlight>
                  <a:srgbClr val="C0C0C0"/>
                </a:highlight>
                <a:latin typeface="Calibri Light" panose="020F0302020204030204" pitchFamily="34" charset="0"/>
                <a:ea typeface="Calibri" panose="020F0502020204030204" pitchFamily="34" charset="0"/>
                <a:cs typeface="Times New Roman" panose="02020603050405020304" pitchFamily="18" charset="0"/>
              </a:rPr>
              <a:t> by </a:t>
            </a:r>
            <a:r>
              <a:rPr lang="en-US" sz="1800" u="sng" dirty="0">
                <a:effectLst/>
                <a:highlight>
                  <a:srgbClr val="C0C0C0"/>
                </a:highlight>
                <a:latin typeface="Calibri Light" panose="020F0302020204030204" pitchFamily="34" charset="0"/>
                <a:ea typeface="Calibri" panose="020F0502020204030204" pitchFamily="34" charset="0"/>
                <a:cs typeface="Times New Roman" panose="02020603050405020304" pitchFamily="18" charset="0"/>
              </a:rPr>
              <a:t>putting</a:t>
            </a:r>
            <a:r>
              <a:rPr lang="en-US" sz="1800" dirty="0">
                <a:effectLst/>
                <a:highlight>
                  <a:srgbClr val="C0C0C0"/>
                </a:highlight>
                <a:latin typeface="Calibri Light" panose="020F0302020204030204" pitchFamily="34" charset="0"/>
                <a:ea typeface="Calibri" panose="020F0502020204030204" pitchFamily="34" charset="0"/>
                <a:cs typeface="Times New Roman" panose="02020603050405020304" pitchFamily="18" charset="0"/>
              </a:rPr>
              <a:t> your pointer fingers on F and J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Do you feel a bump? That bump tells your pointer finger where it should always be when it’s waiting to type.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Put the rest of your fingers where you think they should go based on this first key</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8157236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g4fd094f3e5_1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1" name="Google Shape;681;g4fd094f3e5_1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D3D3D3"/>
                </a:highlight>
              </a:rPr>
              <a:t>Check the slide to see if you are correct</a:t>
            </a:r>
            <a:r>
              <a:rPr lang="en" sz="1200" dirty="0">
                <a:solidFill>
                  <a:schemeClr val="dk1"/>
                </a:solidFill>
              </a:rPr>
              <a:t>.</a:t>
            </a:r>
            <a:endParaRPr sz="1200" dirty="0">
              <a:solidFill>
                <a:schemeClr val="dk1"/>
              </a:solidFill>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So leave your fingers on </a:t>
            </a: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home row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when you’re not using them and use whichever finger is closest to each key.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40334577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5b6da8132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 name="Google Shape;131;g5b6da8132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Anything that is not hardware is software. Software are the programs and apps installed on your device.</a:t>
            </a:r>
            <a:endParaRPr sz="1200" i="1" dirty="0">
              <a:solidFill>
                <a:schemeClr val="dk1"/>
              </a:solidFill>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g5b6a11b69a_0_6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4" name="Google Shape;754;g5b6a11b69a_0_6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dirty="0">
                <a:effectLst/>
                <a:highlight>
                  <a:srgbClr val="C0C0C0"/>
                </a:highlight>
                <a:latin typeface="Calibri Light" panose="020F0302020204030204" pitchFamily="34" charset="0"/>
                <a:ea typeface="Calibri" panose="020F0502020204030204" pitchFamily="34" charset="0"/>
                <a:cs typeface="Times New Roman" panose="02020603050405020304" pitchFamily="18" charset="0"/>
              </a:rPr>
              <a:t>So type the sentence again when I say go</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Ready, set, go!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2660178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g5b6a11b69a_0_2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8" name="Google Shape;578;g5b6a11b69a_0_2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DISCUSSION QUESTION</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Do you type faster when you use all your fingers? If not, maybe you would after some practice.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How could typing faster help you?</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Great job! Remember, typing is one of those skills you can keep improving over time.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6376055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8"/>
        <p:cNvGrpSpPr/>
        <p:nvPr/>
      </p:nvGrpSpPr>
      <p:grpSpPr>
        <a:xfrm>
          <a:off x="0" y="0"/>
          <a:ext cx="0" cy="0"/>
          <a:chOff x="0" y="0"/>
          <a:chExt cx="0" cy="0"/>
        </a:xfrm>
      </p:grpSpPr>
      <p:sp>
        <p:nvSpPr>
          <p:cNvPr id="999" name="Google Shape;999;g5b6a11b69a_0_1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0" name="Google Shape;1000;g5b6a11b69a_0_1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i="1" dirty="0">
                <a:effectLst/>
                <a:latin typeface="Calibri Light" panose="020F0302020204030204" pitchFamily="34" charset="0"/>
                <a:ea typeface="Calibri" panose="020F0502020204030204" pitchFamily="34" charset="0"/>
                <a:cs typeface="Times New Roman" panose="02020603050405020304" pitchFamily="18" charset="0"/>
              </a:rPr>
              <a:t>Pass out the handout “Websites for Continued Learning”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Now you have a few minutes left. Use that time to </a:t>
            </a:r>
            <a:r>
              <a:rPr lang="en-US" sz="12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complete this checklist</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Open and explore one of the practice websites from today’s handout.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Take today’s exit ticket survey. It’s just a few questions long.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Ask any questions you have.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r>
              <a:rPr lang="en-US"/>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CF3BFC8C-58E7-48C4-B7AE-9A0235CB6A25}"/>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080728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pPr lvl="0"/>
            <a:r>
              <a:rPr lang="en-US"/>
              <a:t>Click to edit Master text styles</a:t>
            </a: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86D95FE1-C2DB-47BD-8BC8-DF7C712641C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152288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8042895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Right Justified">
  <p:cSld name="Title - Right Justified">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2" name="Google Shape;52;p13"/>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pic>
        <p:nvPicPr>
          <p:cNvPr id="2" name="Picture 1">
            <a:extLst>
              <a:ext uri="{FF2B5EF4-FFF2-40B4-BE49-F238E27FC236}">
                <a16:creationId xmlns:a16="http://schemas.microsoft.com/office/drawing/2014/main" id="{9989031A-77AD-4F71-81E1-30B486ADCF1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586693371"/>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pic>
        <p:nvPicPr>
          <p:cNvPr id="2" name="Picture 1">
            <a:extLst>
              <a:ext uri="{FF2B5EF4-FFF2-40B4-BE49-F238E27FC236}">
                <a16:creationId xmlns:a16="http://schemas.microsoft.com/office/drawing/2014/main" id="{F56B42E4-DE1F-4467-80BE-02B56CFA0B83}"/>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962170201"/>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236518638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57"/>
        <p:cNvGrpSpPr/>
        <p:nvPr/>
      </p:nvGrpSpPr>
      <p:grpSpPr>
        <a:xfrm>
          <a:off x="0" y="0"/>
          <a:ext cx="0" cy="0"/>
          <a:chOff x="0" y="0"/>
          <a:chExt cx="0" cy="0"/>
        </a:xfrm>
      </p:grpSpPr>
    </p:spTree>
    <p:extLst>
      <p:ext uri="{BB962C8B-B14F-4D97-AF65-F5344CB8AC3E}">
        <p14:creationId xmlns:p14="http://schemas.microsoft.com/office/powerpoint/2010/main" val="528626667"/>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ile only">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2302828006"/>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Blank 1">
  <p:cSld name="1_Blank 1">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3169342723"/>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r>
              <a:rPr lang="en-US"/>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CF3BFC8C-58E7-48C4-B7AE-9A0235CB6A25}"/>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1734411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0801499-6F36-4EA3-BAA2-F50C20541C1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971179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0801499-6F36-4EA3-BAA2-F50C20541C1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0174757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9EA47FE4-D095-48D8-926D-A2AE9B7B160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0146083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wo columns" type="twoColTx" preserve="1">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8B0AB5E-F1AD-4785-9B6C-5EED8F1667F8}"/>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7457572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104623A4-B66C-4E1D-B8F3-D98E5026E67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4505714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rPr lang="en-US"/>
              <a:t>Click to edit Master title style</a:t>
            </a:r>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AE182C54-E97A-4098-B166-3731ED3DE19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4194010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Main point" preserve="1">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rPr lang="en-US"/>
              <a:t>Click to edit Master title style</a:t>
            </a:r>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ED28039-16E3-40E0-8485-20077F217DFC}"/>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8097091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E2FCAD9B-061A-4533-AFE4-3955FC0E4E8A}"/>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4742460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pPr lvl="0"/>
            <a:r>
              <a:rPr lang="en-US"/>
              <a:t>Click to edit Master text styles</a:t>
            </a: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5BD6300B-240B-495C-A953-685FBA573066}"/>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0298858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pPr lvl="0"/>
            <a:r>
              <a:rPr lang="en-US"/>
              <a:t>Click to edit Master text styles</a:t>
            </a: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86D95FE1-C2DB-47BD-8BC8-DF7C712641C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4584435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1815483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2" name="Google Shape;52;p13"/>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pic>
        <p:nvPicPr>
          <p:cNvPr id="2" name="Picture 1">
            <a:extLst>
              <a:ext uri="{FF2B5EF4-FFF2-40B4-BE49-F238E27FC236}">
                <a16:creationId xmlns:a16="http://schemas.microsoft.com/office/drawing/2014/main" id="{9989031A-77AD-4F71-81E1-30B486ADCF1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518947245"/>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9EA47FE4-D095-48D8-926D-A2AE9B7B160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3317944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pic>
        <p:nvPicPr>
          <p:cNvPr id="2" name="Picture 1">
            <a:extLst>
              <a:ext uri="{FF2B5EF4-FFF2-40B4-BE49-F238E27FC236}">
                <a16:creationId xmlns:a16="http://schemas.microsoft.com/office/drawing/2014/main" id="{F56B42E4-DE1F-4467-80BE-02B56CFA0B83}"/>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937211337"/>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1" preserve="1">
  <p:cSld name="Blank 1">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2274121140"/>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1_Blank" preserve="1">
  <p:cSld name="1_Blank">
    <p:spTree>
      <p:nvGrpSpPr>
        <p:cNvPr id="1" name="Shape 57"/>
        <p:cNvGrpSpPr/>
        <p:nvPr/>
      </p:nvGrpSpPr>
      <p:grpSpPr>
        <a:xfrm>
          <a:off x="0" y="0"/>
          <a:ext cx="0" cy="0"/>
          <a:chOff x="0" y="0"/>
          <a:chExt cx="0" cy="0"/>
        </a:xfrm>
      </p:grpSpPr>
    </p:spTree>
    <p:extLst>
      <p:ext uri="{BB962C8B-B14F-4D97-AF65-F5344CB8AC3E}">
        <p14:creationId xmlns:p14="http://schemas.microsoft.com/office/powerpoint/2010/main" val="1412373267"/>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1836484427"/>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_Blank 1" preserve="1">
  <p:cSld name="1_Blank 1">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124567709"/>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preserve="1">
  <p:cSld name="Blank">
    <p:spTree>
      <p:nvGrpSpPr>
        <p:cNvPr id="1" name="Shape 64"/>
        <p:cNvGrpSpPr/>
        <p:nvPr/>
      </p:nvGrpSpPr>
      <p:grpSpPr>
        <a:xfrm>
          <a:off x="0" y="0"/>
          <a:ext cx="0" cy="0"/>
          <a:chOff x="0" y="0"/>
          <a:chExt cx="0" cy="0"/>
        </a:xfrm>
      </p:grpSpPr>
    </p:spTree>
    <p:extLst>
      <p:ext uri="{BB962C8B-B14F-4D97-AF65-F5344CB8AC3E}">
        <p14:creationId xmlns:p14="http://schemas.microsoft.com/office/powerpoint/2010/main" val="30877157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67" name="Google Shape;67;p21"/>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spTree>
    <p:extLst>
      <p:ext uri="{BB962C8B-B14F-4D97-AF65-F5344CB8AC3E}">
        <p14:creationId xmlns:p14="http://schemas.microsoft.com/office/powerpoint/2010/main" val="34797169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70" name="Google Shape;70;p22"/>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spTree>
    <p:extLst>
      <p:ext uri="{BB962C8B-B14F-4D97-AF65-F5344CB8AC3E}">
        <p14:creationId xmlns:p14="http://schemas.microsoft.com/office/powerpoint/2010/main" val="374830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1_Blank" type="tx" preserve="1">
  <p:cSld name="1_Blank">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29878934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3173489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8B0AB5E-F1AD-4785-9B6C-5EED8F1667F8}"/>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37693362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lank" preserve="1">
  <p:cSld name="Blank">
    <p:spTree>
      <p:nvGrpSpPr>
        <p:cNvPr id="1" name="Shape 64"/>
        <p:cNvGrpSpPr/>
        <p:nvPr/>
      </p:nvGrpSpPr>
      <p:grpSpPr>
        <a:xfrm>
          <a:off x="0" y="0"/>
          <a:ext cx="0" cy="0"/>
          <a:chOff x="0" y="0"/>
          <a:chExt cx="0" cy="0"/>
        </a:xfrm>
      </p:grpSpPr>
    </p:spTree>
    <p:extLst>
      <p:ext uri="{BB962C8B-B14F-4D97-AF65-F5344CB8AC3E}">
        <p14:creationId xmlns:p14="http://schemas.microsoft.com/office/powerpoint/2010/main" val="40597506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67" name="Google Shape;67;p21"/>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spTree>
    <p:extLst>
      <p:ext uri="{BB962C8B-B14F-4D97-AF65-F5344CB8AC3E}">
        <p14:creationId xmlns:p14="http://schemas.microsoft.com/office/powerpoint/2010/main" val="114304569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70" name="Google Shape;70;p22"/>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spTree>
    <p:extLst>
      <p:ext uri="{BB962C8B-B14F-4D97-AF65-F5344CB8AC3E}">
        <p14:creationId xmlns:p14="http://schemas.microsoft.com/office/powerpoint/2010/main" val="21424788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_Blank" type="tx" preserve="1">
  <p:cSld name="1_Blank">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242364103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3495816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104623A4-B66C-4E1D-B8F3-D98E5026E67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0448914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rPr lang="en-US"/>
              <a:t>Click to edit Master title style</a:t>
            </a:r>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AE182C54-E97A-4098-B166-3731ED3DE19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4479824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rPr lang="en-US"/>
              <a:t>Click to edit Master title style</a:t>
            </a:r>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ED28039-16E3-40E0-8485-20077F217DFC}"/>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142379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E2FCAD9B-061A-4533-AFE4-3955FC0E4E8A}"/>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891183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pPr lvl="0"/>
            <a:r>
              <a:rPr lang="en-US"/>
              <a:t>Click to edit Master text styles</a:t>
            </a: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5BD6300B-240B-495C-A953-685FBA573066}"/>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370036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1.pn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theme" Target="../theme/theme3.xml"/><Relationship Id="rId5" Type="http://schemas.openxmlformats.org/officeDocument/2006/relationships/slideLayout" Target="../slideLayouts/slideLayout39.xml"/><Relationship Id="rId4"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theme" Target="../theme/theme4.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6A3F6DBD-C39C-4C79-AD26-D2AADD364837}"/>
              </a:ext>
            </a:extLst>
          </p:cNvPr>
          <p:cNvPicPr>
            <a:picLocks noChangeAspect="1"/>
          </p:cNvPicPr>
          <p:nvPr/>
        </p:nvPicPr>
        <p:blipFill rotWithShape="1">
          <a:blip r:embed="rId19">
            <a:alphaModFix amt="20000"/>
          </a:blip>
          <a:srcRect l="1684" t="-831" r="51146" b="57114"/>
          <a:stretch/>
        </p:blipFill>
        <p:spPr>
          <a:xfrm rot="16200000">
            <a:off x="4532768" y="248781"/>
            <a:ext cx="4860017" cy="4362450"/>
          </a:xfrm>
          <a:prstGeom prst="rect">
            <a:avLst/>
          </a:prstGeom>
        </p:spPr>
      </p:pic>
      <p:pic>
        <p:nvPicPr>
          <p:cNvPr id="4" name="Picture 3" descr="Icon&#10;&#10;Description automatically generated">
            <a:extLst>
              <a:ext uri="{FF2B5EF4-FFF2-40B4-BE49-F238E27FC236}">
                <a16:creationId xmlns:a16="http://schemas.microsoft.com/office/drawing/2014/main" id="{B8B8C696-66A0-4E3A-9103-A24C1F7C6423}"/>
              </a:ext>
            </a:extLst>
          </p:cNvPr>
          <p:cNvPicPr>
            <a:picLocks noChangeAspect="1"/>
          </p:cNvPicPr>
          <p:nvPr/>
        </p:nvPicPr>
        <p:blipFill>
          <a:blip r:embed="rId20"/>
          <a:stretch>
            <a:fillRect/>
          </a:stretch>
        </p:blipFill>
        <p:spPr>
          <a:xfrm>
            <a:off x="5780202" y="610329"/>
            <a:ext cx="3363798" cy="4005717"/>
          </a:xfrm>
          <a:prstGeom prst="rect">
            <a:avLst/>
          </a:prstGeom>
        </p:spPr>
      </p:pic>
    </p:spTree>
    <p:extLst>
      <p:ext uri="{BB962C8B-B14F-4D97-AF65-F5344CB8AC3E}">
        <p14:creationId xmlns:p14="http://schemas.microsoft.com/office/powerpoint/2010/main" val="3697070808"/>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6A3F6DBD-C39C-4C79-AD26-D2AADD364837}"/>
              </a:ext>
            </a:extLst>
          </p:cNvPr>
          <p:cNvPicPr>
            <a:picLocks noChangeAspect="1"/>
          </p:cNvPicPr>
          <p:nvPr/>
        </p:nvPicPr>
        <p:blipFill rotWithShape="1">
          <a:blip r:embed="rId19">
            <a:alphaModFix amt="20000"/>
          </a:blip>
          <a:srcRect l="1684" t="-831" r="51146" b="57114"/>
          <a:stretch/>
        </p:blipFill>
        <p:spPr>
          <a:xfrm rot="16200000">
            <a:off x="4532768" y="248781"/>
            <a:ext cx="4860017" cy="4362450"/>
          </a:xfrm>
          <a:prstGeom prst="rect">
            <a:avLst/>
          </a:prstGeom>
        </p:spPr>
      </p:pic>
      <p:pic>
        <p:nvPicPr>
          <p:cNvPr id="5" name="Picture 4" descr="Icon&#10;&#10;Description automatically generated">
            <a:extLst>
              <a:ext uri="{FF2B5EF4-FFF2-40B4-BE49-F238E27FC236}">
                <a16:creationId xmlns:a16="http://schemas.microsoft.com/office/drawing/2014/main" id="{C505BD15-08B7-4121-8833-3892D7A35B50}"/>
              </a:ext>
            </a:extLst>
          </p:cNvPr>
          <p:cNvPicPr>
            <a:picLocks noChangeAspect="1"/>
          </p:cNvPicPr>
          <p:nvPr/>
        </p:nvPicPr>
        <p:blipFill>
          <a:blip r:embed="rId20"/>
          <a:stretch>
            <a:fillRect/>
          </a:stretch>
        </p:blipFill>
        <p:spPr>
          <a:xfrm>
            <a:off x="5780202" y="610329"/>
            <a:ext cx="3363798" cy="4005717"/>
          </a:xfrm>
          <a:prstGeom prst="rect">
            <a:avLst/>
          </a:prstGeom>
        </p:spPr>
      </p:pic>
    </p:spTree>
    <p:extLst>
      <p:ext uri="{BB962C8B-B14F-4D97-AF65-F5344CB8AC3E}">
        <p14:creationId xmlns:p14="http://schemas.microsoft.com/office/powerpoint/2010/main" val="3919324255"/>
      </p:ext>
    </p:extLst>
  </p:cSld>
  <p:clrMap bg1="lt1" tx1="dk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633412" y="357187"/>
            <a:ext cx="7877100" cy="8574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accent5"/>
              </a:buClr>
              <a:buSzPts val="4200"/>
              <a:buFont typeface="Roboto"/>
              <a:buNone/>
              <a:defRPr sz="4200" b="0" i="0" u="none" strike="noStrike" cap="none">
                <a:solidFill>
                  <a:schemeClr val="accent5"/>
                </a:solidFill>
                <a:latin typeface="Roboto"/>
                <a:ea typeface="Roboto"/>
                <a:cs typeface="Roboto"/>
                <a:sym typeface="Roboto"/>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3" name="Google Shape;63;p19"/>
          <p:cNvSpPr txBox="1">
            <a:spLocks noGrp="1"/>
          </p:cNvSpPr>
          <p:nvPr>
            <p:ph type="body" idx="1"/>
          </p:nvPr>
        </p:nvSpPr>
        <p:spPr>
          <a:xfrm>
            <a:off x="633412" y="1214437"/>
            <a:ext cx="7877100" cy="3452700"/>
          </a:xfrm>
          <a:prstGeom prst="rect">
            <a:avLst/>
          </a:prstGeom>
          <a:noFill/>
          <a:ln>
            <a:noFill/>
          </a:ln>
        </p:spPr>
        <p:txBody>
          <a:bodyPr spcFirstLastPara="1" wrap="square" lIns="91425" tIns="91425" rIns="91425" bIns="91425" anchor="t" anchorCtr="0">
            <a:noAutofit/>
          </a:bodyPr>
          <a:lstStyle>
            <a:lvl1pPr marL="457200" marR="0" lvl="0"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1pPr>
            <a:lvl2pPr marL="914400" marR="0" lvl="1"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2pPr>
            <a:lvl3pPr marL="1371600" marR="0" lvl="2"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3pPr>
            <a:lvl4pPr marL="1828800" marR="0" lvl="3"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4pPr>
            <a:lvl5pPr marL="2286000" marR="0" lvl="4" indent="-297179"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5pPr>
            <a:lvl6pPr marL="2743200" marR="0" lvl="5"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6pPr>
            <a:lvl7pPr marL="3200400" marR="0" lvl="6"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7pPr>
            <a:lvl8pPr marL="3657600" marR="0" lvl="7"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8pPr>
            <a:lvl9pPr marL="4114800" marR="0" lvl="8"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extLst>
      <p:ext uri="{BB962C8B-B14F-4D97-AF65-F5344CB8AC3E}">
        <p14:creationId xmlns:p14="http://schemas.microsoft.com/office/powerpoint/2010/main" val="2670604387"/>
      </p:ext>
    </p:extLst>
  </p:cSld>
  <p:clrMap bg1="lt1" tx1="dk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633412" y="357187"/>
            <a:ext cx="7877100" cy="8574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accent5"/>
              </a:buClr>
              <a:buSzPts val="4200"/>
              <a:buFont typeface="Roboto"/>
              <a:buNone/>
              <a:defRPr sz="4200" b="0" i="0" u="none" strike="noStrike" cap="none">
                <a:solidFill>
                  <a:schemeClr val="accent5"/>
                </a:solidFill>
                <a:latin typeface="Roboto"/>
                <a:ea typeface="Roboto"/>
                <a:cs typeface="Roboto"/>
                <a:sym typeface="Roboto"/>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3" name="Google Shape;63;p19"/>
          <p:cNvSpPr txBox="1">
            <a:spLocks noGrp="1"/>
          </p:cNvSpPr>
          <p:nvPr>
            <p:ph type="body" idx="1"/>
          </p:nvPr>
        </p:nvSpPr>
        <p:spPr>
          <a:xfrm>
            <a:off x="633412" y="1214437"/>
            <a:ext cx="7877100" cy="3452700"/>
          </a:xfrm>
          <a:prstGeom prst="rect">
            <a:avLst/>
          </a:prstGeom>
          <a:noFill/>
          <a:ln>
            <a:noFill/>
          </a:ln>
        </p:spPr>
        <p:txBody>
          <a:bodyPr spcFirstLastPara="1" wrap="square" lIns="91425" tIns="91425" rIns="91425" bIns="91425" anchor="t" anchorCtr="0">
            <a:noAutofit/>
          </a:bodyPr>
          <a:lstStyle>
            <a:lvl1pPr marL="457200" marR="0" lvl="0"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1pPr>
            <a:lvl2pPr marL="914400" marR="0" lvl="1"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2pPr>
            <a:lvl3pPr marL="1371600" marR="0" lvl="2"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3pPr>
            <a:lvl4pPr marL="1828800" marR="0" lvl="3"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4pPr>
            <a:lvl5pPr marL="2286000" marR="0" lvl="4" indent="-297179"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5pPr>
            <a:lvl6pPr marL="2743200" marR="0" lvl="5"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6pPr>
            <a:lvl7pPr marL="3200400" marR="0" lvl="6"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7pPr>
            <a:lvl8pPr marL="3657600" marR="0" lvl="7"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8pPr>
            <a:lvl9pPr marL="4114800" marR="0" lvl="8"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extLst>
      <p:ext uri="{BB962C8B-B14F-4D97-AF65-F5344CB8AC3E}">
        <p14:creationId xmlns:p14="http://schemas.microsoft.com/office/powerpoint/2010/main" val="2194725466"/>
      </p:ext>
    </p:extLst>
  </p:cSld>
  <p:clrMap bg1="lt1" tx1="dk1" bg2="dk2" tx2="lt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7.xml"/><Relationship Id="rId1" Type="http://schemas.openxmlformats.org/officeDocument/2006/relationships/tags" Target="../tags/tag13.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7.xml"/><Relationship Id="rId1" Type="http://schemas.openxmlformats.org/officeDocument/2006/relationships/tags" Target="../tags/tag14.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15.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7.xml"/><Relationship Id="rId1" Type="http://schemas.openxmlformats.org/officeDocument/2006/relationships/tags" Target="../tags/tag16.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7.xml"/><Relationship Id="rId1" Type="http://schemas.openxmlformats.org/officeDocument/2006/relationships/tags" Target="../tags/tag17.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7.xml"/><Relationship Id="rId1" Type="http://schemas.openxmlformats.org/officeDocument/2006/relationships/tags" Target="../tags/tag18.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tags" Target="../tags/tag19.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7.xml"/><Relationship Id="rId1" Type="http://schemas.openxmlformats.org/officeDocument/2006/relationships/tags" Target="../tags/tag20.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tags" Target="../tags/tag21.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xml"/><Relationship Id="rId1" Type="http://schemas.openxmlformats.org/officeDocument/2006/relationships/tags" Target="../tags/tag22.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3.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tags" Target="../tags/tag24.xml"/><Relationship Id="rId5" Type="http://schemas.openxmlformats.org/officeDocument/2006/relationships/image" Target="../media/image15.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5.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6.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7.xml"/><Relationship Id="rId1" Type="http://schemas.openxmlformats.org/officeDocument/2006/relationships/tags" Target="../tags/tag27.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8.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7.xml"/><Relationship Id="rId1" Type="http://schemas.openxmlformats.org/officeDocument/2006/relationships/tags" Target="../tags/tag29.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7.xml"/><Relationship Id="rId1" Type="http://schemas.openxmlformats.org/officeDocument/2006/relationships/tags" Target="../tags/tag30.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tags" Target="../tags/tag4.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7.xml"/><Relationship Id="rId1" Type="http://schemas.openxmlformats.org/officeDocument/2006/relationships/tags" Target="../tags/tag31.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7.xml"/><Relationship Id="rId1" Type="http://schemas.openxmlformats.org/officeDocument/2006/relationships/tags" Target="../tags/tag32.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7.xml"/><Relationship Id="rId1" Type="http://schemas.openxmlformats.org/officeDocument/2006/relationships/tags" Target="../tags/tag33.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7.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7.xml"/><Relationship Id="rId1" Type="http://schemas.openxmlformats.org/officeDocument/2006/relationships/tags" Target="../tags/tag35.xm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7.xml"/><Relationship Id="rId1" Type="http://schemas.openxmlformats.org/officeDocument/2006/relationships/tags" Target="../tags/tag36.xml"/><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7.xml"/><Relationship Id="rId1" Type="http://schemas.openxmlformats.org/officeDocument/2006/relationships/tags" Target="../tags/tag37.xml"/><Relationship Id="rId4" Type="http://schemas.openxmlformats.org/officeDocument/2006/relationships/image" Target="../media/image23.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38.xml"/><Relationship Id="rId4" Type="http://schemas.openxmlformats.org/officeDocument/2006/relationships/image" Target="../media/image2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7.xml"/><Relationship Id="rId1" Type="http://schemas.openxmlformats.org/officeDocument/2006/relationships/tags" Target="../tags/tag39.xml"/><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7.xml"/><Relationship Id="rId1" Type="http://schemas.openxmlformats.org/officeDocument/2006/relationships/tags" Target="../tags/tag40.x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7.xml"/><Relationship Id="rId1" Type="http://schemas.openxmlformats.org/officeDocument/2006/relationships/tags" Target="../tags/tag41.xml"/><Relationship Id="rId4" Type="http://schemas.openxmlformats.org/officeDocument/2006/relationships/image" Target="../media/image20.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7.xml"/><Relationship Id="rId1" Type="http://schemas.openxmlformats.org/officeDocument/2006/relationships/tags" Target="../tags/tag42.xml"/><Relationship Id="rId4" Type="http://schemas.openxmlformats.org/officeDocument/2006/relationships/image" Target="../media/image26.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7.xml"/><Relationship Id="rId1" Type="http://schemas.openxmlformats.org/officeDocument/2006/relationships/tags" Target="../tags/tag43.xml"/><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7.xml"/><Relationship Id="rId1" Type="http://schemas.openxmlformats.org/officeDocument/2006/relationships/tags" Target="../tags/tag44.xml"/><Relationship Id="rId4" Type="http://schemas.openxmlformats.org/officeDocument/2006/relationships/image" Target="../media/image28.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47.xml"/><Relationship Id="rId4" Type="http://schemas.openxmlformats.org/officeDocument/2006/relationships/image" Target="../media/image20.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7.xml"/><Relationship Id="rId1" Type="http://schemas.openxmlformats.org/officeDocument/2006/relationships/tags" Target="../tags/tag48.xml"/><Relationship Id="rId4" Type="http://schemas.openxmlformats.org/officeDocument/2006/relationships/image" Target="../media/image2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7.xml"/><Relationship Id="rId1" Type="http://schemas.openxmlformats.org/officeDocument/2006/relationships/tags" Target="../tags/tag49.xml"/><Relationship Id="rId5" Type="http://schemas.openxmlformats.org/officeDocument/2006/relationships/image" Target="../media/image9.jpg"/><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7.xml"/><Relationship Id="rId1" Type="http://schemas.openxmlformats.org/officeDocument/2006/relationships/tags" Target="../tags/tag50.xml"/><Relationship Id="rId5" Type="http://schemas.openxmlformats.org/officeDocument/2006/relationships/image" Target="../media/image8.jpg"/><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7.xml"/><Relationship Id="rId1" Type="http://schemas.openxmlformats.org/officeDocument/2006/relationships/tags" Target="../tags/tag51.xml"/><Relationship Id="rId5" Type="http://schemas.openxmlformats.org/officeDocument/2006/relationships/image" Target="../media/image31.png"/><Relationship Id="rId4" Type="http://schemas.openxmlformats.org/officeDocument/2006/relationships/image" Target="../media/image30.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7.xml"/><Relationship Id="rId1" Type="http://schemas.openxmlformats.org/officeDocument/2006/relationships/tags" Target="../tags/tag52.xml"/><Relationship Id="rId4" Type="http://schemas.openxmlformats.org/officeDocument/2006/relationships/image" Target="../media/image32.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7.xml"/><Relationship Id="rId1" Type="http://schemas.openxmlformats.org/officeDocument/2006/relationships/tags" Target="../tags/tag53.xml"/><Relationship Id="rId4" Type="http://schemas.openxmlformats.org/officeDocument/2006/relationships/image" Target="../media/image33.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7.xml"/><Relationship Id="rId1" Type="http://schemas.openxmlformats.org/officeDocument/2006/relationships/tags" Target="../tags/tag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7.xml"/><Relationship Id="rId1" Type="http://schemas.openxmlformats.org/officeDocument/2006/relationships/tags" Target="../tags/tag58.xml"/><Relationship Id="rId4" Type="http://schemas.openxmlformats.org/officeDocument/2006/relationships/image" Target="../media/image34.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7.xml"/><Relationship Id="rId1" Type="http://schemas.openxmlformats.org/officeDocument/2006/relationships/tags" Target="../tags/tag59.xml"/><Relationship Id="rId4" Type="http://schemas.openxmlformats.org/officeDocument/2006/relationships/image" Target="../media/image35.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7.xml"/><Relationship Id="rId1" Type="http://schemas.openxmlformats.org/officeDocument/2006/relationships/tags" Target="../tags/tag60.xml"/><Relationship Id="rId4"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7.xml"/><Relationship Id="rId6" Type="http://schemas.openxmlformats.org/officeDocument/2006/relationships/hyperlink" Target="https://creativecommons.org/licenses/by-nc/3.0/" TargetMode="External"/><Relationship Id="rId5" Type="http://schemas.openxmlformats.org/officeDocument/2006/relationships/hyperlink" Target="http://www.pngall.com/computer-pc-png" TargetMode="Externa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7.xml"/><Relationship Id="rId1" Type="http://schemas.openxmlformats.org/officeDocument/2006/relationships/tags" Target="../tags/tag64.xml"/><Relationship Id="rId4" Type="http://schemas.openxmlformats.org/officeDocument/2006/relationships/image" Target="../media/image36.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7.xml"/><Relationship Id="rId1" Type="http://schemas.openxmlformats.org/officeDocument/2006/relationships/tags" Target="../tags/tag65.xml"/><Relationship Id="rId5" Type="http://schemas.openxmlformats.org/officeDocument/2006/relationships/image" Target="../media/image37.png"/><Relationship Id="rId4" Type="http://schemas.openxmlformats.org/officeDocument/2006/relationships/image" Target="../media/image7.jp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7.xml"/><Relationship Id="rId1" Type="http://schemas.openxmlformats.org/officeDocument/2006/relationships/tags" Target="../tags/tag66.xml"/><Relationship Id="rId4" Type="http://schemas.openxmlformats.org/officeDocument/2006/relationships/image" Target="../media/image38.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7.xml"/><Relationship Id="rId1" Type="http://schemas.openxmlformats.org/officeDocument/2006/relationships/tags" Target="../tags/tag67.xml"/><Relationship Id="rId4" Type="http://schemas.openxmlformats.org/officeDocument/2006/relationships/image" Target="../media/image39.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7.xml"/><Relationship Id="rId1" Type="http://schemas.openxmlformats.org/officeDocument/2006/relationships/tags" Target="../tags/tag68.xml"/><Relationship Id="rId4" Type="http://schemas.openxmlformats.org/officeDocument/2006/relationships/image" Target="../media/image40.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7.xml"/><Relationship Id="rId1" Type="http://schemas.openxmlformats.org/officeDocument/2006/relationships/tags" Target="../tags/tag69.xml"/><Relationship Id="rId5" Type="http://schemas.openxmlformats.org/officeDocument/2006/relationships/image" Target="../media/image11.png"/><Relationship Id="rId4" Type="http://schemas.openxmlformats.org/officeDocument/2006/relationships/image" Target="../media/image41.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7.xml"/><Relationship Id="rId1" Type="http://schemas.openxmlformats.org/officeDocument/2006/relationships/tags" Target="../tags/tag70.xml"/><Relationship Id="rId4" Type="http://schemas.openxmlformats.org/officeDocument/2006/relationships/image" Target="../media/image4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8.xml"/><Relationship Id="rId6" Type="http://schemas.openxmlformats.org/officeDocument/2006/relationships/hyperlink" Target="https://creativecommons.org/licenses/by-nc/3.0/" TargetMode="External"/><Relationship Id="rId5" Type="http://schemas.openxmlformats.org/officeDocument/2006/relationships/hyperlink" Target="http://www.pngall.com/computer-pc-png" TargetMode="Externa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7.xml"/><Relationship Id="rId1" Type="http://schemas.openxmlformats.org/officeDocument/2006/relationships/tags" Target="../tags/tag71.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7.xml"/><Relationship Id="rId1" Type="http://schemas.openxmlformats.org/officeDocument/2006/relationships/tags" Target="../tags/tag72.xml"/><Relationship Id="rId4" Type="http://schemas.openxmlformats.org/officeDocument/2006/relationships/image" Target="../media/image3.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3.xml"/><Relationship Id="rId1" Type="http://schemas.openxmlformats.org/officeDocument/2006/relationships/tags" Target="../tags/tag73.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7.xml"/><Relationship Id="rId1" Type="http://schemas.openxmlformats.org/officeDocument/2006/relationships/tags" Target="../tags/tag74.xml"/><Relationship Id="rId5" Type="http://schemas.openxmlformats.org/officeDocument/2006/relationships/image" Target="../media/image43.png"/><Relationship Id="rId4" Type="http://schemas.openxmlformats.org/officeDocument/2006/relationships/hyperlink" Target="https://create.kahoot.it/share/computer-words-quiz/b3ddc1b3-5101-4682-9e01-1f762c897d7f" TargetMode="Externa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xml"/><Relationship Id="rId1" Type="http://schemas.openxmlformats.org/officeDocument/2006/relationships/tags" Target="../tags/tag75.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7.xml"/><Relationship Id="rId1" Type="http://schemas.openxmlformats.org/officeDocument/2006/relationships/tags" Target="../tags/tag76.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7.xml"/><Relationship Id="rId1" Type="http://schemas.openxmlformats.org/officeDocument/2006/relationships/tags" Target="../tags/tag77.xml"/><Relationship Id="rId4" Type="http://schemas.openxmlformats.org/officeDocument/2006/relationships/image" Target="../media/image44.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7.xml"/><Relationship Id="rId1" Type="http://schemas.openxmlformats.org/officeDocument/2006/relationships/tags" Target="../tags/tag78.xml"/><Relationship Id="rId4" Type="http://schemas.openxmlformats.org/officeDocument/2006/relationships/image" Target="../media/image44.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7.xml"/><Relationship Id="rId1" Type="http://schemas.openxmlformats.org/officeDocument/2006/relationships/tags" Target="../tags/tag79.xml"/><Relationship Id="rId4" Type="http://schemas.openxmlformats.org/officeDocument/2006/relationships/image" Target="../media/image44.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7.xml"/><Relationship Id="rId1" Type="http://schemas.openxmlformats.org/officeDocument/2006/relationships/tags" Target="../tags/tag80.xml"/><Relationship Id="rId4" Type="http://schemas.openxmlformats.org/officeDocument/2006/relationships/image" Target="../media/image4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xml"/><Relationship Id="rId1" Type="http://schemas.openxmlformats.org/officeDocument/2006/relationships/tags" Target="../tags/tag9.xml"/><Relationship Id="rId6" Type="http://schemas.openxmlformats.org/officeDocument/2006/relationships/hyperlink" Target="https://creativecommons.org/licenses/by-nc/3.0/" TargetMode="External"/><Relationship Id="rId5" Type="http://schemas.openxmlformats.org/officeDocument/2006/relationships/hyperlink" Target="http://creativecommons.org/publicdomain/zero/1.0/" TargetMode="External"/><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7.xml"/><Relationship Id="rId1" Type="http://schemas.openxmlformats.org/officeDocument/2006/relationships/tags" Target="../tags/tag81.xml"/><Relationship Id="rId4" Type="http://schemas.openxmlformats.org/officeDocument/2006/relationships/image" Target="../media/image44.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7.xml"/><Relationship Id="rId1" Type="http://schemas.openxmlformats.org/officeDocument/2006/relationships/tags" Target="../tags/tag82.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3.xml"/><Relationship Id="rId1" Type="http://schemas.openxmlformats.org/officeDocument/2006/relationships/tags" Target="../tags/tag83.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7.xml"/><Relationship Id="rId1" Type="http://schemas.openxmlformats.org/officeDocument/2006/relationships/tags" Target="../tags/tag84.xml"/><Relationship Id="rId4" Type="http://schemas.openxmlformats.org/officeDocument/2006/relationships/image" Target="../media/image27.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7.xml"/><Relationship Id="rId1" Type="http://schemas.openxmlformats.org/officeDocument/2006/relationships/tags" Target="../tags/tag85.xml"/><Relationship Id="rId4" Type="http://schemas.openxmlformats.org/officeDocument/2006/relationships/image" Target="../media/image28.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7.xml"/><Relationship Id="rId1" Type="http://schemas.openxmlformats.org/officeDocument/2006/relationships/tags" Target="../tags/tag86.xml"/><Relationship Id="rId5" Type="http://schemas.openxmlformats.org/officeDocument/2006/relationships/image" Target="../media/image9.jpg"/><Relationship Id="rId4" Type="http://schemas.openxmlformats.org/officeDocument/2006/relationships/image" Target="../media/image27.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7.xml"/><Relationship Id="rId1" Type="http://schemas.openxmlformats.org/officeDocument/2006/relationships/tags" Target="../tags/tag87.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3.xml"/><Relationship Id="rId1" Type="http://schemas.openxmlformats.org/officeDocument/2006/relationships/tags" Target="../tags/tag88.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7.xml"/><Relationship Id="rId1" Type="http://schemas.openxmlformats.org/officeDocument/2006/relationships/tags" Target="../tags/tag89.xml"/><Relationship Id="rId4" Type="http://schemas.openxmlformats.org/officeDocument/2006/relationships/image" Target="../media/image34.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7.xml"/><Relationship Id="rId1" Type="http://schemas.openxmlformats.org/officeDocument/2006/relationships/tags" Target="../tags/tag90.xml"/><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7.xml"/><Relationship Id="rId1" Type="http://schemas.openxmlformats.org/officeDocument/2006/relationships/tags" Target="../tags/tag91.xml"/><Relationship Id="rId4" Type="http://schemas.openxmlformats.org/officeDocument/2006/relationships/image" Target="../media/image45.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xml"/><Relationship Id="rId1" Type="http://schemas.openxmlformats.org/officeDocument/2006/relationships/tags" Target="../tags/tag9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7" name="Google Shape;55;p13">
            <a:extLst>
              <a:ext uri="{FF2B5EF4-FFF2-40B4-BE49-F238E27FC236}">
                <a16:creationId xmlns:a16="http://schemas.microsoft.com/office/drawing/2014/main" id="{70069747-9C63-4DFD-93CA-3B22962ACE4F}"/>
              </a:ext>
            </a:extLst>
          </p:cNvPr>
          <p:cNvSpPr txBox="1">
            <a:spLocks noGrp="1"/>
          </p:cNvSpPr>
          <p:nvPr>
            <p:ph type="ctrTitle"/>
          </p:nvPr>
        </p:nvSpPr>
        <p:spPr>
          <a:xfrm>
            <a:off x="414600" y="657034"/>
            <a:ext cx="8729400" cy="574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500" dirty="0">
                <a:latin typeface="Open Sans" panose="020B0606030504020204" pitchFamily="34" charset="0"/>
                <a:ea typeface="Open Sans" panose="020B0606030504020204" pitchFamily="34" charset="0"/>
                <a:cs typeface="Open Sans" panose="020B0606030504020204" pitchFamily="34" charset="0"/>
                <a:sym typeface="Average"/>
              </a:rPr>
              <a:t>Welcome</a:t>
            </a:r>
            <a:endParaRPr sz="45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 name="Google Shape;56;p13">
            <a:extLst>
              <a:ext uri="{FF2B5EF4-FFF2-40B4-BE49-F238E27FC236}">
                <a16:creationId xmlns:a16="http://schemas.microsoft.com/office/drawing/2014/main" id="{E82DBBCA-4B4D-47FA-A84A-8756A383AEE3}"/>
              </a:ext>
            </a:extLst>
          </p:cNvPr>
          <p:cNvSpPr txBox="1">
            <a:spLocks/>
          </p:cNvSpPr>
          <p:nvPr/>
        </p:nvSpPr>
        <p:spPr>
          <a:xfrm>
            <a:off x="939444" y="1300353"/>
            <a:ext cx="7332662" cy="31861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457200" indent="-381000">
              <a:buSzPts val="2400"/>
              <a:buFont typeface="Average"/>
              <a:buChar char="➔"/>
            </a:pPr>
            <a:r>
              <a:rPr lang="en-US" sz="240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Sign-in (both adult and student)</a:t>
            </a:r>
          </a:p>
          <a:p>
            <a:pPr marL="457200" indent="-381000">
              <a:buSzPts val="2400"/>
              <a:buFont typeface="Average"/>
              <a:buChar char="➔"/>
            </a:pPr>
            <a:r>
              <a:rPr lang="en-US" sz="240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Turn on your computer and log on</a:t>
            </a:r>
          </a:p>
          <a:p>
            <a:pPr marL="457200" indent="-381000">
              <a:buSzPts val="2400"/>
              <a:buFont typeface="Average"/>
              <a:buChar char="➔"/>
            </a:pPr>
            <a:r>
              <a:rPr lang="en-US" sz="240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Make sure your battery is charged or find a place to plug in</a:t>
            </a:r>
            <a:br>
              <a:rPr lang="en-US" sz="240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br>
              <a:rPr lang="en-US" sz="240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r>
              <a:rPr lang="en-US" sz="240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Do you have a Google account? Let us know if you need help making one or resetting your password.</a:t>
            </a:r>
            <a:br>
              <a:rPr lang="en-US" sz="2400">
                <a:latin typeface="Open Sans" panose="020B0606030504020204" pitchFamily="34" charset="0"/>
                <a:ea typeface="Open Sans" panose="020B0606030504020204" pitchFamily="34" charset="0"/>
                <a:cs typeface="Open Sans" panose="020B0606030504020204" pitchFamily="34" charset="0"/>
                <a:sym typeface="Average"/>
              </a:rPr>
            </a:br>
            <a:endParaRPr lang="en-US"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8" name="Google Shape;143;p22">
            <a:extLst>
              <a:ext uri="{FF2B5EF4-FFF2-40B4-BE49-F238E27FC236}">
                <a16:creationId xmlns:a16="http://schemas.microsoft.com/office/drawing/2014/main" id="{536DFCF6-E446-4621-9B83-554F0F73E094}"/>
              </a:ext>
            </a:extLst>
          </p:cNvPr>
          <p:cNvSpPr txBox="1">
            <a:spLocks/>
          </p:cNvSpPr>
          <p:nvPr/>
        </p:nvSpPr>
        <p:spPr>
          <a:xfrm>
            <a:off x="0" y="616898"/>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4800" dirty="0">
                <a:latin typeface="+mj-lt"/>
                <a:ea typeface="Open Sans" panose="020B0606030504020204" pitchFamily="34" charset="0"/>
                <a:cs typeface="Open Sans" panose="020B0606030504020204" pitchFamily="34" charset="0"/>
                <a:sym typeface="Average"/>
              </a:rPr>
              <a:t>Chrome OS</a:t>
            </a:r>
          </a:p>
        </p:txBody>
      </p:sp>
      <p:sp>
        <p:nvSpPr>
          <p:cNvPr id="11" name="Google Shape;141;p22">
            <a:extLst>
              <a:ext uri="{FF2B5EF4-FFF2-40B4-BE49-F238E27FC236}">
                <a16:creationId xmlns:a16="http://schemas.microsoft.com/office/drawing/2014/main" id="{D85DC1B1-0DAD-49EE-98D6-850156291217}"/>
              </a:ext>
            </a:extLst>
          </p:cNvPr>
          <p:cNvSpPr txBox="1">
            <a:spLocks/>
          </p:cNvSpPr>
          <p:nvPr/>
        </p:nvSpPr>
        <p:spPr>
          <a:xfrm>
            <a:off x="-75" y="1402423"/>
            <a:ext cx="9144000" cy="20943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Operating System</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2" name="Google Shape;144;p22">
            <a:extLst>
              <a:ext uri="{FF2B5EF4-FFF2-40B4-BE49-F238E27FC236}">
                <a16:creationId xmlns:a16="http://schemas.microsoft.com/office/drawing/2014/main" id="{448E6902-8EB5-4C57-8D6D-7CBB8770E2F3}"/>
              </a:ext>
            </a:extLst>
          </p:cNvPr>
          <p:cNvSpPr/>
          <p:nvPr/>
        </p:nvSpPr>
        <p:spPr>
          <a:xfrm>
            <a:off x="2978206" y="2425446"/>
            <a:ext cx="3187438" cy="1689354"/>
          </a:xfrm>
          <a:prstGeom prst="wedgeRectCallout">
            <a:avLst>
              <a:gd name="adj1" fmla="val -20104"/>
              <a:gd name="adj2" fmla="val -64306"/>
            </a:avLst>
          </a:prstGeom>
          <a:solidFill>
            <a:srgbClr val="009B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9BD2"/>
              </a:solidFill>
            </a:endParaRPr>
          </a:p>
        </p:txBody>
      </p:sp>
      <p:sp>
        <p:nvSpPr>
          <p:cNvPr id="13" name="Google Shape;145;p22">
            <a:extLst>
              <a:ext uri="{FF2B5EF4-FFF2-40B4-BE49-F238E27FC236}">
                <a16:creationId xmlns:a16="http://schemas.microsoft.com/office/drawing/2014/main" id="{9CB12900-5E68-43BD-8F5E-34236A181543}"/>
              </a:ext>
            </a:extLst>
          </p:cNvPr>
          <p:cNvSpPr txBox="1">
            <a:spLocks/>
          </p:cNvSpPr>
          <p:nvPr/>
        </p:nvSpPr>
        <p:spPr>
          <a:xfrm>
            <a:off x="3317278" y="2586038"/>
            <a:ext cx="2509294" cy="15287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Foundational computer software that performs basics computer functions.</a:t>
            </a:r>
            <a:endPar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2" name="Google Shape;152;p23"/>
          <p:cNvPicPr preferRelativeResize="0"/>
          <p:nvPr/>
        </p:nvPicPr>
        <p:blipFill>
          <a:blip r:embed="rId4">
            <a:alphaModFix/>
          </a:blip>
          <a:stretch>
            <a:fillRect/>
          </a:stretch>
        </p:blipFill>
        <p:spPr>
          <a:xfrm>
            <a:off x="2254743" y="1159099"/>
            <a:ext cx="4634500" cy="3089654"/>
          </a:xfrm>
          <a:prstGeom prst="rect">
            <a:avLst/>
          </a:prstGeom>
          <a:noFill/>
          <a:ln w="12700">
            <a:solidFill>
              <a:srgbClr val="002060"/>
            </a:solidFill>
          </a:ln>
        </p:spPr>
      </p:pic>
      <p:sp>
        <p:nvSpPr>
          <p:cNvPr id="9" name="Google Shape;154;p23">
            <a:extLst>
              <a:ext uri="{FF2B5EF4-FFF2-40B4-BE49-F238E27FC236}">
                <a16:creationId xmlns:a16="http://schemas.microsoft.com/office/drawing/2014/main" id="{AD7CCCB7-A385-45ED-AE18-481AB8D614B1}"/>
              </a:ext>
            </a:extLst>
          </p:cNvPr>
          <p:cNvSpPr txBox="1">
            <a:spLocks/>
          </p:cNvSpPr>
          <p:nvPr/>
        </p:nvSpPr>
        <p:spPr>
          <a:xfrm>
            <a:off x="2668581" y="1881243"/>
            <a:ext cx="3806825" cy="10461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Average"/>
              </a:rPr>
              <a:t>Try moving your finger on the trackpad.</a:t>
            </a:r>
          </a:p>
        </p:txBody>
      </p:sp>
      <p:sp>
        <p:nvSpPr>
          <p:cNvPr id="10" name="Google Shape;153;p23">
            <a:extLst>
              <a:ext uri="{FF2B5EF4-FFF2-40B4-BE49-F238E27FC236}">
                <a16:creationId xmlns:a16="http://schemas.microsoft.com/office/drawing/2014/main" id="{1FBC4C08-8F9D-4EE3-8C03-DC21E49BC1DA}"/>
              </a:ext>
            </a:extLst>
          </p:cNvPr>
          <p:cNvSpPr txBox="1">
            <a:spLocks/>
          </p:cNvSpPr>
          <p:nvPr/>
        </p:nvSpPr>
        <p:spPr>
          <a:xfrm>
            <a:off x="-5" y="353835"/>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Homescreen or Desktop</a:t>
            </a:r>
            <a:endParaRPr lang="en-US"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2" name="Google Shape;159;p24">
            <a:extLst>
              <a:ext uri="{FF2B5EF4-FFF2-40B4-BE49-F238E27FC236}">
                <a16:creationId xmlns:a16="http://schemas.microsoft.com/office/drawing/2014/main" id="{D91299AE-96CD-470E-A5C8-C39AA3113DDF}"/>
              </a:ext>
            </a:extLst>
          </p:cNvPr>
          <p:cNvPicPr preferRelativeResize="0"/>
          <p:nvPr/>
        </p:nvPicPr>
        <p:blipFill rotWithShape="1">
          <a:blip r:embed="rId4">
            <a:alphaModFix/>
          </a:blip>
          <a:srcRect l="37964" t="27313" r="32463" b="26462"/>
          <a:stretch/>
        </p:blipFill>
        <p:spPr>
          <a:xfrm>
            <a:off x="1634148" y="1403824"/>
            <a:ext cx="573075" cy="834850"/>
          </a:xfrm>
          <a:prstGeom prst="rect">
            <a:avLst/>
          </a:prstGeom>
          <a:noFill/>
          <a:ln>
            <a:noFill/>
          </a:ln>
        </p:spPr>
      </p:pic>
      <p:pic>
        <p:nvPicPr>
          <p:cNvPr id="13" name="Google Shape;161;p24">
            <a:extLst>
              <a:ext uri="{FF2B5EF4-FFF2-40B4-BE49-F238E27FC236}">
                <a16:creationId xmlns:a16="http://schemas.microsoft.com/office/drawing/2014/main" id="{651EF5FC-C095-401A-87C4-A46498EEB85E}"/>
              </a:ext>
            </a:extLst>
          </p:cNvPr>
          <p:cNvPicPr preferRelativeResize="0"/>
          <p:nvPr/>
        </p:nvPicPr>
        <p:blipFill rotWithShape="1">
          <a:blip r:embed="rId5">
            <a:alphaModFix/>
          </a:blip>
          <a:srcRect l="39320" t="23683" r="33435" b="18081"/>
          <a:stretch/>
        </p:blipFill>
        <p:spPr>
          <a:xfrm>
            <a:off x="4197025" y="1353525"/>
            <a:ext cx="749950" cy="1181500"/>
          </a:xfrm>
          <a:prstGeom prst="rect">
            <a:avLst/>
          </a:prstGeom>
          <a:noFill/>
          <a:ln>
            <a:noFill/>
          </a:ln>
        </p:spPr>
      </p:pic>
      <p:sp>
        <p:nvSpPr>
          <p:cNvPr id="14" name="Google Shape;163;p24">
            <a:extLst>
              <a:ext uri="{FF2B5EF4-FFF2-40B4-BE49-F238E27FC236}">
                <a16:creationId xmlns:a16="http://schemas.microsoft.com/office/drawing/2014/main" id="{AA1044AB-ECBF-460B-AC31-BFCDA32CB43A}"/>
              </a:ext>
            </a:extLst>
          </p:cNvPr>
          <p:cNvSpPr txBox="1">
            <a:spLocks/>
          </p:cNvSpPr>
          <p:nvPr/>
        </p:nvSpPr>
        <p:spPr>
          <a:xfrm>
            <a:off x="979650" y="2400299"/>
            <a:ext cx="1755775" cy="16097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lnSpc>
                <a:spcPct val="150000"/>
              </a:lnSpc>
            </a:pPr>
            <a:r>
              <a:rPr lang="en-US">
                <a:latin typeface="Open Sans" panose="020B0606030504020204" pitchFamily="34" charset="0"/>
                <a:ea typeface="Open Sans" panose="020B0606030504020204" pitchFamily="34" charset="0"/>
                <a:cs typeface="Open Sans" panose="020B0606030504020204" pitchFamily="34" charset="0"/>
                <a:sym typeface="Average"/>
              </a:rPr>
              <a:t>Cursor </a:t>
            </a:r>
          </a:p>
          <a:p>
            <a:pPr algn="ctr">
              <a:lnSpc>
                <a:spcPct val="150000"/>
              </a:lnSpc>
            </a:pPr>
            <a:r>
              <a:rPr lang="en-US">
                <a:latin typeface="Open Sans" panose="020B0606030504020204" pitchFamily="34" charset="0"/>
                <a:ea typeface="Open Sans" panose="020B0606030504020204" pitchFamily="34" charset="0"/>
                <a:cs typeface="Open Sans" panose="020B0606030504020204" pitchFamily="34" charset="0"/>
                <a:sym typeface="Average"/>
              </a:rPr>
              <a:t>Pointer </a:t>
            </a:r>
          </a:p>
          <a:p>
            <a:pPr algn="ctr">
              <a:lnSpc>
                <a:spcPct val="150000"/>
              </a:lnSpc>
              <a:buSzPts val="1100"/>
            </a:pPr>
            <a:r>
              <a:rPr lang="en-US">
                <a:latin typeface="Open Sans" panose="020B0606030504020204" pitchFamily="34" charset="0"/>
                <a:ea typeface="Open Sans" panose="020B0606030504020204" pitchFamily="34" charset="0"/>
                <a:cs typeface="Open Sans" panose="020B0606030504020204" pitchFamily="34" charset="0"/>
                <a:sym typeface="Average"/>
              </a:rPr>
              <a:t>Mouse</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5" name="Google Shape;164;p24">
            <a:extLst>
              <a:ext uri="{FF2B5EF4-FFF2-40B4-BE49-F238E27FC236}">
                <a16:creationId xmlns:a16="http://schemas.microsoft.com/office/drawing/2014/main" id="{8B1AF923-18FE-4C22-A157-F1C352AF975A}"/>
              </a:ext>
            </a:extLst>
          </p:cNvPr>
          <p:cNvSpPr txBox="1">
            <a:spLocks/>
          </p:cNvSpPr>
          <p:nvPr/>
        </p:nvSpPr>
        <p:spPr>
          <a:xfrm>
            <a:off x="3222625" y="2400299"/>
            <a:ext cx="2698750" cy="16097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lnSpc>
                <a:spcPct val="150000"/>
              </a:lnSpc>
            </a:pPr>
            <a:r>
              <a:rPr lang="en-US">
                <a:latin typeface="Open Sans" panose="020B0606030504020204" pitchFamily="34" charset="0"/>
                <a:ea typeface="Open Sans" panose="020B0606030504020204" pitchFamily="34" charset="0"/>
                <a:cs typeface="Open Sans" panose="020B0606030504020204" pitchFamily="34" charset="0"/>
                <a:sym typeface="Average"/>
              </a:rPr>
              <a:t>Cursor </a:t>
            </a:r>
          </a:p>
          <a:p>
            <a:pPr algn="ctr">
              <a:lnSpc>
                <a:spcPct val="150000"/>
              </a:lnSpc>
            </a:pPr>
            <a:r>
              <a:rPr lang="en-US">
                <a:latin typeface="Open Sans" panose="020B0606030504020204" pitchFamily="34" charset="0"/>
                <a:ea typeface="Open Sans" panose="020B0606030504020204" pitchFamily="34" charset="0"/>
                <a:cs typeface="Open Sans" panose="020B0606030504020204" pitchFamily="34" charset="0"/>
                <a:sym typeface="Average"/>
              </a:rPr>
              <a:t>I-cursor </a:t>
            </a:r>
          </a:p>
          <a:p>
            <a:pPr algn="ctr">
              <a:lnSpc>
                <a:spcPct val="150000"/>
              </a:lnSpc>
            </a:pPr>
            <a:r>
              <a:rPr lang="en-US">
                <a:latin typeface="Open Sans" panose="020B0606030504020204" pitchFamily="34" charset="0"/>
                <a:ea typeface="Open Sans" panose="020B0606030504020204" pitchFamily="34" charset="0"/>
                <a:cs typeface="Open Sans" panose="020B0606030504020204" pitchFamily="34" charset="0"/>
                <a:sym typeface="Average"/>
              </a:rPr>
              <a:t>Insertion Point</a:t>
            </a:r>
          </a:p>
          <a:p>
            <a:pPr algn="ct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6" name="Google Shape;166;p24">
            <a:extLst>
              <a:ext uri="{FF2B5EF4-FFF2-40B4-BE49-F238E27FC236}">
                <a16:creationId xmlns:a16="http://schemas.microsoft.com/office/drawing/2014/main" id="{46893DF2-6D77-454E-8701-69D6479F32B4}"/>
              </a:ext>
            </a:extLst>
          </p:cNvPr>
          <p:cNvSpPr txBox="1">
            <a:spLocks/>
          </p:cNvSpPr>
          <p:nvPr/>
        </p:nvSpPr>
        <p:spPr>
          <a:xfrm>
            <a:off x="6345931" y="2571750"/>
            <a:ext cx="2014537" cy="16097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Cursor</a:t>
            </a:r>
          </a:p>
          <a:p>
            <a:pPr algn="ctr">
              <a:lnSpc>
                <a:spcPct val="150000"/>
              </a:lnSpc>
            </a:pPr>
            <a:r>
              <a:rPr lang="en-US">
                <a:latin typeface="Open Sans" panose="020B0606030504020204" pitchFamily="34" charset="0"/>
                <a:ea typeface="Open Sans" panose="020B0606030504020204" pitchFamily="34" charset="0"/>
                <a:cs typeface="Open Sans" panose="020B0606030504020204" pitchFamily="34" charset="0"/>
                <a:sym typeface="Average"/>
              </a:rPr>
              <a:t>Hand</a:t>
            </a:r>
          </a:p>
          <a:p>
            <a:pPr algn="ctr"/>
            <a:r>
              <a:rPr lang="en-US" sz="1800">
                <a:latin typeface="Open Sans" panose="020B0606030504020204" pitchFamily="34" charset="0"/>
                <a:ea typeface="Open Sans" panose="020B0606030504020204" pitchFamily="34" charset="0"/>
                <a:cs typeface="Open Sans" panose="020B0606030504020204" pitchFamily="34" charset="0"/>
                <a:sym typeface="Average"/>
              </a:rPr>
              <a:t>(appears on links)</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7" name="Google Shape;162;p24">
            <a:extLst>
              <a:ext uri="{FF2B5EF4-FFF2-40B4-BE49-F238E27FC236}">
                <a16:creationId xmlns:a16="http://schemas.microsoft.com/office/drawing/2014/main" id="{BB5BFDBF-BF45-4436-B1FB-90908BC4EBE1}"/>
              </a:ext>
            </a:extLst>
          </p:cNvPr>
          <p:cNvSpPr txBox="1">
            <a:spLocks/>
          </p:cNvSpPr>
          <p:nvPr/>
        </p:nvSpPr>
        <p:spPr>
          <a:xfrm>
            <a:off x="0" y="414338"/>
            <a:ext cx="9144000" cy="6556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Cursors</a:t>
            </a:r>
            <a:endParaRPr lang="en-US" sz="36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8" name="Google Shape;165;p24">
            <a:extLst>
              <a:ext uri="{FF2B5EF4-FFF2-40B4-BE49-F238E27FC236}">
                <a16:creationId xmlns:a16="http://schemas.microsoft.com/office/drawing/2014/main" id="{87551EF5-7DC7-4E7C-8274-6C73DA69A14F}"/>
              </a:ext>
            </a:extLst>
          </p:cNvPr>
          <p:cNvPicPr preferRelativeResize="0"/>
          <p:nvPr/>
        </p:nvPicPr>
        <p:blipFill rotWithShape="1">
          <a:blip r:embed="rId6">
            <a:alphaModFix/>
          </a:blip>
          <a:srcRect l="29778" t="19642" r="25528" b="26230"/>
          <a:stretch/>
        </p:blipFill>
        <p:spPr>
          <a:xfrm>
            <a:off x="6960538" y="1526838"/>
            <a:ext cx="785325" cy="926825"/>
          </a:xfrm>
          <a:prstGeom prst="rect">
            <a:avLst/>
          </a:prstGeom>
          <a:noFill/>
          <a:ln>
            <a:noFill/>
          </a:ln>
        </p:spPr>
      </p:pic>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3" name="Google Shape;173;p25"/>
          <p:cNvPicPr preferRelativeResize="0"/>
          <p:nvPr/>
        </p:nvPicPr>
        <p:blipFill>
          <a:blip r:embed="rId4">
            <a:alphaModFix/>
          </a:blip>
          <a:stretch>
            <a:fillRect/>
          </a:stretch>
        </p:blipFill>
        <p:spPr>
          <a:xfrm>
            <a:off x="1795640" y="889000"/>
            <a:ext cx="5552719" cy="3701797"/>
          </a:xfrm>
          <a:prstGeom prst="rect">
            <a:avLst/>
          </a:prstGeom>
          <a:noFill/>
          <a:ln w="12700">
            <a:solidFill>
              <a:srgbClr val="002060"/>
            </a:solidFill>
          </a:ln>
        </p:spPr>
      </p:pic>
      <p:cxnSp>
        <p:nvCxnSpPr>
          <p:cNvPr id="175" name="Google Shape;175;p25"/>
          <p:cNvCxnSpPr/>
          <p:nvPr/>
        </p:nvCxnSpPr>
        <p:spPr>
          <a:xfrm>
            <a:off x="1321425" y="2430520"/>
            <a:ext cx="2575200" cy="1910100"/>
          </a:xfrm>
          <a:prstGeom prst="straightConnector1">
            <a:avLst/>
          </a:prstGeom>
          <a:noFill/>
          <a:ln w="76200" cap="flat" cmpd="sng">
            <a:solidFill>
              <a:schemeClr val="accent6"/>
            </a:solidFill>
            <a:prstDash val="solid"/>
            <a:round/>
            <a:headEnd type="none" w="med" len="med"/>
            <a:tailEnd type="triangle" w="med" len="med"/>
          </a:ln>
        </p:spPr>
      </p:cxnSp>
      <p:cxnSp>
        <p:nvCxnSpPr>
          <p:cNvPr id="176" name="Google Shape;176;p25"/>
          <p:cNvCxnSpPr/>
          <p:nvPr/>
        </p:nvCxnSpPr>
        <p:spPr>
          <a:xfrm flipH="1">
            <a:off x="5288250" y="2430520"/>
            <a:ext cx="2575200" cy="1910100"/>
          </a:xfrm>
          <a:prstGeom prst="straightConnector1">
            <a:avLst/>
          </a:prstGeom>
          <a:noFill/>
          <a:ln w="76200" cap="flat" cmpd="sng">
            <a:solidFill>
              <a:schemeClr val="accent6"/>
            </a:solidFill>
            <a:prstDash val="solid"/>
            <a:round/>
            <a:headEnd type="none" w="med" len="med"/>
            <a:tailEnd type="triangle" w="med" len="med"/>
          </a:ln>
        </p:spPr>
      </p:cxnSp>
      <p:sp>
        <p:nvSpPr>
          <p:cNvPr id="10" name="Google Shape;174;p25">
            <a:extLst>
              <a:ext uri="{FF2B5EF4-FFF2-40B4-BE49-F238E27FC236}">
                <a16:creationId xmlns:a16="http://schemas.microsoft.com/office/drawing/2014/main" id="{C2224702-B29B-44A0-9C82-63CF18D14ECA}"/>
              </a:ext>
            </a:extLst>
          </p:cNvPr>
          <p:cNvSpPr txBox="1">
            <a:spLocks/>
          </p:cNvSpPr>
          <p:nvPr/>
        </p:nvSpPr>
        <p:spPr>
          <a:xfrm>
            <a:off x="0" y="192088"/>
            <a:ext cx="9144000" cy="696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mj-lt"/>
                <a:ea typeface="Open Sans" panose="020B0606030504020204" pitchFamily="34" charset="0"/>
                <a:cs typeface="Open Sans" panose="020B0606030504020204" pitchFamily="34" charset="0"/>
                <a:sym typeface="Average"/>
              </a:rPr>
              <a:t>Shelf</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183" name="Google Shape;183;p26"/>
          <p:cNvPicPr preferRelativeResize="0"/>
          <p:nvPr/>
        </p:nvPicPr>
        <p:blipFill>
          <a:blip r:embed="rId4">
            <a:alphaModFix/>
          </a:blip>
          <a:stretch>
            <a:fillRect/>
          </a:stretch>
        </p:blipFill>
        <p:spPr>
          <a:xfrm>
            <a:off x="1872840" y="900887"/>
            <a:ext cx="5398170" cy="3598765"/>
          </a:xfrm>
          <a:prstGeom prst="rect">
            <a:avLst/>
          </a:prstGeom>
          <a:noFill/>
          <a:ln w="12700">
            <a:solidFill>
              <a:srgbClr val="002060"/>
            </a:solidFill>
          </a:ln>
        </p:spPr>
      </p:pic>
      <p:cxnSp>
        <p:nvCxnSpPr>
          <p:cNvPr id="185" name="Google Shape;185;p26"/>
          <p:cNvCxnSpPr/>
          <p:nvPr/>
        </p:nvCxnSpPr>
        <p:spPr>
          <a:xfrm flipH="1">
            <a:off x="4106575" y="2653200"/>
            <a:ext cx="1800" cy="1455600"/>
          </a:xfrm>
          <a:prstGeom prst="straightConnector1">
            <a:avLst/>
          </a:prstGeom>
          <a:noFill/>
          <a:ln w="38100" cap="flat" cmpd="sng">
            <a:solidFill>
              <a:schemeClr val="accent6"/>
            </a:solidFill>
            <a:prstDash val="solid"/>
            <a:round/>
            <a:headEnd type="none" w="med" len="med"/>
            <a:tailEnd type="triangle" w="med" len="med"/>
          </a:ln>
        </p:spPr>
      </p:cxnSp>
      <p:cxnSp>
        <p:nvCxnSpPr>
          <p:cNvPr id="186" name="Google Shape;186;p26"/>
          <p:cNvCxnSpPr/>
          <p:nvPr/>
        </p:nvCxnSpPr>
        <p:spPr>
          <a:xfrm flipH="1">
            <a:off x="4416800" y="2653200"/>
            <a:ext cx="1800" cy="1455600"/>
          </a:xfrm>
          <a:prstGeom prst="straightConnector1">
            <a:avLst/>
          </a:prstGeom>
          <a:noFill/>
          <a:ln w="38100" cap="flat" cmpd="sng">
            <a:solidFill>
              <a:schemeClr val="accent6"/>
            </a:solidFill>
            <a:prstDash val="solid"/>
            <a:round/>
            <a:headEnd type="none" w="med" len="med"/>
            <a:tailEnd type="triangle" w="med" len="med"/>
          </a:ln>
        </p:spPr>
      </p:cxnSp>
      <p:cxnSp>
        <p:nvCxnSpPr>
          <p:cNvPr id="187" name="Google Shape;187;p26"/>
          <p:cNvCxnSpPr/>
          <p:nvPr/>
        </p:nvCxnSpPr>
        <p:spPr>
          <a:xfrm flipH="1">
            <a:off x="4715863" y="2653200"/>
            <a:ext cx="1800" cy="1455600"/>
          </a:xfrm>
          <a:prstGeom prst="straightConnector1">
            <a:avLst/>
          </a:prstGeom>
          <a:noFill/>
          <a:ln w="38100" cap="flat" cmpd="sng">
            <a:solidFill>
              <a:schemeClr val="accent6"/>
            </a:solidFill>
            <a:prstDash val="solid"/>
            <a:round/>
            <a:headEnd type="none" w="med" len="med"/>
            <a:tailEnd type="triangle" w="med" len="med"/>
          </a:ln>
        </p:spPr>
      </p:cxnSp>
      <p:cxnSp>
        <p:nvCxnSpPr>
          <p:cNvPr id="188" name="Google Shape;188;p26"/>
          <p:cNvCxnSpPr/>
          <p:nvPr/>
        </p:nvCxnSpPr>
        <p:spPr>
          <a:xfrm flipH="1">
            <a:off x="5014925" y="2653200"/>
            <a:ext cx="1800" cy="1455600"/>
          </a:xfrm>
          <a:prstGeom prst="straightConnector1">
            <a:avLst/>
          </a:prstGeom>
          <a:noFill/>
          <a:ln w="38100" cap="flat" cmpd="sng">
            <a:solidFill>
              <a:schemeClr val="accent6"/>
            </a:solidFill>
            <a:prstDash val="solid"/>
            <a:round/>
            <a:headEnd type="none" w="med" len="med"/>
            <a:tailEnd type="triangle" w="med" len="med"/>
          </a:ln>
        </p:spPr>
      </p:cxnSp>
      <p:sp>
        <p:nvSpPr>
          <p:cNvPr id="11" name="Google Shape;202;p27">
            <a:extLst>
              <a:ext uri="{FF2B5EF4-FFF2-40B4-BE49-F238E27FC236}">
                <a16:creationId xmlns:a16="http://schemas.microsoft.com/office/drawing/2014/main" id="{0B919C79-03C9-4AA7-B0F8-B1C087786B0F}"/>
              </a:ext>
            </a:extLst>
          </p:cNvPr>
          <p:cNvSpPr txBox="1">
            <a:spLocks/>
          </p:cNvSpPr>
          <p:nvPr/>
        </p:nvSpPr>
        <p:spPr>
          <a:xfrm>
            <a:off x="2668510" y="1170846"/>
            <a:ext cx="3806825" cy="10477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rPr>
              <a:t>Move your cursor down to these icons.</a:t>
            </a: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2" name="Google Shape;197;p27">
            <a:extLst>
              <a:ext uri="{FF2B5EF4-FFF2-40B4-BE49-F238E27FC236}">
                <a16:creationId xmlns:a16="http://schemas.microsoft.com/office/drawing/2014/main" id="{1C7C16D0-98AC-4D24-8B39-E0A210439391}"/>
              </a:ext>
            </a:extLst>
          </p:cNvPr>
          <p:cNvSpPr txBox="1">
            <a:spLocks/>
          </p:cNvSpPr>
          <p:nvPr/>
        </p:nvSpPr>
        <p:spPr>
          <a:xfrm>
            <a:off x="0" y="256631"/>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Icons</a:t>
            </a:r>
            <a:endParaRPr lang="en-US"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pic>
        <p:nvPicPr>
          <p:cNvPr id="196" name="Google Shape;196;p27"/>
          <p:cNvPicPr preferRelativeResize="0"/>
          <p:nvPr/>
        </p:nvPicPr>
        <p:blipFill rotWithShape="1">
          <a:blip r:embed="rId4">
            <a:alphaModFix/>
          </a:blip>
          <a:srcRect l="17080" t="81100" r="21633"/>
          <a:stretch/>
        </p:blipFill>
        <p:spPr>
          <a:xfrm>
            <a:off x="1150428" y="2600953"/>
            <a:ext cx="6840048" cy="1406180"/>
          </a:xfrm>
          <a:prstGeom prst="rect">
            <a:avLst/>
          </a:prstGeom>
          <a:noFill/>
          <a:ln w="12700">
            <a:solidFill>
              <a:srgbClr val="002060"/>
            </a:solidFill>
          </a:ln>
        </p:spPr>
      </p:pic>
      <p:cxnSp>
        <p:nvCxnSpPr>
          <p:cNvPr id="197" name="Google Shape;197;p27"/>
          <p:cNvCxnSpPr/>
          <p:nvPr/>
        </p:nvCxnSpPr>
        <p:spPr>
          <a:xfrm rot="10800000">
            <a:off x="3841225" y="3720825"/>
            <a:ext cx="96000" cy="202500"/>
          </a:xfrm>
          <a:prstGeom prst="straightConnector1">
            <a:avLst/>
          </a:prstGeom>
          <a:noFill/>
          <a:ln w="28575" cap="flat" cmpd="sng">
            <a:solidFill>
              <a:srgbClr val="FFFFFF"/>
            </a:solidFill>
            <a:prstDash val="solid"/>
            <a:round/>
            <a:headEnd type="none" w="med" len="med"/>
            <a:tailEnd type="triangle" w="med" len="med"/>
          </a:ln>
        </p:spPr>
      </p:cxnSp>
      <p:sp>
        <p:nvSpPr>
          <p:cNvPr id="201" name="Google Shape;201;p27"/>
          <p:cNvSpPr/>
          <p:nvPr/>
        </p:nvSpPr>
        <p:spPr>
          <a:xfrm>
            <a:off x="3292128" y="3074978"/>
            <a:ext cx="1275600" cy="11745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12;p28">
            <a:extLst>
              <a:ext uri="{FF2B5EF4-FFF2-40B4-BE49-F238E27FC236}">
                <a16:creationId xmlns:a16="http://schemas.microsoft.com/office/drawing/2014/main" id="{48C160B9-904E-4B31-A7A9-CAA9CEDC9D0C}"/>
              </a:ext>
            </a:extLst>
          </p:cNvPr>
          <p:cNvSpPr/>
          <p:nvPr/>
        </p:nvSpPr>
        <p:spPr>
          <a:xfrm>
            <a:off x="1149008" y="1489351"/>
            <a:ext cx="6854347" cy="797100"/>
          </a:xfrm>
          <a:prstGeom prst="wedgeRectCallout">
            <a:avLst>
              <a:gd name="adj1" fmla="val -23901"/>
              <a:gd name="adj2" fmla="val -74984"/>
            </a:avLst>
          </a:prstGeom>
          <a:solidFill>
            <a:srgbClr val="009B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213;p28">
            <a:extLst>
              <a:ext uri="{FF2B5EF4-FFF2-40B4-BE49-F238E27FC236}">
                <a16:creationId xmlns:a16="http://schemas.microsoft.com/office/drawing/2014/main" id="{B49FAF0C-6567-4EA7-87A2-4CB03AB605B1}"/>
              </a:ext>
            </a:extLst>
          </p:cNvPr>
          <p:cNvSpPr txBox="1">
            <a:spLocks/>
          </p:cNvSpPr>
          <p:nvPr/>
        </p:nvSpPr>
        <p:spPr>
          <a:xfrm>
            <a:off x="1697184" y="1605314"/>
            <a:ext cx="6975475" cy="5540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240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Place cursor on an object without clicking.</a:t>
            </a:r>
            <a:endParaRPr lang="en-US" sz="24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2" name="Google Shape;214;p28">
            <a:extLst>
              <a:ext uri="{FF2B5EF4-FFF2-40B4-BE49-F238E27FC236}">
                <a16:creationId xmlns:a16="http://schemas.microsoft.com/office/drawing/2014/main" id="{B4EDF37D-4BAE-4B9E-A847-80AB7F8713A3}"/>
              </a:ext>
            </a:extLst>
          </p:cNvPr>
          <p:cNvSpPr txBox="1"/>
          <p:nvPr/>
        </p:nvSpPr>
        <p:spPr>
          <a:xfrm>
            <a:off x="2018527" y="620449"/>
            <a:ext cx="1855200" cy="554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dirty="0">
                <a:solidFill>
                  <a:schemeClr val="dk1"/>
                </a:solidFill>
                <a:latin typeface="+mj-lt"/>
                <a:ea typeface="Open Sans" panose="020B0606030504020204" pitchFamily="34" charset="0"/>
                <a:cs typeface="Open Sans" panose="020B0606030504020204" pitchFamily="34" charset="0"/>
                <a:sym typeface="Average"/>
              </a:rPr>
              <a:t>Hover</a:t>
            </a:r>
            <a:endParaRPr sz="3000" dirty="0">
              <a:latin typeface="+mj-lt"/>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8" name="Google Shape;208;p28"/>
          <p:cNvPicPr preferRelativeResize="0"/>
          <p:nvPr/>
        </p:nvPicPr>
        <p:blipFill>
          <a:blip r:embed="rId4">
            <a:alphaModFix/>
          </a:blip>
          <a:stretch>
            <a:fillRect/>
          </a:stretch>
        </p:blipFill>
        <p:spPr>
          <a:xfrm>
            <a:off x="1824665" y="953544"/>
            <a:ext cx="5494670" cy="3663098"/>
          </a:xfrm>
          <a:prstGeom prst="rect">
            <a:avLst/>
          </a:prstGeom>
          <a:noFill/>
          <a:ln w="12700">
            <a:solidFill>
              <a:srgbClr val="002060"/>
            </a:solidFill>
          </a:ln>
        </p:spPr>
      </p:pic>
      <p:cxnSp>
        <p:nvCxnSpPr>
          <p:cNvPr id="210" name="Google Shape;210;p28"/>
          <p:cNvCxnSpPr>
            <a:cxnSpLocks/>
          </p:cNvCxnSpPr>
          <p:nvPr/>
        </p:nvCxnSpPr>
        <p:spPr>
          <a:xfrm>
            <a:off x="802178" y="1468030"/>
            <a:ext cx="1119600" cy="2592300"/>
          </a:xfrm>
          <a:prstGeom prst="straightConnector1">
            <a:avLst/>
          </a:prstGeom>
          <a:noFill/>
          <a:ln w="76200" cap="flat" cmpd="sng">
            <a:solidFill>
              <a:schemeClr val="accent6"/>
            </a:solidFill>
            <a:prstDash val="solid"/>
            <a:round/>
            <a:headEnd type="none" w="med" len="med"/>
            <a:tailEnd type="triangle" w="med" len="med"/>
          </a:ln>
        </p:spPr>
      </p:cxnSp>
      <p:sp>
        <p:nvSpPr>
          <p:cNvPr id="211" name="Google Shape;211;p28"/>
          <p:cNvSpPr/>
          <p:nvPr/>
        </p:nvSpPr>
        <p:spPr>
          <a:xfrm>
            <a:off x="1574953" y="4218363"/>
            <a:ext cx="718774" cy="57775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197;p27">
            <a:extLst>
              <a:ext uri="{FF2B5EF4-FFF2-40B4-BE49-F238E27FC236}">
                <a16:creationId xmlns:a16="http://schemas.microsoft.com/office/drawing/2014/main" id="{7809FD2B-8AE2-4BCE-9255-62FD7EA69EA7}"/>
              </a:ext>
            </a:extLst>
          </p:cNvPr>
          <p:cNvSpPr txBox="1">
            <a:spLocks/>
          </p:cNvSpPr>
          <p:nvPr/>
        </p:nvSpPr>
        <p:spPr>
          <a:xfrm>
            <a:off x="0" y="256631"/>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mj-lt"/>
                <a:ea typeface="Open Sans" panose="020B0606030504020204" pitchFamily="34" charset="0"/>
                <a:cs typeface="Open Sans" panose="020B0606030504020204" pitchFamily="34" charset="0"/>
                <a:sym typeface="Average"/>
              </a:rPr>
              <a:t>Launcher</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grpSp>
        <p:nvGrpSpPr>
          <p:cNvPr id="12" name="Google Shape;182;p26">
            <a:extLst>
              <a:ext uri="{FF2B5EF4-FFF2-40B4-BE49-F238E27FC236}">
                <a16:creationId xmlns:a16="http://schemas.microsoft.com/office/drawing/2014/main" id="{1BAFC1E4-0FAB-4F82-8E28-E403262D86B5}"/>
              </a:ext>
            </a:extLst>
          </p:cNvPr>
          <p:cNvGrpSpPr/>
          <p:nvPr/>
        </p:nvGrpSpPr>
        <p:grpSpPr>
          <a:xfrm>
            <a:off x="2852655" y="1396317"/>
            <a:ext cx="3438683" cy="2490900"/>
            <a:chOff x="1209617" y="1326300"/>
            <a:chExt cx="3438683" cy="2490900"/>
          </a:xfrm>
        </p:grpSpPr>
        <p:sp>
          <p:nvSpPr>
            <p:cNvPr id="13" name="Google Shape;183;p26">
              <a:extLst>
                <a:ext uri="{FF2B5EF4-FFF2-40B4-BE49-F238E27FC236}">
                  <a16:creationId xmlns:a16="http://schemas.microsoft.com/office/drawing/2014/main" id="{373C06C4-FABC-4C68-8596-FE672A7DEAA6}"/>
                </a:ext>
              </a:extLst>
            </p:cNvPr>
            <p:cNvSpPr/>
            <p:nvPr/>
          </p:nvSpPr>
          <p:spPr>
            <a:xfrm rot="10800000">
              <a:off x="1209617" y="1326300"/>
              <a:ext cx="3438600" cy="2490900"/>
            </a:xfrm>
            <a:prstGeom prst="rect">
              <a:avLst/>
            </a:prstGeom>
            <a:gradFill>
              <a:gsLst>
                <a:gs pos="0">
                  <a:srgbClr val="F2F2F2"/>
                </a:gs>
                <a:gs pos="100000">
                  <a:srgbClr val="A6A6A6"/>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4" name="Google Shape;184;p26">
              <a:extLst>
                <a:ext uri="{FF2B5EF4-FFF2-40B4-BE49-F238E27FC236}">
                  <a16:creationId xmlns:a16="http://schemas.microsoft.com/office/drawing/2014/main" id="{A6312626-8480-42CF-B791-A53DF6E5BE2C}"/>
                </a:ext>
              </a:extLst>
            </p:cNvPr>
            <p:cNvCxnSpPr/>
            <p:nvPr/>
          </p:nvCxnSpPr>
          <p:spPr>
            <a:xfrm>
              <a:off x="1209700" y="2865975"/>
              <a:ext cx="3438600" cy="0"/>
            </a:xfrm>
            <a:prstGeom prst="straightConnector1">
              <a:avLst/>
            </a:prstGeom>
            <a:noFill/>
            <a:ln w="9525" cap="flat" cmpd="sng">
              <a:solidFill>
                <a:schemeClr val="dk2"/>
              </a:solidFill>
              <a:prstDash val="dot"/>
              <a:round/>
              <a:headEnd type="none" w="med" len="med"/>
              <a:tailEnd type="none" w="med" len="med"/>
            </a:ln>
          </p:spPr>
        </p:cxnSp>
      </p:grpSp>
      <p:sp>
        <p:nvSpPr>
          <p:cNvPr id="15" name="Google Shape;187;p26">
            <a:extLst>
              <a:ext uri="{FF2B5EF4-FFF2-40B4-BE49-F238E27FC236}">
                <a16:creationId xmlns:a16="http://schemas.microsoft.com/office/drawing/2014/main" id="{45779101-51B1-4289-BACD-CBABF4B59981}"/>
              </a:ext>
            </a:extLst>
          </p:cNvPr>
          <p:cNvSpPr txBox="1">
            <a:spLocks/>
          </p:cNvSpPr>
          <p:nvPr/>
        </p:nvSpPr>
        <p:spPr>
          <a:xfrm>
            <a:off x="0" y="542925"/>
            <a:ext cx="9144000" cy="6667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Open Sans" panose="020B0606030504020204" pitchFamily="34" charset="0"/>
                <a:ea typeface="Open Sans" panose="020B0606030504020204" pitchFamily="34" charset="0"/>
                <a:cs typeface="Open Sans" panose="020B0606030504020204" pitchFamily="34" charset="0"/>
                <a:sym typeface="Average"/>
              </a:rPr>
              <a:t>Click</a:t>
            </a:r>
            <a:r>
              <a:rPr lang="en-US">
                <a:latin typeface="Open Sans" panose="020B0606030504020204" pitchFamily="34" charset="0"/>
                <a:ea typeface="Open Sans" panose="020B0606030504020204" pitchFamily="34" charset="0"/>
                <a:cs typeface="Open Sans" panose="020B0606030504020204" pitchFamily="34" charset="0"/>
                <a:sym typeface="Average"/>
              </a:rPr>
              <a:t> with one finger to choose something. </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6" name="Google Shape;189;p26">
            <a:extLst>
              <a:ext uri="{FF2B5EF4-FFF2-40B4-BE49-F238E27FC236}">
                <a16:creationId xmlns:a16="http://schemas.microsoft.com/office/drawing/2014/main" id="{923517B1-B2FC-4CA2-8407-CF7117E3A063}"/>
              </a:ext>
            </a:extLst>
          </p:cNvPr>
          <p:cNvSpPr txBox="1">
            <a:spLocks/>
          </p:cNvSpPr>
          <p:nvPr/>
        </p:nvSpPr>
        <p:spPr>
          <a:xfrm rot="19322008">
            <a:off x="3135848" y="2930104"/>
            <a:ext cx="982663" cy="431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click</a:t>
            </a:r>
            <a:endParaRPr lang="en-US" sz="1800" b="1"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7" name="Graphic 1">
            <a:extLst>
              <a:ext uri="{FF2B5EF4-FFF2-40B4-BE49-F238E27FC236}">
                <a16:creationId xmlns:a16="http://schemas.microsoft.com/office/drawing/2014/main" id="{7CF47C59-E65B-43ED-8F49-6E7B4A5F036D}"/>
              </a:ext>
            </a:extLst>
          </p:cNvPr>
          <p:cNvPicPr>
            <a:picLocks noChangeAspect="1"/>
          </p:cNvPicPr>
          <p:nvPr/>
        </p:nvPicPr>
        <p:blipFill>
          <a:blip r:embed="rId4"/>
          <a:srcRect/>
          <a:stretch/>
        </p:blipFill>
        <p:spPr>
          <a:xfrm>
            <a:off x="3119993" y="2860168"/>
            <a:ext cx="2054722" cy="2054099"/>
          </a:xfrm>
          <a:prstGeom prst="rect">
            <a:avLst/>
          </a:prstGeom>
        </p:spPr>
      </p:pic>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10" name="Google Shape;208;p28">
            <a:extLst>
              <a:ext uri="{FF2B5EF4-FFF2-40B4-BE49-F238E27FC236}">
                <a16:creationId xmlns:a16="http://schemas.microsoft.com/office/drawing/2014/main" id="{10D6197B-0F4B-4F4F-BD95-73D8D7CC2A51}"/>
              </a:ext>
            </a:extLst>
          </p:cNvPr>
          <p:cNvPicPr preferRelativeResize="0"/>
          <p:nvPr/>
        </p:nvPicPr>
        <p:blipFill>
          <a:blip r:embed="rId4">
            <a:alphaModFix/>
          </a:blip>
          <a:stretch>
            <a:fillRect/>
          </a:stretch>
        </p:blipFill>
        <p:spPr>
          <a:xfrm>
            <a:off x="1824665" y="953544"/>
            <a:ext cx="5494670" cy="3663098"/>
          </a:xfrm>
          <a:prstGeom prst="rect">
            <a:avLst/>
          </a:prstGeom>
          <a:noFill/>
          <a:ln w="12700">
            <a:solidFill>
              <a:srgbClr val="002060"/>
            </a:solidFill>
          </a:ln>
        </p:spPr>
      </p:pic>
      <p:cxnSp>
        <p:nvCxnSpPr>
          <p:cNvPr id="11" name="Google Shape;210;p28">
            <a:extLst>
              <a:ext uri="{FF2B5EF4-FFF2-40B4-BE49-F238E27FC236}">
                <a16:creationId xmlns:a16="http://schemas.microsoft.com/office/drawing/2014/main" id="{F8655A00-4A0B-4A88-8594-02FBB55E3F37}"/>
              </a:ext>
            </a:extLst>
          </p:cNvPr>
          <p:cNvCxnSpPr>
            <a:cxnSpLocks/>
          </p:cNvCxnSpPr>
          <p:nvPr/>
        </p:nvCxnSpPr>
        <p:spPr>
          <a:xfrm>
            <a:off x="802178" y="1468030"/>
            <a:ext cx="1119600" cy="2592300"/>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211;p28">
            <a:extLst>
              <a:ext uri="{FF2B5EF4-FFF2-40B4-BE49-F238E27FC236}">
                <a16:creationId xmlns:a16="http://schemas.microsoft.com/office/drawing/2014/main" id="{E586A8CF-F6E2-4F39-A8C9-7D9D1C24176F}"/>
              </a:ext>
            </a:extLst>
          </p:cNvPr>
          <p:cNvSpPr/>
          <p:nvPr/>
        </p:nvSpPr>
        <p:spPr>
          <a:xfrm>
            <a:off x="1574953" y="4218363"/>
            <a:ext cx="718774" cy="57775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97;p27">
            <a:extLst>
              <a:ext uri="{FF2B5EF4-FFF2-40B4-BE49-F238E27FC236}">
                <a16:creationId xmlns:a16="http://schemas.microsoft.com/office/drawing/2014/main" id="{1D1FE69A-8A15-401A-99A3-8A41A4BE13D7}"/>
              </a:ext>
            </a:extLst>
          </p:cNvPr>
          <p:cNvSpPr txBox="1">
            <a:spLocks/>
          </p:cNvSpPr>
          <p:nvPr/>
        </p:nvSpPr>
        <p:spPr>
          <a:xfrm>
            <a:off x="0" y="256631"/>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mj-lt"/>
                <a:ea typeface="Open Sans" panose="020B0606030504020204" pitchFamily="34" charset="0"/>
                <a:cs typeface="Open Sans" panose="020B0606030504020204" pitchFamily="34" charset="0"/>
                <a:sym typeface="Average"/>
              </a:rPr>
              <a:t>Launcher</a:t>
            </a: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pic>
        <p:nvPicPr>
          <p:cNvPr id="240" name="Google Shape;240;p31"/>
          <p:cNvPicPr preferRelativeResize="0"/>
          <p:nvPr/>
        </p:nvPicPr>
        <p:blipFill>
          <a:blip r:embed="rId4">
            <a:alphaModFix/>
          </a:blip>
          <a:stretch>
            <a:fillRect/>
          </a:stretch>
        </p:blipFill>
        <p:spPr>
          <a:xfrm>
            <a:off x="2090540" y="1063819"/>
            <a:ext cx="4962920" cy="3308599"/>
          </a:xfrm>
          <a:prstGeom prst="rect">
            <a:avLst/>
          </a:prstGeom>
          <a:noFill/>
          <a:ln w="12700">
            <a:solidFill>
              <a:srgbClr val="002060"/>
            </a:solidFill>
          </a:ln>
        </p:spPr>
      </p:pic>
      <p:cxnSp>
        <p:nvCxnSpPr>
          <p:cNvPr id="241" name="Google Shape;241;p31"/>
          <p:cNvCxnSpPr>
            <a:cxnSpLocks/>
          </p:cNvCxnSpPr>
          <p:nvPr/>
        </p:nvCxnSpPr>
        <p:spPr>
          <a:xfrm flipH="1">
            <a:off x="6010060" y="2375484"/>
            <a:ext cx="2086800" cy="1278300"/>
          </a:xfrm>
          <a:prstGeom prst="straightConnector1">
            <a:avLst/>
          </a:prstGeom>
          <a:noFill/>
          <a:ln w="76200" cap="flat" cmpd="sng">
            <a:solidFill>
              <a:schemeClr val="accent6"/>
            </a:solidFill>
            <a:prstDash val="solid"/>
            <a:round/>
            <a:headEnd type="none" w="med" len="med"/>
            <a:tailEnd type="triangle" w="med" len="med"/>
          </a:ln>
        </p:spPr>
      </p:cxnSp>
      <p:sp>
        <p:nvSpPr>
          <p:cNvPr id="243" name="Google Shape;243;p31"/>
          <p:cNvSpPr/>
          <p:nvPr/>
        </p:nvSpPr>
        <p:spPr>
          <a:xfrm>
            <a:off x="3325209" y="3431650"/>
            <a:ext cx="2486035" cy="444269"/>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Google Shape;197;p27">
            <a:extLst>
              <a:ext uri="{FF2B5EF4-FFF2-40B4-BE49-F238E27FC236}">
                <a16:creationId xmlns:a16="http://schemas.microsoft.com/office/drawing/2014/main" id="{3A9FEA01-9042-4851-BBD1-AF2FFAF3F88C}"/>
              </a:ext>
            </a:extLst>
          </p:cNvPr>
          <p:cNvSpPr txBox="1">
            <a:spLocks/>
          </p:cNvSpPr>
          <p:nvPr/>
        </p:nvSpPr>
        <p:spPr>
          <a:xfrm>
            <a:off x="0" y="256631"/>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mj-lt"/>
                <a:ea typeface="Open Sans" panose="020B0606030504020204" pitchFamily="34" charset="0"/>
                <a:cs typeface="Open Sans" panose="020B0606030504020204" pitchFamily="34" charset="0"/>
                <a:sym typeface="Average"/>
              </a:rPr>
              <a:t>Search Apps &amp; Files</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7" name="Google Shape;62;p14">
            <a:extLst>
              <a:ext uri="{FF2B5EF4-FFF2-40B4-BE49-F238E27FC236}">
                <a16:creationId xmlns:a16="http://schemas.microsoft.com/office/drawing/2014/main" id="{AF138A36-FBD7-4350-AF15-8451F6F3C287}"/>
              </a:ext>
            </a:extLst>
          </p:cNvPr>
          <p:cNvSpPr txBox="1">
            <a:spLocks noGrp="1"/>
          </p:cNvSpPr>
          <p:nvPr>
            <p:ph type="title"/>
          </p:nvPr>
        </p:nvSpPr>
        <p:spPr>
          <a:xfrm>
            <a:off x="480060" y="365012"/>
            <a:ext cx="9144000" cy="828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4500" dirty="0">
                <a:latin typeface="Open Sans" panose="020B0606030504020204" pitchFamily="34" charset="0"/>
                <a:ea typeface="Open Sans" panose="020B0606030504020204" pitchFamily="34" charset="0"/>
                <a:cs typeface="Open Sans" panose="020B0606030504020204" pitchFamily="34" charset="0"/>
                <a:sym typeface="Average"/>
              </a:rPr>
              <a:t>Agenda</a:t>
            </a:r>
            <a:endParaRPr sz="45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 name="Google Shape;63;p14">
            <a:extLst>
              <a:ext uri="{FF2B5EF4-FFF2-40B4-BE49-F238E27FC236}">
                <a16:creationId xmlns:a16="http://schemas.microsoft.com/office/drawing/2014/main" id="{F62F5768-6E90-4145-9A7B-A687348675C3}"/>
              </a:ext>
            </a:extLst>
          </p:cNvPr>
          <p:cNvSpPr txBox="1">
            <a:spLocks/>
          </p:cNvSpPr>
          <p:nvPr/>
        </p:nvSpPr>
        <p:spPr>
          <a:xfrm>
            <a:off x="914400" y="1392555"/>
            <a:ext cx="7840980" cy="30400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457200" indent="-457200">
              <a:buFont typeface="Arial" panose="020B0604020202020204" pitchFamily="34" charset="0"/>
              <a:buChar char="•"/>
            </a:pPr>
            <a:r>
              <a:rPr lang="en-US">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Adult Digital Literacy Training  </a:t>
            </a:r>
            <a:br>
              <a:rPr lang="en-US">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r>
              <a:rPr lang="en-US">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Student Dinner and Homework</a:t>
            </a:r>
            <a:br>
              <a:rPr lang="en-US">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endParaRPr lang="en-US">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indent="-457200">
              <a:buFont typeface="Arial" panose="020B0604020202020204" pitchFamily="34" charset="0"/>
              <a:buChar char="•"/>
            </a:pPr>
            <a:r>
              <a:rPr lang="en-US">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Student Digital Literacy Training</a:t>
            </a:r>
            <a:br>
              <a:rPr lang="en-US">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r>
              <a:rPr lang="en-US">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Adult Dinner and Practice</a:t>
            </a:r>
          </a:p>
          <a:p>
            <a:pPr marL="914400"/>
            <a:r>
              <a:rPr lang="en-US">
                <a:latin typeface="Open Sans" panose="020B0606030504020204" pitchFamily="34" charset="0"/>
                <a:ea typeface="Open Sans" panose="020B0606030504020204" pitchFamily="34" charset="0"/>
                <a:cs typeface="Open Sans" panose="020B0606030504020204" pitchFamily="34" charset="0"/>
                <a:sym typeface="Average"/>
              </a:rPr>
              <a:t> </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pic>
        <p:nvPicPr>
          <p:cNvPr id="250" name="Google Shape;250;p32"/>
          <p:cNvPicPr preferRelativeResize="0"/>
          <p:nvPr/>
        </p:nvPicPr>
        <p:blipFill>
          <a:blip r:embed="rId4">
            <a:alphaModFix/>
          </a:blip>
          <a:stretch>
            <a:fillRect/>
          </a:stretch>
        </p:blipFill>
        <p:spPr>
          <a:xfrm>
            <a:off x="1955312" y="1122245"/>
            <a:ext cx="5233376" cy="3488903"/>
          </a:xfrm>
          <a:prstGeom prst="rect">
            <a:avLst/>
          </a:prstGeom>
          <a:noFill/>
          <a:ln w="12700">
            <a:solidFill>
              <a:srgbClr val="002060"/>
            </a:solidFill>
          </a:ln>
        </p:spPr>
      </p:pic>
      <p:cxnSp>
        <p:nvCxnSpPr>
          <p:cNvPr id="251" name="Google Shape;251;p32"/>
          <p:cNvCxnSpPr>
            <a:cxnSpLocks/>
          </p:cNvCxnSpPr>
          <p:nvPr/>
        </p:nvCxnSpPr>
        <p:spPr>
          <a:xfrm flipH="1">
            <a:off x="4870262" y="953544"/>
            <a:ext cx="1591800" cy="2419500"/>
          </a:xfrm>
          <a:prstGeom prst="straightConnector1">
            <a:avLst/>
          </a:prstGeom>
          <a:noFill/>
          <a:ln w="76200" cap="flat" cmpd="sng">
            <a:solidFill>
              <a:srgbClr val="FFD966"/>
            </a:solidFill>
            <a:prstDash val="solid"/>
            <a:round/>
            <a:headEnd type="none" w="med" len="med"/>
            <a:tailEnd type="triangle" w="med" len="med"/>
          </a:ln>
        </p:spPr>
      </p:cxnSp>
      <p:sp>
        <p:nvSpPr>
          <p:cNvPr id="253" name="Google Shape;253;p32"/>
          <p:cNvSpPr/>
          <p:nvPr/>
        </p:nvSpPr>
        <p:spPr>
          <a:xfrm>
            <a:off x="4378868" y="3394219"/>
            <a:ext cx="401241" cy="330159"/>
          </a:xfrm>
          <a:prstGeom prst="rect">
            <a:avLst/>
          </a:prstGeom>
          <a:noFill/>
          <a:ln w="38100" cap="flat" cmpd="sng">
            <a:solidFill>
              <a:srgbClr val="FFD96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197;p27">
            <a:extLst>
              <a:ext uri="{FF2B5EF4-FFF2-40B4-BE49-F238E27FC236}">
                <a16:creationId xmlns:a16="http://schemas.microsoft.com/office/drawing/2014/main" id="{37AAA724-429B-428C-AF9B-CB483FE879D7}"/>
              </a:ext>
            </a:extLst>
          </p:cNvPr>
          <p:cNvSpPr txBox="1">
            <a:spLocks/>
          </p:cNvSpPr>
          <p:nvPr/>
        </p:nvSpPr>
        <p:spPr>
          <a:xfrm>
            <a:off x="0" y="256631"/>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mj-lt"/>
                <a:ea typeface="Open Sans" panose="020B0606030504020204" pitchFamily="34" charset="0"/>
                <a:cs typeface="Open Sans" panose="020B0606030504020204" pitchFamily="34" charset="0"/>
                <a:sym typeface="Average"/>
              </a:rPr>
              <a:t>Expand App Launcher</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pic>
        <p:nvPicPr>
          <p:cNvPr id="261" name="Google Shape;261;p33"/>
          <p:cNvPicPr preferRelativeResize="0"/>
          <p:nvPr/>
        </p:nvPicPr>
        <p:blipFill>
          <a:blip r:embed="rId4">
            <a:alphaModFix/>
          </a:blip>
          <a:stretch>
            <a:fillRect/>
          </a:stretch>
        </p:blipFill>
        <p:spPr>
          <a:xfrm>
            <a:off x="1817488" y="928583"/>
            <a:ext cx="5509032" cy="3672700"/>
          </a:xfrm>
          <a:prstGeom prst="rect">
            <a:avLst/>
          </a:prstGeom>
          <a:noFill/>
          <a:ln w="12700">
            <a:solidFill>
              <a:srgbClr val="002060"/>
            </a:solidFill>
          </a:ln>
        </p:spPr>
      </p:pic>
      <p:sp>
        <p:nvSpPr>
          <p:cNvPr id="4" name="Google Shape;197;p27">
            <a:extLst>
              <a:ext uri="{FF2B5EF4-FFF2-40B4-BE49-F238E27FC236}">
                <a16:creationId xmlns:a16="http://schemas.microsoft.com/office/drawing/2014/main" id="{56DF8263-78B5-4C89-91C7-5F8982FC79B9}"/>
              </a:ext>
            </a:extLst>
          </p:cNvPr>
          <p:cNvSpPr txBox="1">
            <a:spLocks/>
          </p:cNvSpPr>
          <p:nvPr/>
        </p:nvSpPr>
        <p:spPr>
          <a:xfrm>
            <a:off x="0" y="256631"/>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mj-lt"/>
                <a:ea typeface="Open Sans" panose="020B0606030504020204" pitchFamily="34" charset="0"/>
                <a:cs typeface="Open Sans" panose="020B0606030504020204" pitchFamily="34" charset="0"/>
                <a:sym typeface="Average"/>
              </a:rPr>
              <a:t>Expanded App Launcher</a:t>
            </a: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pic>
        <p:nvPicPr>
          <p:cNvPr id="268" name="Google Shape;268;p34"/>
          <p:cNvPicPr preferRelativeResize="0"/>
          <p:nvPr/>
        </p:nvPicPr>
        <p:blipFill rotWithShape="1">
          <a:blip r:embed="rId4">
            <a:alphaModFix/>
          </a:blip>
          <a:srcRect t="53948"/>
          <a:stretch/>
        </p:blipFill>
        <p:spPr>
          <a:xfrm>
            <a:off x="401209" y="1146219"/>
            <a:ext cx="8341582" cy="2561053"/>
          </a:xfrm>
          <a:prstGeom prst="rect">
            <a:avLst/>
          </a:prstGeom>
          <a:noFill/>
          <a:ln w="12700">
            <a:solidFill>
              <a:srgbClr val="002060"/>
            </a:solidFill>
          </a:ln>
        </p:spPr>
      </p:pic>
      <p:cxnSp>
        <p:nvCxnSpPr>
          <p:cNvPr id="269" name="Google Shape;269;p34"/>
          <p:cNvCxnSpPr/>
          <p:nvPr/>
        </p:nvCxnSpPr>
        <p:spPr>
          <a:xfrm rot="10800000">
            <a:off x="4707963" y="2624200"/>
            <a:ext cx="96000" cy="202500"/>
          </a:xfrm>
          <a:prstGeom prst="straightConnector1">
            <a:avLst/>
          </a:prstGeom>
          <a:noFill/>
          <a:ln w="28575" cap="flat" cmpd="sng">
            <a:solidFill>
              <a:schemeClr val="lt2"/>
            </a:solidFill>
            <a:prstDash val="solid"/>
            <a:round/>
            <a:headEnd type="none" w="med" len="med"/>
            <a:tailEnd type="triangle" w="med" len="med"/>
          </a:ln>
        </p:spPr>
      </p:cxnSp>
      <p:sp>
        <p:nvSpPr>
          <p:cNvPr id="270" name="Google Shape;270;p34"/>
          <p:cNvSpPr/>
          <p:nvPr/>
        </p:nvSpPr>
        <p:spPr>
          <a:xfrm>
            <a:off x="4112555" y="2107800"/>
            <a:ext cx="989700" cy="927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pic>
        <p:nvPicPr>
          <p:cNvPr id="19" name="Picture 18" descr="Icon&#10;&#10;Description automatically generated">
            <a:extLst>
              <a:ext uri="{FF2B5EF4-FFF2-40B4-BE49-F238E27FC236}">
                <a16:creationId xmlns:a16="http://schemas.microsoft.com/office/drawing/2014/main" id="{50FC918B-F74C-4032-9BAF-D67767F39E77}"/>
              </a:ext>
            </a:extLst>
          </p:cNvPr>
          <p:cNvPicPr>
            <a:picLocks noChangeAspect="1"/>
          </p:cNvPicPr>
          <p:nvPr/>
        </p:nvPicPr>
        <p:blipFill>
          <a:blip r:embed="rId4"/>
          <a:stretch>
            <a:fillRect/>
          </a:stretch>
        </p:blipFill>
        <p:spPr>
          <a:xfrm>
            <a:off x="4185517" y="826632"/>
            <a:ext cx="5143500" cy="5143500"/>
          </a:xfrm>
          <a:prstGeom prst="rect">
            <a:avLst/>
          </a:prstGeom>
        </p:spPr>
      </p:pic>
      <p:grpSp>
        <p:nvGrpSpPr>
          <p:cNvPr id="20" name="Google Shape;221;p29">
            <a:extLst>
              <a:ext uri="{FF2B5EF4-FFF2-40B4-BE49-F238E27FC236}">
                <a16:creationId xmlns:a16="http://schemas.microsoft.com/office/drawing/2014/main" id="{B1BA97A6-5D53-4735-A5AC-339D2E9E9431}"/>
              </a:ext>
            </a:extLst>
          </p:cNvPr>
          <p:cNvGrpSpPr/>
          <p:nvPr/>
        </p:nvGrpSpPr>
        <p:grpSpPr>
          <a:xfrm>
            <a:off x="1579155" y="1691693"/>
            <a:ext cx="3438683" cy="2490900"/>
            <a:chOff x="1209617" y="1326300"/>
            <a:chExt cx="3438683" cy="2490900"/>
          </a:xfrm>
        </p:grpSpPr>
        <p:sp>
          <p:nvSpPr>
            <p:cNvPr id="21" name="Google Shape;222;p29">
              <a:extLst>
                <a:ext uri="{FF2B5EF4-FFF2-40B4-BE49-F238E27FC236}">
                  <a16:creationId xmlns:a16="http://schemas.microsoft.com/office/drawing/2014/main" id="{0AFB5D7C-78A2-485A-A984-3124B9C3E604}"/>
                </a:ext>
              </a:extLst>
            </p:cNvPr>
            <p:cNvSpPr/>
            <p:nvPr/>
          </p:nvSpPr>
          <p:spPr>
            <a:xfrm rot="10800000">
              <a:off x="1209617" y="1326300"/>
              <a:ext cx="3438600" cy="2490900"/>
            </a:xfrm>
            <a:prstGeom prst="rect">
              <a:avLst/>
            </a:prstGeom>
            <a:gradFill>
              <a:gsLst>
                <a:gs pos="0">
                  <a:srgbClr val="F2F2F2"/>
                </a:gs>
                <a:gs pos="100000">
                  <a:srgbClr val="A6A6A6"/>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2" name="Google Shape;223;p29">
              <a:extLst>
                <a:ext uri="{FF2B5EF4-FFF2-40B4-BE49-F238E27FC236}">
                  <a16:creationId xmlns:a16="http://schemas.microsoft.com/office/drawing/2014/main" id="{5FA720C8-C240-406D-9C21-A8225020756F}"/>
                </a:ext>
              </a:extLst>
            </p:cNvPr>
            <p:cNvCxnSpPr/>
            <p:nvPr/>
          </p:nvCxnSpPr>
          <p:spPr>
            <a:xfrm>
              <a:off x="1209700" y="2865975"/>
              <a:ext cx="3438600" cy="0"/>
            </a:xfrm>
            <a:prstGeom prst="straightConnector1">
              <a:avLst/>
            </a:prstGeom>
            <a:noFill/>
            <a:ln w="9525" cap="flat" cmpd="sng">
              <a:solidFill>
                <a:schemeClr val="dk2"/>
              </a:solidFill>
              <a:prstDash val="dot"/>
              <a:round/>
              <a:headEnd type="none" w="med" len="med"/>
              <a:tailEnd type="none" w="med" len="med"/>
            </a:ln>
          </p:spPr>
        </p:cxnSp>
      </p:grpSp>
      <p:sp>
        <p:nvSpPr>
          <p:cNvPr id="23" name="Google Shape;228;p29">
            <a:extLst>
              <a:ext uri="{FF2B5EF4-FFF2-40B4-BE49-F238E27FC236}">
                <a16:creationId xmlns:a16="http://schemas.microsoft.com/office/drawing/2014/main" id="{A5663C4B-6BD9-4D97-890B-DAC84CAF4376}"/>
              </a:ext>
            </a:extLst>
          </p:cNvPr>
          <p:cNvSpPr txBox="1">
            <a:spLocks/>
          </p:cNvSpPr>
          <p:nvPr/>
        </p:nvSpPr>
        <p:spPr>
          <a:xfrm rot="-1440413">
            <a:off x="1600634" y="3015468"/>
            <a:ext cx="984250" cy="431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click</a:t>
            </a:r>
            <a:endParaRPr lang="en-US" sz="1800" b="1"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4" name="Google Shape;236;p29">
            <a:extLst>
              <a:ext uri="{FF2B5EF4-FFF2-40B4-BE49-F238E27FC236}">
                <a16:creationId xmlns:a16="http://schemas.microsoft.com/office/drawing/2014/main" id="{875642A6-1A8E-4139-B4B2-DAA2F0EA38D4}"/>
              </a:ext>
            </a:extLst>
          </p:cNvPr>
          <p:cNvSpPr txBox="1">
            <a:spLocks/>
          </p:cNvSpPr>
          <p:nvPr/>
        </p:nvSpPr>
        <p:spPr>
          <a:xfrm rot="2234800">
            <a:off x="7886613" y="1275893"/>
            <a:ext cx="982662" cy="431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click</a:t>
            </a:r>
            <a:endParaRPr lang="en-US" sz="1800" b="1"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5" name="Google Shape;226;p29">
            <a:extLst>
              <a:ext uri="{FF2B5EF4-FFF2-40B4-BE49-F238E27FC236}">
                <a16:creationId xmlns:a16="http://schemas.microsoft.com/office/drawing/2014/main" id="{A4BB62DE-5F2D-41B5-8524-2AE8AF0D311D}"/>
              </a:ext>
            </a:extLst>
          </p:cNvPr>
          <p:cNvSpPr txBox="1">
            <a:spLocks/>
          </p:cNvSpPr>
          <p:nvPr/>
        </p:nvSpPr>
        <p:spPr>
          <a:xfrm>
            <a:off x="0" y="481013"/>
            <a:ext cx="9144000" cy="6651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dirty="0">
                <a:latin typeface="Open Sans" panose="020B0606030504020204" pitchFamily="34" charset="0"/>
                <a:ea typeface="Open Sans" panose="020B0606030504020204" pitchFamily="34" charset="0"/>
                <a:cs typeface="Open Sans" panose="020B0606030504020204" pitchFamily="34" charset="0"/>
                <a:sym typeface="Average"/>
              </a:rPr>
              <a:t>Click</a:t>
            </a:r>
            <a:r>
              <a:rPr lang="en-US" dirty="0">
                <a:latin typeface="Open Sans" panose="020B0606030504020204" pitchFamily="34" charset="0"/>
                <a:ea typeface="Open Sans" panose="020B0606030504020204" pitchFamily="34" charset="0"/>
                <a:cs typeface="Open Sans" panose="020B0606030504020204" pitchFamily="34" charset="0"/>
                <a:sym typeface="Average"/>
              </a:rPr>
              <a:t> with two fingers to show a menu of options. </a:t>
            </a:r>
          </a:p>
          <a:p>
            <a:pPr algn="ctr"/>
            <a:r>
              <a:rPr lang="en-US" dirty="0">
                <a:latin typeface="Open Sans" panose="020B0606030504020204" pitchFamily="34" charset="0"/>
                <a:ea typeface="Open Sans" panose="020B0606030504020204" pitchFamily="34" charset="0"/>
                <a:cs typeface="Open Sans" panose="020B0606030504020204" pitchFamily="34" charset="0"/>
                <a:sym typeface="Average"/>
              </a:rPr>
              <a:t>Also known as </a:t>
            </a:r>
            <a:r>
              <a:rPr lang="en-US" b="1" dirty="0">
                <a:latin typeface="Open Sans" panose="020B0606030504020204" pitchFamily="34" charset="0"/>
                <a:ea typeface="Open Sans" panose="020B0606030504020204" pitchFamily="34" charset="0"/>
                <a:cs typeface="Open Sans" panose="020B0606030504020204" pitchFamily="34" charset="0"/>
                <a:sym typeface="Average"/>
              </a:rPr>
              <a:t>right click.</a:t>
            </a:r>
          </a:p>
        </p:txBody>
      </p:sp>
      <p:pic>
        <p:nvPicPr>
          <p:cNvPr id="26" name="Picture 25" descr="Icon&#10;&#10;Description automatically generated">
            <a:extLst>
              <a:ext uri="{FF2B5EF4-FFF2-40B4-BE49-F238E27FC236}">
                <a16:creationId xmlns:a16="http://schemas.microsoft.com/office/drawing/2014/main" id="{395FBB6E-CDAB-431B-998E-68228F7E9429}"/>
              </a:ext>
            </a:extLst>
          </p:cNvPr>
          <p:cNvPicPr>
            <a:picLocks noChangeAspect="1"/>
          </p:cNvPicPr>
          <p:nvPr/>
        </p:nvPicPr>
        <p:blipFill>
          <a:blip r:embed="rId5"/>
          <a:stretch>
            <a:fillRect/>
          </a:stretch>
        </p:blipFill>
        <p:spPr>
          <a:xfrm>
            <a:off x="1764255" y="3124812"/>
            <a:ext cx="2019300" cy="2018688"/>
          </a:xfrm>
          <a:prstGeom prst="rect">
            <a:avLst/>
          </a:prstGeom>
        </p:spPr>
      </p:pic>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pic>
        <p:nvPicPr>
          <p:cNvPr id="298" name="Google Shape;298;p36"/>
          <p:cNvPicPr preferRelativeResize="0"/>
          <p:nvPr/>
        </p:nvPicPr>
        <p:blipFill rotWithShape="1">
          <a:blip r:embed="rId4">
            <a:alphaModFix/>
          </a:blip>
          <a:srcRect t="53071"/>
          <a:stretch/>
        </p:blipFill>
        <p:spPr>
          <a:xfrm>
            <a:off x="376025" y="693650"/>
            <a:ext cx="8220276" cy="2571776"/>
          </a:xfrm>
          <a:prstGeom prst="rect">
            <a:avLst/>
          </a:prstGeom>
          <a:noFill/>
          <a:ln w="12700">
            <a:solidFill>
              <a:srgbClr val="002060"/>
            </a:solidFill>
          </a:ln>
        </p:spPr>
      </p:pic>
      <p:sp>
        <p:nvSpPr>
          <p:cNvPr id="4" name="Google Shape;226;p29">
            <a:extLst>
              <a:ext uri="{FF2B5EF4-FFF2-40B4-BE49-F238E27FC236}">
                <a16:creationId xmlns:a16="http://schemas.microsoft.com/office/drawing/2014/main" id="{1EEAEAFE-3918-4711-80A7-BB6644334105}"/>
              </a:ext>
            </a:extLst>
          </p:cNvPr>
          <p:cNvSpPr txBox="1">
            <a:spLocks/>
          </p:cNvSpPr>
          <p:nvPr/>
        </p:nvSpPr>
        <p:spPr>
          <a:xfrm>
            <a:off x="0" y="3495437"/>
            <a:ext cx="9144000" cy="6651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dirty="0">
                <a:latin typeface="Open Sans" panose="020B0606030504020204" pitchFamily="34" charset="0"/>
                <a:ea typeface="Open Sans" panose="020B0606030504020204" pitchFamily="34" charset="0"/>
                <a:cs typeface="Open Sans" panose="020B0606030504020204" pitchFamily="34" charset="0"/>
                <a:sym typeface="Average"/>
              </a:rPr>
              <a:t>Click</a:t>
            </a:r>
            <a:r>
              <a:rPr lang="en-US" dirty="0">
                <a:latin typeface="Open Sans" panose="020B0606030504020204" pitchFamily="34" charset="0"/>
                <a:ea typeface="Open Sans" panose="020B0606030504020204" pitchFamily="34" charset="0"/>
                <a:cs typeface="Open Sans" panose="020B0606030504020204" pitchFamily="34" charset="0"/>
                <a:sym typeface="Average"/>
              </a:rPr>
              <a:t> with two fingers to show a menu of options. </a:t>
            </a:r>
          </a:p>
          <a:p>
            <a:pPr algn="ctr"/>
            <a:r>
              <a:rPr lang="en-US" dirty="0">
                <a:latin typeface="Open Sans" panose="020B0606030504020204" pitchFamily="34" charset="0"/>
                <a:ea typeface="Open Sans" panose="020B0606030504020204" pitchFamily="34" charset="0"/>
                <a:cs typeface="Open Sans" panose="020B0606030504020204" pitchFamily="34" charset="0"/>
                <a:sym typeface="Average"/>
              </a:rPr>
              <a:t>Also known as </a:t>
            </a:r>
            <a:r>
              <a:rPr lang="en-US" b="1" dirty="0">
                <a:latin typeface="Open Sans" panose="020B0606030504020204" pitchFamily="34" charset="0"/>
                <a:ea typeface="Open Sans" panose="020B0606030504020204" pitchFamily="34" charset="0"/>
                <a:cs typeface="Open Sans" panose="020B0606030504020204" pitchFamily="34" charset="0"/>
                <a:sym typeface="Average"/>
              </a:rPr>
              <a:t>right click.</a:t>
            </a: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5" name="Google Shape;305;p37"/>
          <p:cNvSpPr txBox="1">
            <a:spLocks noGrp="1"/>
          </p:cNvSpPr>
          <p:nvPr>
            <p:ph type="title"/>
          </p:nvPr>
        </p:nvSpPr>
        <p:spPr>
          <a:xfrm>
            <a:off x="0" y="3651363"/>
            <a:ext cx="9144000" cy="666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mj-lt"/>
                <a:ea typeface="Average"/>
                <a:cs typeface="Average"/>
                <a:sym typeface="Average"/>
              </a:rPr>
              <a:t>Click</a:t>
            </a:r>
            <a:r>
              <a:rPr lang="en" dirty="0">
                <a:latin typeface="+mj-lt"/>
                <a:ea typeface="Average"/>
                <a:cs typeface="Average"/>
                <a:sym typeface="Average"/>
              </a:rPr>
              <a:t> </a:t>
            </a:r>
            <a:r>
              <a:rPr lang="en" dirty="0">
                <a:latin typeface="+mn-lt"/>
                <a:ea typeface="Average"/>
                <a:cs typeface="Average"/>
                <a:sym typeface="Average"/>
              </a:rPr>
              <a:t>on “Pin to shelf</a:t>
            </a:r>
            <a:r>
              <a:rPr lang="en" dirty="0">
                <a:latin typeface="+mj-lt"/>
                <a:ea typeface="Average"/>
                <a:cs typeface="Average"/>
                <a:sym typeface="Average"/>
              </a:rPr>
              <a:t>”</a:t>
            </a:r>
            <a:endParaRPr b="1" dirty="0">
              <a:latin typeface="+mj-lt"/>
              <a:ea typeface="Average"/>
              <a:cs typeface="Average"/>
              <a:sym typeface="Average"/>
            </a:endParaRPr>
          </a:p>
        </p:txBody>
      </p:sp>
      <p:pic>
        <p:nvPicPr>
          <p:cNvPr id="306" name="Google Shape;306;p37"/>
          <p:cNvPicPr preferRelativeResize="0"/>
          <p:nvPr/>
        </p:nvPicPr>
        <p:blipFill rotWithShape="1">
          <a:blip r:embed="rId4">
            <a:alphaModFix/>
          </a:blip>
          <a:srcRect t="53071"/>
          <a:stretch/>
        </p:blipFill>
        <p:spPr>
          <a:xfrm>
            <a:off x="376025" y="693650"/>
            <a:ext cx="8220276" cy="2571776"/>
          </a:xfrm>
          <a:prstGeom prst="rect">
            <a:avLst/>
          </a:prstGeom>
          <a:noFill/>
          <a:ln w="12700">
            <a:solidFill>
              <a:srgbClr val="002060"/>
            </a:solidFill>
          </a:ln>
        </p:spPr>
      </p:pic>
      <p:sp>
        <p:nvSpPr>
          <p:cNvPr id="307" name="Google Shape;307;p37"/>
          <p:cNvSpPr/>
          <p:nvPr/>
        </p:nvSpPr>
        <p:spPr>
          <a:xfrm>
            <a:off x="4725699" y="1772088"/>
            <a:ext cx="1259700" cy="414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pic>
        <p:nvPicPr>
          <p:cNvPr id="314" name="Google Shape;314;p38"/>
          <p:cNvPicPr preferRelativeResize="0"/>
          <p:nvPr/>
        </p:nvPicPr>
        <p:blipFill>
          <a:blip r:embed="rId4">
            <a:alphaModFix/>
          </a:blip>
          <a:stretch>
            <a:fillRect/>
          </a:stretch>
        </p:blipFill>
        <p:spPr>
          <a:xfrm>
            <a:off x="1411750" y="544874"/>
            <a:ext cx="6080652" cy="4053752"/>
          </a:xfrm>
          <a:prstGeom prst="rect">
            <a:avLst/>
          </a:prstGeom>
          <a:noFill/>
          <a:ln w="12700">
            <a:solidFill>
              <a:srgbClr val="002060"/>
            </a:solidFill>
          </a:ln>
        </p:spPr>
      </p:pic>
      <p:cxnSp>
        <p:nvCxnSpPr>
          <p:cNvPr id="316" name="Google Shape;316;p38"/>
          <p:cNvCxnSpPr/>
          <p:nvPr/>
        </p:nvCxnSpPr>
        <p:spPr>
          <a:xfrm flipH="1">
            <a:off x="5094200" y="3785348"/>
            <a:ext cx="21000" cy="488100"/>
          </a:xfrm>
          <a:prstGeom prst="straightConnector1">
            <a:avLst/>
          </a:prstGeom>
          <a:noFill/>
          <a:ln w="28575" cap="flat" cmpd="sng">
            <a:solidFill>
              <a:srgbClr val="FFD966"/>
            </a:solidFill>
            <a:prstDash val="solid"/>
            <a:round/>
            <a:headEnd type="none" w="med" len="med"/>
            <a:tailEnd type="triangle" w="med" len="med"/>
          </a:ln>
        </p:spPr>
      </p:cxnSp>
      <p:cxnSp>
        <p:nvCxnSpPr>
          <p:cNvPr id="317" name="Google Shape;317;p38"/>
          <p:cNvCxnSpPr/>
          <p:nvPr/>
        </p:nvCxnSpPr>
        <p:spPr>
          <a:xfrm rot="10800000">
            <a:off x="4701550" y="3753848"/>
            <a:ext cx="427800" cy="31500"/>
          </a:xfrm>
          <a:prstGeom prst="straightConnector1">
            <a:avLst/>
          </a:prstGeom>
          <a:noFill/>
          <a:ln w="28575" cap="flat" cmpd="sng">
            <a:solidFill>
              <a:srgbClr val="FFD966"/>
            </a:solidFill>
            <a:prstDash val="solid"/>
            <a:round/>
            <a:headEnd type="none" w="med" len="med"/>
            <a:tailEnd type="triangle" w="med" len="med"/>
          </a:ln>
        </p:spPr>
      </p:cxn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324" name="Google Shape;324;p39"/>
          <p:cNvPicPr preferRelativeResize="0"/>
          <p:nvPr/>
        </p:nvPicPr>
        <p:blipFill>
          <a:blip r:embed="rId4">
            <a:alphaModFix/>
          </a:blip>
          <a:stretch>
            <a:fillRect/>
          </a:stretch>
        </p:blipFill>
        <p:spPr>
          <a:xfrm>
            <a:off x="1431487" y="1082325"/>
            <a:ext cx="2978850" cy="2978850"/>
          </a:xfrm>
          <a:prstGeom prst="rect">
            <a:avLst/>
          </a:prstGeom>
          <a:noFill/>
          <a:ln>
            <a:noFill/>
          </a:ln>
        </p:spPr>
      </p:pic>
      <p:sp>
        <p:nvSpPr>
          <p:cNvPr id="8" name="Google Shape;323;p37">
            <a:extLst>
              <a:ext uri="{FF2B5EF4-FFF2-40B4-BE49-F238E27FC236}">
                <a16:creationId xmlns:a16="http://schemas.microsoft.com/office/drawing/2014/main" id="{4FBA7727-93A0-4DE1-BDDA-E095D58079AF}"/>
              </a:ext>
            </a:extLst>
          </p:cNvPr>
          <p:cNvSpPr txBox="1">
            <a:spLocks/>
          </p:cNvSpPr>
          <p:nvPr/>
        </p:nvSpPr>
        <p:spPr>
          <a:xfrm>
            <a:off x="4410337" y="831575"/>
            <a:ext cx="3392487" cy="37973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dirty="0">
                <a:latin typeface="Open Sans" panose="020B0606030504020204" pitchFamily="34" charset="0"/>
                <a:ea typeface="Open Sans" panose="020B0606030504020204" pitchFamily="34" charset="0"/>
                <a:cs typeface="Open Sans" panose="020B0606030504020204" pitchFamily="34" charset="0"/>
                <a:sym typeface="Average"/>
              </a:rPr>
              <a:t>Google Chrome</a:t>
            </a:r>
          </a:p>
          <a:p>
            <a:pPr algn="ctr"/>
            <a:endParaRPr lang="en-US" b="1" dirty="0">
              <a:latin typeface="Open Sans" panose="020B0606030504020204" pitchFamily="34" charset="0"/>
              <a:ea typeface="Open Sans" panose="020B0606030504020204" pitchFamily="34" charset="0"/>
              <a:cs typeface="Open Sans" panose="020B0606030504020204" pitchFamily="34" charset="0"/>
              <a:sym typeface="Average"/>
            </a:endParaRPr>
          </a:p>
          <a:p>
            <a:pPr algn="ct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A browser used to access websites.</a:t>
            </a:r>
          </a:p>
          <a:p>
            <a:pPr algn="ctr"/>
            <a:endParaRPr lang="en-US" sz="2400" dirty="0">
              <a:latin typeface="Open Sans" panose="020B0606030504020204" pitchFamily="34" charset="0"/>
              <a:ea typeface="Open Sans" panose="020B0606030504020204" pitchFamily="34" charset="0"/>
              <a:cs typeface="Open Sans" panose="020B0606030504020204" pitchFamily="34" charset="0"/>
              <a:sym typeface="Average"/>
            </a:endParaRPr>
          </a:p>
          <a:p>
            <a:pPr algn="ctr"/>
            <a:r>
              <a:rPr lang="en" sz="2400" dirty="0">
                <a:latin typeface="+mn-lt"/>
                <a:ea typeface="Average"/>
                <a:cs typeface="Average"/>
                <a:sym typeface="Average"/>
              </a:rPr>
              <a:t>Many apps open in Google Chrome on Chromebooks. </a:t>
            </a:r>
            <a:endParaRPr lang="en-US" sz="2400" dirty="0">
              <a:latin typeface="+mn-lt"/>
              <a:ea typeface="Open Sans" panose="020B0606030504020204" pitchFamily="34" charset="0"/>
              <a:cs typeface="Open Sans" panose="020B0606030504020204" pitchFamily="34" charset="0"/>
              <a:sym typeface="Average"/>
            </a:endParaRPr>
          </a:p>
          <a:p>
            <a:pPr algn="ct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a:p>
            <a:pPr algn="ct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pic>
        <p:nvPicPr>
          <p:cNvPr id="332" name="Google Shape;332;p40"/>
          <p:cNvPicPr preferRelativeResize="0"/>
          <p:nvPr/>
        </p:nvPicPr>
        <p:blipFill>
          <a:blip r:embed="rId4">
            <a:alphaModFix/>
          </a:blip>
          <a:stretch>
            <a:fillRect/>
          </a:stretch>
        </p:blipFill>
        <p:spPr>
          <a:xfrm>
            <a:off x="1697587" y="655475"/>
            <a:ext cx="5748825" cy="3832550"/>
          </a:xfrm>
          <a:prstGeom prst="rect">
            <a:avLst/>
          </a:prstGeom>
          <a:noFill/>
          <a:ln w="12700">
            <a:solidFill>
              <a:srgbClr val="002060"/>
            </a:solidFill>
          </a:ln>
        </p:spPr>
      </p:pic>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8" name="Google Shape;338;p41"/>
          <p:cNvSpPr txBox="1">
            <a:spLocks noGrp="1"/>
          </p:cNvSpPr>
          <p:nvPr>
            <p:ph type="title" idx="4294967295"/>
          </p:nvPr>
        </p:nvSpPr>
        <p:spPr>
          <a:xfrm>
            <a:off x="4272991" y="378004"/>
            <a:ext cx="3802062" cy="39782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mj-lt"/>
                <a:ea typeface="Average"/>
                <a:cs typeface="Average"/>
                <a:sym typeface="Average"/>
              </a:rPr>
              <a:t>Google Docs</a:t>
            </a:r>
            <a:endParaRPr b="1" dirty="0">
              <a:latin typeface="+mj-lt"/>
              <a:ea typeface="Average"/>
              <a:cs typeface="Average"/>
              <a:sym typeface="Average"/>
            </a:endParaRPr>
          </a:p>
          <a:p>
            <a:pPr marL="0" lvl="0" indent="0" algn="ctr" rtl="0">
              <a:spcBef>
                <a:spcPts val="0"/>
              </a:spcBef>
              <a:spcAft>
                <a:spcPts val="0"/>
              </a:spcAft>
              <a:buNone/>
            </a:pPr>
            <a:endParaRPr b="1" dirty="0">
              <a:latin typeface="Average"/>
              <a:ea typeface="Average"/>
              <a:cs typeface="Average"/>
              <a:sym typeface="Average"/>
            </a:endParaRPr>
          </a:p>
          <a:p>
            <a:pPr marL="0" lvl="0" indent="0" algn="ctr" rtl="0">
              <a:spcBef>
                <a:spcPts val="0"/>
              </a:spcBef>
              <a:spcAft>
                <a:spcPts val="0"/>
              </a:spcAft>
              <a:buNone/>
            </a:pPr>
            <a:r>
              <a:rPr lang="en" dirty="0">
                <a:latin typeface="+mn-lt"/>
                <a:ea typeface="Average"/>
                <a:cs typeface="Average"/>
                <a:sym typeface="Average"/>
              </a:rPr>
              <a:t>A word processing program good for creating text documents like letters and résumés.</a:t>
            </a:r>
            <a:endParaRPr dirty="0">
              <a:latin typeface="+mn-lt"/>
              <a:ea typeface="Average"/>
              <a:cs typeface="Average"/>
              <a:sym typeface="Average"/>
            </a:endParaRPr>
          </a:p>
          <a:p>
            <a:pPr marL="0" lvl="0" indent="0" algn="ctr" rtl="0">
              <a:spcBef>
                <a:spcPts val="0"/>
              </a:spcBef>
              <a:spcAft>
                <a:spcPts val="0"/>
              </a:spcAft>
              <a:buNone/>
            </a:pPr>
            <a:endParaRPr dirty="0">
              <a:latin typeface="Average"/>
              <a:ea typeface="Average"/>
              <a:cs typeface="Average"/>
              <a:sym typeface="Average"/>
            </a:endParaRPr>
          </a:p>
          <a:p>
            <a:pPr marL="0" lvl="0" indent="0" algn="ctr" rtl="0">
              <a:spcBef>
                <a:spcPts val="0"/>
              </a:spcBef>
              <a:spcAft>
                <a:spcPts val="0"/>
              </a:spcAft>
              <a:buNone/>
            </a:pPr>
            <a:r>
              <a:rPr lang="en" b="1" dirty="0">
                <a:latin typeface="+mj-lt"/>
                <a:ea typeface="Average"/>
                <a:cs typeface="Average"/>
                <a:sym typeface="Average"/>
              </a:rPr>
              <a:t>URL: </a:t>
            </a:r>
            <a:r>
              <a:rPr lang="en" dirty="0">
                <a:latin typeface="+mn-lt"/>
                <a:ea typeface="Average"/>
                <a:cs typeface="Average"/>
                <a:sym typeface="Average"/>
              </a:rPr>
              <a:t>docs.google.com  </a:t>
            </a:r>
            <a:endParaRPr dirty="0">
              <a:latin typeface="+mn-lt"/>
              <a:ea typeface="Average"/>
              <a:cs typeface="Average"/>
              <a:sym typeface="Average"/>
            </a:endParaRPr>
          </a:p>
        </p:txBody>
      </p:sp>
      <p:pic>
        <p:nvPicPr>
          <p:cNvPr id="339" name="Google Shape;339;p41"/>
          <p:cNvPicPr preferRelativeResize="0"/>
          <p:nvPr/>
        </p:nvPicPr>
        <p:blipFill>
          <a:blip r:embed="rId4">
            <a:alphaModFix/>
          </a:blip>
          <a:stretch>
            <a:fillRect/>
          </a:stretch>
        </p:blipFill>
        <p:spPr>
          <a:xfrm>
            <a:off x="511649" y="494300"/>
            <a:ext cx="4060351" cy="4060351"/>
          </a:xfrm>
          <a:prstGeom prst="rect">
            <a:avLst/>
          </a:prstGeom>
          <a:noFill/>
          <a:ln>
            <a:noFill/>
          </a:ln>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 name="Google Shape;69;p15">
            <a:extLst>
              <a:ext uri="{FF2B5EF4-FFF2-40B4-BE49-F238E27FC236}">
                <a16:creationId xmlns:a16="http://schemas.microsoft.com/office/drawing/2014/main" id="{4B0B7388-8E7B-4B3B-8CCF-379C1DBBDBB4}"/>
              </a:ext>
            </a:extLst>
          </p:cNvPr>
          <p:cNvSpPr txBox="1">
            <a:spLocks/>
          </p:cNvSpPr>
          <p:nvPr/>
        </p:nvSpPr>
        <p:spPr>
          <a:xfrm>
            <a:off x="623888" y="1362075"/>
            <a:ext cx="8520112" cy="2052638"/>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Chromebook Basics </a:t>
            </a:r>
          </a:p>
          <a:p>
            <a:r>
              <a:rPr lang="en-US" dirty="0">
                <a:latin typeface="Open Sans" panose="020B0606030504020204" pitchFamily="34" charset="0"/>
                <a:ea typeface="Open Sans" panose="020B0606030504020204" pitchFamily="34" charset="0"/>
                <a:cs typeface="Open Sans" panose="020B0606030504020204" pitchFamily="34" charset="0"/>
                <a:sym typeface="Average"/>
              </a:rPr>
              <a:t>Digital Literacy Workshop</a:t>
            </a:r>
          </a:p>
        </p:txBody>
      </p:sp>
      <p:pic>
        <p:nvPicPr>
          <p:cNvPr id="7" name="Picture 6">
            <a:extLst>
              <a:ext uri="{FF2B5EF4-FFF2-40B4-BE49-F238E27FC236}">
                <a16:creationId xmlns:a16="http://schemas.microsoft.com/office/drawing/2014/main" id="{7D148E3A-36D2-4793-B575-3EC7FF63C626}"/>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8" name="Google Shape;348;p42"/>
          <p:cNvSpPr txBox="1">
            <a:spLocks noGrp="1"/>
          </p:cNvSpPr>
          <p:nvPr>
            <p:ph type="ctrTitle" idx="4294967295"/>
          </p:nvPr>
        </p:nvSpPr>
        <p:spPr>
          <a:xfrm>
            <a:off x="-141668" y="647370"/>
            <a:ext cx="4181475" cy="66516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mj-lt"/>
                <a:ea typeface="Average"/>
                <a:cs typeface="Average"/>
                <a:sym typeface="Average"/>
              </a:rPr>
              <a:t>Tabs</a:t>
            </a:r>
            <a:endParaRPr b="1" dirty="0">
              <a:latin typeface="+mj-lt"/>
              <a:ea typeface="Average"/>
              <a:cs typeface="Average"/>
              <a:sym typeface="Average"/>
            </a:endParaRPr>
          </a:p>
        </p:txBody>
      </p:sp>
      <p:pic>
        <p:nvPicPr>
          <p:cNvPr id="347" name="Google Shape;347;p42"/>
          <p:cNvPicPr preferRelativeResize="0"/>
          <p:nvPr/>
        </p:nvPicPr>
        <p:blipFill rotWithShape="1">
          <a:blip r:embed="rId4">
            <a:alphaModFix/>
          </a:blip>
          <a:srcRect b="68008"/>
          <a:stretch/>
        </p:blipFill>
        <p:spPr>
          <a:xfrm>
            <a:off x="272575" y="1790550"/>
            <a:ext cx="8598852" cy="1833924"/>
          </a:xfrm>
          <a:prstGeom prst="rect">
            <a:avLst/>
          </a:prstGeom>
          <a:noFill/>
          <a:ln w="12700">
            <a:solidFill>
              <a:srgbClr val="002060"/>
            </a:solidFill>
          </a:ln>
        </p:spPr>
      </p:pic>
      <p:cxnSp>
        <p:nvCxnSpPr>
          <p:cNvPr id="349" name="Google Shape;349;p42"/>
          <p:cNvCxnSpPr>
            <a:cxnSpLocks/>
          </p:cNvCxnSpPr>
          <p:nvPr/>
        </p:nvCxnSpPr>
        <p:spPr>
          <a:xfrm flipH="1">
            <a:off x="1182102" y="1235207"/>
            <a:ext cx="311848" cy="481025"/>
          </a:xfrm>
          <a:prstGeom prst="straightConnector1">
            <a:avLst/>
          </a:prstGeom>
          <a:noFill/>
          <a:ln w="57150" cap="flat" cmpd="sng">
            <a:solidFill>
              <a:schemeClr val="accent6"/>
            </a:solidFill>
            <a:prstDash val="solid"/>
            <a:round/>
            <a:headEnd type="none" w="med" len="med"/>
            <a:tailEnd type="triangle" w="med" len="med"/>
          </a:ln>
        </p:spPr>
      </p:cxnSp>
      <p:cxnSp>
        <p:nvCxnSpPr>
          <p:cNvPr id="350" name="Google Shape;350;p42"/>
          <p:cNvCxnSpPr>
            <a:cxnSpLocks/>
          </p:cNvCxnSpPr>
          <p:nvPr/>
        </p:nvCxnSpPr>
        <p:spPr>
          <a:xfrm>
            <a:off x="2382592" y="1206920"/>
            <a:ext cx="336356" cy="546471"/>
          </a:xfrm>
          <a:prstGeom prst="straightConnector1">
            <a:avLst/>
          </a:prstGeom>
          <a:noFill/>
          <a:ln w="5715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pic>
        <p:nvPicPr>
          <p:cNvPr id="357" name="Google Shape;357;p43"/>
          <p:cNvPicPr preferRelativeResize="0"/>
          <p:nvPr/>
        </p:nvPicPr>
        <p:blipFill rotWithShape="1">
          <a:blip r:embed="rId4">
            <a:alphaModFix/>
          </a:blip>
          <a:srcRect b="68008"/>
          <a:stretch/>
        </p:blipFill>
        <p:spPr>
          <a:xfrm>
            <a:off x="272575" y="1790550"/>
            <a:ext cx="8598852" cy="1833924"/>
          </a:xfrm>
          <a:prstGeom prst="rect">
            <a:avLst/>
          </a:prstGeom>
          <a:noFill/>
          <a:ln w="12700">
            <a:solidFill>
              <a:srgbClr val="002060"/>
            </a:solidFill>
          </a:ln>
        </p:spPr>
      </p:pic>
      <p:sp>
        <p:nvSpPr>
          <p:cNvPr id="361" name="Google Shape;361;p43"/>
          <p:cNvSpPr/>
          <p:nvPr/>
        </p:nvSpPr>
        <p:spPr>
          <a:xfrm>
            <a:off x="157645" y="1711313"/>
            <a:ext cx="1929600" cy="4317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62" name="Google Shape;362;p43"/>
          <p:cNvCxnSpPr/>
          <p:nvPr/>
        </p:nvCxnSpPr>
        <p:spPr>
          <a:xfrm rot="10800000">
            <a:off x="1524238" y="1825925"/>
            <a:ext cx="96000" cy="202500"/>
          </a:xfrm>
          <a:prstGeom prst="straightConnector1">
            <a:avLst/>
          </a:prstGeom>
          <a:noFill/>
          <a:ln w="28575" cap="flat" cmpd="sng">
            <a:solidFill>
              <a:srgbClr val="000000"/>
            </a:solidFill>
            <a:prstDash val="solid"/>
            <a:round/>
            <a:headEnd type="none" w="med" len="med"/>
            <a:tailEnd type="triangle" w="med" len="med"/>
          </a:ln>
        </p:spPr>
      </p:cxnSp>
      <p:sp>
        <p:nvSpPr>
          <p:cNvPr id="10" name="Google Shape;348;p42">
            <a:extLst>
              <a:ext uri="{FF2B5EF4-FFF2-40B4-BE49-F238E27FC236}">
                <a16:creationId xmlns:a16="http://schemas.microsoft.com/office/drawing/2014/main" id="{C8B57834-3E35-4281-BD31-214FDFC8E34C}"/>
              </a:ext>
            </a:extLst>
          </p:cNvPr>
          <p:cNvSpPr txBox="1">
            <a:spLocks/>
          </p:cNvSpPr>
          <p:nvPr/>
        </p:nvSpPr>
        <p:spPr>
          <a:xfrm>
            <a:off x="-141668" y="569942"/>
            <a:ext cx="4181475" cy="6651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mj-lt"/>
                <a:ea typeface="Average"/>
                <a:cs typeface="Average"/>
                <a:sym typeface="Average"/>
              </a:rPr>
              <a:t>Tabs</a:t>
            </a:r>
            <a:endParaRPr lang="en-US" b="1" dirty="0">
              <a:latin typeface="+mj-lt"/>
              <a:ea typeface="Average"/>
              <a:cs typeface="Average"/>
              <a:sym typeface="Average"/>
            </a:endParaRPr>
          </a:p>
        </p:txBody>
      </p:sp>
      <p:cxnSp>
        <p:nvCxnSpPr>
          <p:cNvPr id="11" name="Google Shape;349;p42">
            <a:extLst>
              <a:ext uri="{FF2B5EF4-FFF2-40B4-BE49-F238E27FC236}">
                <a16:creationId xmlns:a16="http://schemas.microsoft.com/office/drawing/2014/main" id="{55FDA5B1-62DB-4083-B7E9-178719912018}"/>
              </a:ext>
            </a:extLst>
          </p:cNvPr>
          <p:cNvCxnSpPr>
            <a:cxnSpLocks/>
          </p:cNvCxnSpPr>
          <p:nvPr/>
        </p:nvCxnSpPr>
        <p:spPr>
          <a:xfrm flipH="1">
            <a:off x="1182102" y="1157779"/>
            <a:ext cx="311848" cy="481025"/>
          </a:xfrm>
          <a:prstGeom prst="straightConnector1">
            <a:avLst/>
          </a:prstGeom>
          <a:noFill/>
          <a:ln w="57150" cap="flat" cmpd="sng">
            <a:solidFill>
              <a:schemeClr val="accent6"/>
            </a:solidFill>
            <a:prstDash val="solid"/>
            <a:round/>
            <a:headEnd type="none" w="med" len="med"/>
            <a:tailEnd type="triangle" w="med" len="med"/>
          </a:ln>
        </p:spPr>
      </p:cxnSp>
      <p:cxnSp>
        <p:nvCxnSpPr>
          <p:cNvPr id="12" name="Google Shape;350;p42">
            <a:extLst>
              <a:ext uri="{FF2B5EF4-FFF2-40B4-BE49-F238E27FC236}">
                <a16:creationId xmlns:a16="http://schemas.microsoft.com/office/drawing/2014/main" id="{46F418D3-262D-4BF2-A2C3-2C898474A0AF}"/>
              </a:ext>
            </a:extLst>
          </p:cNvPr>
          <p:cNvCxnSpPr>
            <a:cxnSpLocks/>
          </p:cNvCxnSpPr>
          <p:nvPr/>
        </p:nvCxnSpPr>
        <p:spPr>
          <a:xfrm>
            <a:off x="2382592" y="1129492"/>
            <a:ext cx="336356" cy="546471"/>
          </a:xfrm>
          <a:prstGeom prst="straightConnector1">
            <a:avLst/>
          </a:prstGeom>
          <a:noFill/>
          <a:ln w="5715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8" name="Google Shape;368;p44"/>
          <p:cNvSpPr txBox="1">
            <a:spLocks noGrp="1"/>
          </p:cNvSpPr>
          <p:nvPr>
            <p:ph type="title" idx="4294967295"/>
          </p:nvPr>
        </p:nvSpPr>
        <p:spPr>
          <a:xfrm>
            <a:off x="4639524" y="773239"/>
            <a:ext cx="3390900" cy="37957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mj-lt"/>
                <a:ea typeface="Average"/>
                <a:cs typeface="Average"/>
                <a:sym typeface="Average"/>
              </a:rPr>
              <a:t>File Manager</a:t>
            </a:r>
            <a:endParaRPr b="1" dirty="0">
              <a:latin typeface="+mj-lt"/>
              <a:ea typeface="Average"/>
              <a:cs typeface="Average"/>
              <a:sym typeface="Average"/>
            </a:endParaRPr>
          </a:p>
          <a:p>
            <a:pPr marL="0" lvl="0" indent="0" algn="ctr" rtl="0">
              <a:spcBef>
                <a:spcPts val="0"/>
              </a:spcBef>
              <a:spcAft>
                <a:spcPts val="0"/>
              </a:spcAft>
              <a:buNone/>
            </a:pPr>
            <a:endParaRPr b="1" dirty="0">
              <a:latin typeface="Average"/>
              <a:ea typeface="Average"/>
              <a:cs typeface="Average"/>
              <a:sym typeface="Average"/>
            </a:endParaRPr>
          </a:p>
          <a:p>
            <a:pPr marL="0" lvl="0" indent="0" algn="ctr" rtl="0">
              <a:spcBef>
                <a:spcPts val="0"/>
              </a:spcBef>
              <a:spcAft>
                <a:spcPts val="0"/>
              </a:spcAft>
              <a:buNone/>
            </a:pPr>
            <a:r>
              <a:rPr lang="en" dirty="0">
                <a:latin typeface="+mn-lt"/>
                <a:ea typeface="Average"/>
                <a:cs typeface="Average"/>
                <a:sym typeface="Average"/>
              </a:rPr>
              <a:t>A file management program that helps a user find, open, move, and delete files stored on the computer.  </a:t>
            </a:r>
            <a:endParaRPr dirty="0">
              <a:latin typeface="+mn-lt"/>
              <a:ea typeface="Average"/>
              <a:cs typeface="Average"/>
              <a:sym typeface="Average"/>
            </a:endParaRPr>
          </a:p>
        </p:txBody>
      </p:sp>
      <p:pic>
        <p:nvPicPr>
          <p:cNvPr id="369" name="Google Shape;369;p44"/>
          <p:cNvPicPr preferRelativeResize="0"/>
          <p:nvPr/>
        </p:nvPicPr>
        <p:blipFill rotWithShape="1">
          <a:blip r:embed="rId4">
            <a:alphaModFix/>
          </a:blip>
          <a:srcRect t="1783" b="1783"/>
          <a:stretch/>
        </p:blipFill>
        <p:spPr>
          <a:xfrm>
            <a:off x="1243075" y="1032800"/>
            <a:ext cx="3191925" cy="3077900"/>
          </a:xfrm>
          <a:prstGeom prst="rect">
            <a:avLst/>
          </a:prstGeom>
          <a:noFill/>
          <a:ln>
            <a:noFill/>
          </a:ln>
        </p:spPr>
      </p:pic>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9" name="Google Shape;337;p39">
            <a:extLst>
              <a:ext uri="{FF2B5EF4-FFF2-40B4-BE49-F238E27FC236}">
                <a16:creationId xmlns:a16="http://schemas.microsoft.com/office/drawing/2014/main" id="{8343D9BB-30EB-4968-BA32-B124A9C69A82}"/>
              </a:ext>
            </a:extLst>
          </p:cNvPr>
          <p:cNvSpPr/>
          <p:nvPr/>
        </p:nvSpPr>
        <p:spPr>
          <a:xfrm>
            <a:off x="1332975" y="1455000"/>
            <a:ext cx="6630300" cy="2746200"/>
          </a:xfrm>
          <a:prstGeom prst="wedgeRectCallout">
            <a:avLst>
              <a:gd name="adj1" fmla="val -22124"/>
              <a:gd name="adj2" fmla="val -63581"/>
            </a:avLst>
          </a:prstGeom>
          <a:solidFill>
            <a:srgbClr val="009B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9BD2"/>
              </a:solidFill>
            </a:endParaRPr>
          </a:p>
        </p:txBody>
      </p:sp>
      <p:sp>
        <p:nvSpPr>
          <p:cNvPr id="10" name="Google Shape;338;p39">
            <a:extLst>
              <a:ext uri="{FF2B5EF4-FFF2-40B4-BE49-F238E27FC236}">
                <a16:creationId xmlns:a16="http://schemas.microsoft.com/office/drawing/2014/main" id="{096A77A7-96AF-4E23-BEDA-F8074AD34A4F}"/>
              </a:ext>
            </a:extLst>
          </p:cNvPr>
          <p:cNvSpPr txBox="1">
            <a:spLocks/>
          </p:cNvSpPr>
          <p:nvPr/>
        </p:nvSpPr>
        <p:spPr>
          <a:xfrm>
            <a:off x="1827931" y="1675956"/>
            <a:ext cx="5640387" cy="132238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240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A box that shows one program or app on a computer. A window can be moved, resized, hidden, and closed.</a:t>
            </a:r>
            <a:endParaRPr lang="en-US" sz="24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1" name="Google Shape;339;p39">
            <a:extLst>
              <a:ext uri="{FF2B5EF4-FFF2-40B4-BE49-F238E27FC236}">
                <a16:creationId xmlns:a16="http://schemas.microsoft.com/office/drawing/2014/main" id="{8AF5AE20-0DDD-4178-9CA1-C394FBEAA789}"/>
              </a:ext>
            </a:extLst>
          </p:cNvPr>
          <p:cNvSpPr txBox="1"/>
          <p:nvPr/>
        </p:nvSpPr>
        <p:spPr>
          <a:xfrm>
            <a:off x="2355100" y="545525"/>
            <a:ext cx="1855200" cy="554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solidFill>
                  <a:schemeClr val="dk1"/>
                </a:solidFill>
                <a:latin typeface="+mj-lt"/>
                <a:ea typeface="Open Sans" panose="020B0606030504020204" pitchFamily="34" charset="0"/>
                <a:cs typeface="Open Sans" panose="020B0606030504020204" pitchFamily="34" charset="0"/>
                <a:sym typeface="Average"/>
              </a:rPr>
              <a:t>Window</a:t>
            </a:r>
            <a:endParaRPr dirty="0">
              <a:latin typeface="+mj-lt"/>
            </a:endParaRPr>
          </a:p>
        </p:txBody>
      </p:sp>
      <p:sp>
        <p:nvSpPr>
          <p:cNvPr id="12" name="Google Shape;340;p39">
            <a:extLst>
              <a:ext uri="{FF2B5EF4-FFF2-40B4-BE49-F238E27FC236}">
                <a16:creationId xmlns:a16="http://schemas.microsoft.com/office/drawing/2014/main" id="{F4DFF41B-D92F-4AFA-9B6A-77CEDE412566}"/>
              </a:ext>
            </a:extLst>
          </p:cNvPr>
          <p:cNvSpPr/>
          <p:nvPr/>
        </p:nvSpPr>
        <p:spPr>
          <a:xfrm>
            <a:off x="3669300" y="3034425"/>
            <a:ext cx="1803000" cy="9483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 name="Google Shape;341;p39">
            <a:extLst>
              <a:ext uri="{FF2B5EF4-FFF2-40B4-BE49-F238E27FC236}">
                <a16:creationId xmlns:a16="http://schemas.microsoft.com/office/drawing/2014/main" id="{1EF06AE2-61A0-49BE-BFC5-6FE7FCD879B2}"/>
              </a:ext>
            </a:extLst>
          </p:cNvPr>
          <p:cNvCxnSpPr/>
          <p:nvPr/>
        </p:nvCxnSpPr>
        <p:spPr>
          <a:xfrm rot="10800000" flipH="1">
            <a:off x="3669300" y="3110375"/>
            <a:ext cx="1805400" cy="7500"/>
          </a:xfrm>
          <a:prstGeom prst="straightConnector1">
            <a:avLst/>
          </a:prstGeom>
          <a:noFill/>
          <a:ln w="9525" cap="flat" cmpd="sng">
            <a:solidFill>
              <a:schemeClr val="dk2"/>
            </a:solidFill>
            <a:prstDash val="solid"/>
            <a:round/>
            <a:headEnd type="none" w="med" len="med"/>
            <a:tailEnd type="none" w="med" len="med"/>
          </a:ln>
        </p:spPr>
      </p:cxn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8" name="Google Shape;388;p46"/>
          <p:cNvSpPr txBox="1">
            <a:spLocks noGrp="1"/>
          </p:cNvSpPr>
          <p:nvPr>
            <p:ph type="ctrTitle" idx="4294967295"/>
          </p:nvPr>
        </p:nvSpPr>
        <p:spPr>
          <a:xfrm>
            <a:off x="2297112" y="392412"/>
            <a:ext cx="4549775" cy="6667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mj-lt"/>
                <a:ea typeface="Average"/>
                <a:cs typeface="Average"/>
                <a:sym typeface="Average"/>
              </a:rPr>
              <a:t>Click and drag to move.</a:t>
            </a:r>
            <a:endParaRPr b="1" dirty="0">
              <a:latin typeface="+mj-lt"/>
              <a:ea typeface="Average"/>
              <a:cs typeface="Average"/>
              <a:sym typeface="Average"/>
            </a:endParaRPr>
          </a:p>
        </p:txBody>
      </p:sp>
      <p:pic>
        <p:nvPicPr>
          <p:cNvPr id="389" name="Google Shape;389;p46"/>
          <p:cNvPicPr preferRelativeResize="0"/>
          <p:nvPr/>
        </p:nvPicPr>
        <p:blipFill rotWithShape="1">
          <a:blip r:embed="rId4">
            <a:alphaModFix/>
          </a:blip>
          <a:srcRect b="42329"/>
          <a:stretch/>
        </p:blipFill>
        <p:spPr>
          <a:xfrm>
            <a:off x="714375" y="1342800"/>
            <a:ext cx="7715250" cy="2966200"/>
          </a:xfrm>
          <a:prstGeom prst="rect">
            <a:avLst/>
          </a:prstGeom>
          <a:noFill/>
          <a:ln w="12700">
            <a:solidFill>
              <a:srgbClr val="002060"/>
            </a:solidFill>
          </a:ln>
        </p:spPr>
      </p:pic>
      <p:cxnSp>
        <p:nvCxnSpPr>
          <p:cNvPr id="390" name="Google Shape;390;p46"/>
          <p:cNvCxnSpPr>
            <a:cxnSpLocks/>
          </p:cNvCxnSpPr>
          <p:nvPr/>
        </p:nvCxnSpPr>
        <p:spPr>
          <a:xfrm flipH="1">
            <a:off x="5606375" y="950275"/>
            <a:ext cx="227755" cy="703550"/>
          </a:xfrm>
          <a:prstGeom prst="straightConnector1">
            <a:avLst/>
          </a:prstGeom>
          <a:noFill/>
          <a:ln w="76200" cap="flat" cmpd="sng">
            <a:solidFill>
              <a:schemeClr val="accent6"/>
            </a:solidFill>
            <a:prstDash val="solid"/>
            <a:round/>
            <a:headEnd type="none" w="med" len="med"/>
            <a:tailEnd type="triangle" w="med" len="med"/>
          </a:ln>
        </p:spPr>
      </p:cxnSp>
      <p:sp>
        <p:nvSpPr>
          <p:cNvPr id="391" name="Google Shape;391;p46"/>
          <p:cNvSpPr/>
          <p:nvPr/>
        </p:nvSpPr>
        <p:spPr>
          <a:xfrm>
            <a:off x="1426025" y="1741000"/>
            <a:ext cx="5606400" cy="341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grpSp>
        <p:nvGrpSpPr>
          <p:cNvPr id="17" name="Google Shape;293;p35">
            <a:extLst>
              <a:ext uri="{FF2B5EF4-FFF2-40B4-BE49-F238E27FC236}">
                <a16:creationId xmlns:a16="http://schemas.microsoft.com/office/drawing/2014/main" id="{F8C534B0-CDEF-4DC4-B5BB-018BDB3C4838}"/>
              </a:ext>
            </a:extLst>
          </p:cNvPr>
          <p:cNvGrpSpPr/>
          <p:nvPr/>
        </p:nvGrpSpPr>
        <p:grpSpPr>
          <a:xfrm>
            <a:off x="2859062" y="1535690"/>
            <a:ext cx="3113668" cy="2255467"/>
            <a:chOff x="1209617" y="1326300"/>
            <a:chExt cx="3438683" cy="2490900"/>
          </a:xfrm>
        </p:grpSpPr>
        <p:sp>
          <p:nvSpPr>
            <p:cNvPr id="18" name="Google Shape;294;p35">
              <a:extLst>
                <a:ext uri="{FF2B5EF4-FFF2-40B4-BE49-F238E27FC236}">
                  <a16:creationId xmlns:a16="http://schemas.microsoft.com/office/drawing/2014/main" id="{AE192CBF-07E1-4565-AF35-91364F973288}"/>
                </a:ext>
              </a:extLst>
            </p:cNvPr>
            <p:cNvSpPr/>
            <p:nvPr/>
          </p:nvSpPr>
          <p:spPr>
            <a:xfrm rot="10800000">
              <a:off x="1209617" y="1326300"/>
              <a:ext cx="3438600" cy="2490900"/>
            </a:xfrm>
            <a:prstGeom prst="rect">
              <a:avLst/>
            </a:prstGeom>
            <a:gradFill>
              <a:gsLst>
                <a:gs pos="0">
                  <a:srgbClr val="F2F2F2"/>
                </a:gs>
                <a:gs pos="100000">
                  <a:srgbClr val="A6A6A6"/>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9" name="Google Shape;295;p35">
              <a:extLst>
                <a:ext uri="{FF2B5EF4-FFF2-40B4-BE49-F238E27FC236}">
                  <a16:creationId xmlns:a16="http://schemas.microsoft.com/office/drawing/2014/main" id="{5D2E1C71-A5EA-4F51-AF7D-4DFCDDF5231C}"/>
                </a:ext>
              </a:extLst>
            </p:cNvPr>
            <p:cNvCxnSpPr/>
            <p:nvPr/>
          </p:nvCxnSpPr>
          <p:spPr>
            <a:xfrm>
              <a:off x="1209700" y="2865975"/>
              <a:ext cx="3438600" cy="0"/>
            </a:xfrm>
            <a:prstGeom prst="straightConnector1">
              <a:avLst/>
            </a:prstGeom>
            <a:noFill/>
            <a:ln w="9525" cap="flat" cmpd="sng">
              <a:solidFill>
                <a:schemeClr val="dk2"/>
              </a:solidFill>
              <a:prstDash val="dot"/>
              <a:round/>
              <a:headEnd type="none" w="med" len="med"/>
              <a:tailEnd type="none" w="med" len="med"/>
            </a:ln>
          </p:spPr>
        </p:cxnSp>
      </p:grpSp>
      <p:sp>
        <p:nvSpPr>
          <p:cNvPr id="20" name="Google Shape;301;p35">
            <a:extLst>
              <a:ext uri="{FF2B5EF4-FFF2-40B4-BE49-F238E27FC236}">
                <a16:creationId xmlns:a16="http://schemas.microsoft.com/office/drawing/2014/main" id="{86512D66-F1F2-4E7A-B746-8AD6AC8EAE3F}"/>
              </a:ext>
            </a:extLst>
          </p:cNvPr>
          <p:cNvSpPr txBox="1">
            <a:spLocks/>
          </p:cNvSpPr>
          <p:nvPr/>
        </p:nvSpPr>
        <p:spPr>
          <a:xfrm rot="-1440413">
            <a:off x="1731325" y="451243"/>
            <a:ext cx="982663" cy="431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a:latin typeface="Open Sans" panose="020B0606030504020204" pitchFamily="34" charset="0"/>
                <a:ea typeface="Open Sans" panose="020B0606030504020204" pitchFamily="34" charset="0"/>
                <a:cs typeface="Open Sans" panose="020B0606030504020204" pitchFamily="34" charset="0"/>
                <a:sym typeface="Average"/>
              </a:rPr>
              <a:t>click</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1" name="Google Shape;302;p35">
            <a:extLst>
              <a:ext uri="{FF2B5EF4-FFF2-40B4-BE49-F238E27FC236}">
                <a16:creationId xmlns:a16="http://schemas.microsoft.com/office/drawing/2014/main" id="{0793CA3F-E7E1-42BD-A7BB-734EB1C3FFAE}"/>
              </a:ext>
            </a:extLst>
          </p:cNvPr>
          <p:cNvSpPr txBox="1">
            <a:spLocks/>
          </p:cNvSpPr>
          <p:nvPr/>
        </p:nvSpPr>
        <p:spPr>
          <a:xfrm rot="1252">
            <a:off x="3514724" y="433011"/>
            <a:ext cx="2114550" cy="431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800">
                <a:latin typeface="Open Sans" panose="020B0606030504020204" pitchFamily="34" charset="0"/>
                <a:ea typeface="Open Sans" panose="020B0606030504020204" pitchFamily="34" charset="0"/>
                <a:cs typeface="Open Sans" panose="020B0606030504020204" pitchFamily="34" charset="0"/>
                <a:sym typeface="Average"/>
              </a:rPr>
              <a:t>hold and move</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2" name="Google Shape;299;p35">
            <a:extLst>
              <a:ext uri="{FF2B5EF4-FFF2-40B4-BE49-F238E27FC236}">
                <a16:creationId xmlns:a16="http://schemas.microsoft.com/office/drawing/2014/main" id="{C0FC5ABA-131B-428E-9EEA-6B5B3EAA0F76}"/>
              </a:ext>
            </a:extLst>
          </p:cNvPr>
          <p:cNvSpPr txBox="1">
            <a:spLocks/>
          </p:cNvSpPr>
          <p:nvPr/>
        </p:nvSpPr>
        <p:spPr>
          <a:xfrm>
            <a:off x="1146856" y="3990614"/>
            <a:ext cx="9144000" cy="6667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Click and drag</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3" name="Google Shape;300;p35">
            <a:extLst>
              <a:ext uri="{FF2B5EF4-FFF2-40B4-BE49-F238E27FC236}">
                <a16:creationId xmlns:a16="http://schemas.microsoft.com/office/drawing/2014/main" id="{B0C9434F-E07D-4990-84A6-04D745E646F4}"/>
              </a:ext>
            </a:extLst>
          </p:cNvPr>
          <p:cNvSpPr/>
          <p:nvPr/>
        </p:nvSpPr>
        <p:spPr>
          <a:xfrm rot="-1063865">
            <a:off x="2057332" y="776073"/>
            <a:ext cx="1057837" cy="741422"/>
          </a:xfrm>
          <a:prstGeom prst="irregularSeal1">
            <a:avLst/>
          </a:prstGeom>
          <a:noFill/>
          <a:ln w="381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303;p35">
            <a:extLst>
              <a:ext uri="{FF2B5EF4-FFF2-40B4-BE49-F238E27FC236}">
                <a16:creationId xmlns:a16="http://schemas.microsoft.com/office/drawing/2014/main" id="{C61CECC3-7388-4ED3-88EF-6E7CD913BFD8}"/>
              </a:ext>
            </a:extLst>
          </p:cNvPr>
          <p:cNvSpPr/>
          <p:nvPr/>
        </p:nvSpPr>
        <p:spPr>
          <a:xfrm rot="1934540">
            <a:off x="5847337" y="625898"/>
            <a:ext cx="1198625" cy="828097"/>
          </a:xfrm>
          <a:prstGeom prst="cloud">
            <a:avLst/>
          </a:prstGeom>
          <a:no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Arrow: Right 24">
            <a:extLst>
              <a:ext uri="{FF2B5EF4-FFF2-40B4-BE49-F238E27FC236}">
                <a16:creationId xmlns:a16="http://schemas.microsoft.com/office/drawing/2014/main" id="{5A34D18D-E4DD-4B22-BC98-054915D126F2}"/>
              </a:ext>
            </a:extLst>
          </p:cNvPr>
          <p:cNvSpPr/>
          <p:nvPr/>
        </p:nvSpPr>
        <p:spPr>
          <a:xfrm>
            <a:off x="3486512" y="764900"/>
            <a:ext cx="2114099" cy="555250"/>
          </a:xfrm>
          <a:prstGeom prst="rightArrow">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Icon&#10;&#10;Description automatically generated">
            <a:extLst>
              <a:ext uri="{FF2B5EF4-FFF2-40B4-BE49-F238E27FC236}">
                <a16:creationId xmlns:a16="http://schemas.microsoft.com/office/drawing/2014/main" id="{5155547B-048F-461C-ABEC-B8D59771620D}"/>
              </a:ext>
            </a:extLst>
          </p:cNvPr>
          <p:cNvPicPr>
            <a:picLocks noChangeAspect="1"/>
          </p:cNvPicPr>
          <p:nvPr/>
        </p:nvPicPr>
        <p:blipFill>
          <a:blip r:embed="rId4"/>
          <a:stretch>
            <a:fillRect/>
          </a:stretch>
        </p:blipFill>
        <p:spPr>
          <a:xfrm>
            <a:off x="2630406" y="2619443"/>
            <a:ext cx="2592855" cy="2592070"/>
          </a:xfrm>
          <a:prstGeom prst="rect">
            <a:avLst/>
          </a:prstGeom>
        </p:spPr>
      </p:pic>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6" name="Google Shape;416;p48"/>
          <p:cNvSpPr txBox="1">
            <a:spLocks noGrp="1"/>
          </p:cNvSpPr>
          <p:nvPr>
            <p:ph type="ctrTitle" idx="4294967295"/>
          </p:nvPr>
        </p:nvSpPr>
        <p:spPr>
          <a:xfrm>
            <a:off x="4125399" y="528225"/>
            <a:ext cx="4181475" cy="6667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mj-lt"/>
                <a:ea typeface="Average"/>
                <a:cs typeface="Average"/>
                <a:sym typeface="Average"/>
              </a:rPr>
              <a:t>Minimize.</a:t>
            </a:r>
            <a:endParaRPr b="1" dirty="0">
              <a:latin typeface="+mj-lt"/>
              <a:ea typeface="Average"/>
              <a:cs typeface="Average"/>
              <a:sym typeface="Average"/>
            </a:endParaRPr>
          </a:p>
        </p:txBody>
      </p:sp>
      <p:pic>
        <p:nvPicPr>
          <p:cNvPr id="415" name="Google Shape;415;p48"/>
          <p:cNvPicPr preferRelativeResize="0"/>
          <p:nvPr/>
        </p:nvPicPr>
        <p:blipFill rotWithShape="1">
          <a:blip r:embed="rId4">
            <a:alphaModFix/>
          </a:blip>
          <a:srcRect b="42329"/>
          <a:stretch/>
        </p:blipFill>
        <p:spPr>
          <a:xfrm>
            <a:off x="636538" y="1315700"/>
            <a:ext cx="7870776" cy="3026000"/>
          </a:xfrm>
          <a:prstGeom prst="rect">
            <a:avLst/>
          </a:prstGeom>
          <a:noFill/>
          <a:ln w="12700">
            <a:solidFill>
              <a:srgbClr val="002060"/>
            </a:solidFill>
          </a:ln>
        </p:spPr>
      </p:pic>
      <p:cxnSp>
        <p:nvCxnSpPr>
          <p:cNvPr id="417" name="Google Shape;417;p48"/>
          <p:cNvCxnSpPr/>
          <p:nvPr/>
        </p:nvCxnSpPr>
        <p:spPr>
          <a:xfrm>
            <a:off x="6432463" y="1160025"/>
            <a:ext cx="512700" cy="531000"/>
          </a:xfrm>
          <a:prstGeom prst="straightConnector1">
            <a:avLst/>
          </a:prstGeom>
          <a:noFill/>
          <a:ln w="76200" cap="flat" cmpd="sng">
            <a:solidFill>
              <a:schemeClr val="accent6"/>
            </a:solidFill>
            <a:prstDash val="solid"/>
            <a:round/>
            <a:headEnd type="none" w="med" len="med"/>
            <a:tailEnd type="triangle" w="med" len="med"/>
          </a:ln>
        </p:spPr>
      </p:cxnSp>
      <p:sp>
        <p:nvSpPr>
          <p:cNvPr id="418" name="Google Shape;418;p48"/>
          <p:cNvSpPr/>
          <p:nvPr/>
        </p:nvSpPr>
        <p:spPr>
          <a:xfrm>
            <a:off x="7024187" y="1741000"/>
            <a:ext cx="333600" cy="341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grpSp>
        <p:nvGrpSpPr>
          <p:cNvPr id="425" name="Google Shape;425;p49"/>
          <p:cNvGrpSpPr/>
          <p:nvPr/>
        </p:nvGrpSpPr>
        <p:grpSpPr>
          <a:xfrm>
            <a:off x="-439052" y="978615"/>
            <a:ext cx="10124477" cy="2442858"/>
            <a:chOff x="152400" y="1181125"/>
            <a:chExt cx="8839250" cy="1952100"/>
          </a:xfrm>
        </p:grpSpPr>
        <p:sp>
          <p:nvSpPr>
            <p:cNvPr id="426" name="Google Shape;426;p49"/>
            <p:cNvSpPr/>
            <p:nvPr/>
          </p:nvSpPr>
          <p:spPr>
            <a:xfrm>
              <a:off x="152450" y="1181125"/>
              <a:ext cx="8839200" cy="1952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27" name="Google Shape;427;p49"/>
            <p:cNvPicPr preferRelativeResize="0"/>
            <p:nvPr/>
          </p:nvPicPr>
          <p:blipFill>
            <a:blip r:embed="rId4">
              <a:alphaModFix/>
            </a:blip>
            <a:stretch>
              <a:fillRect/>
            </a:stretch>
          </p:blipFill>
          <p:spPr>
            <a:xfrm>
              <a:off x="152400" y="1181125"/>
              <a:ext cx="8839200" cy="1895172"/>
            </a:xfrm>
            <a:prstGeom prst="rect">
              <a:avLst/>
            </a:prstGeom>
            <a:noFill/>
            <a:ln w="12700">
              <a:solidFill>
                <a:srgbClr val="002060"/>
              </a:solidFill>
            </a:ln>
          </p:spPr>
        </p:pic>
      </p:grpSp>
      <p:sp>
        <p:nvSpPr>
          <p:cNvPr id="428" name="Google Shape;428;p49"/>
          <p:cNvSpPr/>
          <p:nvPr/>
        </p:nvSpPr>
        <p:spPr>
          <a:xfrm flipH="1">
            <a:off x="5434239" y="2884868"/>
            <a:ext cx="512700" cy="465365"/>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6" name="Google Shape;436;p50"/>
          <p:cNvSpPr txBox="1">
            <a:spLocks noGrp="1"/>
          </p:cNvSpPr>
          <p:nvPr>
            <p:ph type="ctrTitle" idx="4294967295"/>
          </p:nvPr>
        </p:nvSpPr>
        <p:spPr>
          <a:xfrm>
            <a:off x="4571926" y="578325"/>
            <a:ext cx="4181475" cy="6667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mj-lt"/>
                <a:ea typeface="Average"/>
                <a:cs typeface="Average"/>
                <a:sym typeface="Average"/>
              </a:rPr>
              <a:t>Close.</a:t>
            </a:r>
            <a:endParaRPr b="1" dirty="0">
              <a:latin typeface="+mj-lt"/>
              <a:ea typeface="Average"/>
              <a:cs typeface="Average"/>
              <a:sym typeface="Average"/>
            </a:endParaRPr>
          </a:p>
        </p:txBody>
      </p:sp>
      <p:pic>
        <p:nvPicPr>
          <p:cNvPr id="435" name="Google Shape;435;p50"/>
          <p:cNvPicPr preferRelativeResize="0"/>
          <p:nvPr/>
        </p:nvPicPr>
        <p:blipFill rotWithShape="1">
          <a:blip r:embed="rId4">
            <a:alphaModFix/>
          </a:blip>
          <a:srcRect b="42329"/>
          <a:stretch/>
        </p:blipFill>
        <p:spPr>
          <a:xfrm>
            <a:off x="636538" y="1315700"/>
            <a:ext cx="7870776" cy="3026000"/>
          </a:xfrm>
          <a:prstGeom prst="rect">
            <a:avLst/>
          </a:prstGeom>
          <a:noFill/>
          <a:ln w="12700">
            <a:solidFill>
              <a:srgbClr val="002060"/>
            </a:solidFill>
          </a:ln>
        </p:spPr>
      </p:pic>
      <p:cxnSp>
        <p:nvCxnSpPr>
          <p:cNvPr id="437" name="Google Shape;437;p50"/>
          <p:cNvCxnSpPr/>
          <p:nvPr/>
        </p:nvCxnSpPr>
        <p:spPr>
          <a:xfrm>
            <a:off x="6770750" y="1174450"/>
            <a:ext cx="591900" cy="474000"/>
          </a:xfrm>
          <a:prstGeom prst="straightConnector1">
            <a:avLst/>
          </a:prstGeom>
          <a:noFill/>
          <a:ln w="76200" cap="flat" cmpd="sng">
            <a:solidFill>
              <a:schemeClr val="accent6"/>
            </a:solidFill>
            <a:prstDash val="solid"/>
            <a:round/>
            <a:headEnd type="none" w="med" len="med"/>
            <a:tailEnd type="triangle" w="med" len="med"/>
          </a:ln>
        </p:spPr>
      </p:cxnSp>
      <p:sp>
        <p:nvSpPr>
          <p:cNvPr id="438" name="Google Shape;438;p50"/>
          <p:cNvSpPr/>
          <p:nvPr/>
        </p:nvSpPr>
        <p:spPr>
          <a:xfrm>
            <a:off x="7476962" y="1741000"/>
            <a:ext cx="333600" cy="341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7" name="Google Shape;447;p51"/>
          <p:cNvSpPr txBox="1">
            <a:spLocks noGrp="1"/>
          </p:cNvSpPr>
          <p:nvPr>
            <p:ph type="ctrTitle" idx="4294967295"/>
          </p:nvPr>
        </p:nvSpPr>
        <p:spPr>
          <a:xfrm>
            <a:off x="0" y="2986088"/>
            <a:ext cx="9144000" cy="65563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Average"/>
                <a:ea typeface="Average"/>
                <a:cs typeface="Average"/>
                <a:sym typeface="Average"/>
              </a:rPr>
              <a:t>URL: thisissand.com</a:t>
            </a:r>
            <a:endParaRPr dirty="0">
              <a:latin typeface="Average"/>
              <a:ea typeface="Average"/>
              <a:cs typeface="Average"/>
              <a:sym typeface="Average"/>
            </a:endParaRPr>
          </a:p>
        </p:txBody>
      </p:sp>
      <p:sp>
        <p:nvSpPr>
          <p:cNvPr id="448" name="Google Shape;448;p51"/>
          <p:cNvSpPr txBox="1">
            <a:spLocks noGrp="1"/>
          </p:cNvSpPr>
          <p:nvPr>
            <p:ph type="ctrTitle" idx="4294967295"/>
          </p:nvPr>
        </p:nvSpPr>
        <p:spPr>
          <a:xfrm>
            <a:off x="0" y="352554"/>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Average"/>
                <a:cs typeface="Average"/>
                <a:sym typeface="Average"/>
              </a:rPr>
              <a:t>Address Bar</a:t>
            </a:r>
            <a:endParaRPr dirty="0">
              <a:latin typeface="+mj-lt"/>
              <a:ea typeface="Average"/>
              <a:cs typeface="Average"/>
              <a:sym typeface="Average"/>
            </a:endParaRPr>
          </a:p>
        </p:txBody>
      </p:sp>
      <p:pic>
        <p:nvPicPr>
          <p:cNvPr id="445" name="Google Shape;445;p51"/>
          <p:cNvPicPr preferRelativeResize="0"/>
          <p:nvPr/>
        </p:nvPicPr>
        <p:blipFill rotWithShape="1">
          <a:blip r:embed="rId4">
            <a:alphaModFix/>
          </a:blip>
          <a:srcRect b="69500"/>
          <a:stretch/>
        </p:blipFill>
        <p:spPr>
          <a:xfrm>
            <a:off x="1273200" y="1362939"/>
            <a:ext cx="6432828" cy="1308050"/>
          </a:xfrm>
          <a:prstGeom prst="rect">
            <a:avLst/>
          </a:prstGeom>
          <a:noFill/>
          <a:ln w="12700">
            <a:solidFill>
              <a:srgbClr val="002060"/>
            </a:solidFill>
          </a:ln>
        </p:spPr>
      </p:pic>
      <p:cxnSp>
        <p:nvCxnSpPr>
          <p:cNvPr id="446" name="Google Shape;446;p51"/>
          <p:cNvCxnSpPr>
            <a:cxnSpLocks/>
          </p:cNvCxnSpPr>
          <p:nvPr/>
        </p:nvCxnSpPr>
        <p:spPr>
          <a:xfrm flipH="1">
            <a:off x="3003025" y="1068506"/>
            <a:ext cx="500029" cy="540583"/>
          </a:xfrm>
          <a:prstGeom prst="straightConnector1">
            <a:avLst/>
          </a:prstGeom>
          <a:noFill/>
          <a:ln w="76200" cap="flat" cmpd="sng">
            <a:solidFill>
              <a:schemeClr val="accent6"/>
            </a:solidFill>
            <a:prstDash val="solid"/>
            <a:round/>
            <a:headEnd type="none" w="med" len="med"/>
            <a:tailEnd type="triangle" w="med" len="med"/>
          </a:ln>
        </p:spPr>
      </p:cxnSp>
      <p:sp>
        <p:nvSpPr>
          <p:cNvPr id="13" name="Google Shape;454;p50">
            <a:extLst>
              <a:ext uri="{FF2B5EF4-FFF2-40B4-BE49-F238E27FC236}">
                <a16:creationId xmlns:a16="http://schemas.microsoft.com/office/drawing/2014/main" id="{609E3188-A606-456F-BB54-F72C26191262}"/>
              </a:ext>
            </a:extLst>
          </p:cNvPr>
          <p:cNvSpPr/>
          <p:nvPr/>
        </p:nvSpPr>
        <p:spPr>
          <a:xfrm>
            <a:off x="3154680" y="3775959"/>
            <a:ext cx="2834640" cy="699889"/>
          </a:xfrm>
          <a:prstGeom prst="wedgeRectCallout">
            <a:avLst>
              <a:gd name="adj1" fmla="val -19497"/>
              <a:gd name="adj2" fmla="val -87025"/>
            </a:avLst>
          </a:prstGeom>
          <a:solidFill>
            <a:srgbClr val="0020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0"/>
          </a:p>
        </p:txBody>
      </p:sp>
      <p:sp>
        <p:nvSpPr>
          <p:cNvPr id="14" name="Google Shape;455;p50">
            <a:extLst>
              <a:ext uri="{FF2B5EF4-FFF2-40B4-BE49-F238E27FC236}">
                <a16:creationId xmlns:a16="http://schemas.microsoft.com/office/drawing/2014/main" id="{3A807B51-5324-443F-89A7-172DEDAC92D3}"/>
              </a:ext>
            </a:extLst>
          </p:cNvPr>
          <p:cNvSpPr txBox="1">
            <a:spLocks/>
          </p:cNvSpPr>
          <p:nvPr/>
        </p:nvSpPr>
        <p:spPr>
          <a:xfrm>
            <a:off x="2670175" y="3897304"/>
            <a:ext cx="3803650" cy="457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Address of a website.</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 name="Google Shape;75;p16">
            <a:extLst>
              <a:ext uri="{FF2B5EF4-FFF2-40B4-BE49-F238E27FC236}">
                <a16:creationId xmlns:a16="http://schemas.microsoft.com/office/drawing/2014/main" id="{17F88D49-CCC0-45E1-BE89-8B743894393E}"/>
              </a:ext>
            </a:extLst>
          </p:cNvPr>
          <p:cNvSpPr txBox="1">
            <a:spLocks noGrp="1"/>
          </p:cNvSpPr>
          <p:nvPr>
            <p:ph type="title"/>
          </p:nvPr>
        </p:nvSpPr>
        <p:spPr>
          <a:xfrm>
            <a:off x="0" y="800100"/>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Introductions</a:t>
            </a:r>
            <a:endParaRPr sz="32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8" name="Google Shape;76;p16">
            <a:extLst>
              <a:ext uri="{FF2B5EF4-FFF2-40B4-BE49-F238E27FC236}">
                <a16:creationId xmlns:a16="http://schemas.microsoft.com/office/drawing/2014/main" id="{80E72C62-DF9B-49A8-84D3-B146AA4FEB4C}"/>
              </a:ext>
            </a:extLst>
          </p:cNvPr>
          <p:cNvSpPr txBox="1">
            <a:spLocks/>
          </p:cNvSpPr>
          <p:nvPr/>
        </p:nvSpPr>
        <p:spPr>
          <a:xfrm>
            <a:off x="1307592" y="1524794"/>
            <a:ext cx="6528816" cy="2093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457200" indent="-406400">
              <a:spcAft>
                <a:spcPts val="1200"/>
              </a:spcAft>
              <a:buFont typeface="Average"/>
              <a:buAutoNum type="arabicPeriod"/>
            </a:pPr>
            <a:r>
              <a:rPr lang="en-US">
                <a:latin typeface="Open Sans" panose="020B0606030504020204" pitchFamily="34" charset="0"/>
                <a:ea typeface="Open Sans" panose="020B0606030504020204" pitchFamily="34" charset="0"/>
                <a:cs typeface="Open Sans" panose="020B0606030504020204" pitchFamily="34" charset="0"/>
                <a:sym typeface="Average"/>
              </a:rPr>
              <a:t>Who are you?</a:t>
            </a:r>
          </a:p>
          <a:p>
            <a:pPr marL="457200" indent="-406400">
              <a:buFont typeface="Average"/>
              <a:buAutoNum type="arabicPeriod"/>
            </a:pPr>
            <a:r>
              <a:rPr lang="en-US">
                <a:latin typeface="Open Sans" panose="020B0606030504020204" pitchFamily="34" charset="0"/>
                <a:ea typeface="Open Sans" panose="020B0606030504020204" pitchFamily="34" charset="0"/>
                <a:cs typeface="Open Sans" panose="020B0606030504020204" pitchFamily="34" charset="0"/>
                <a:sym typeface="Average"/>
              </a:rPr>
              <a:t>What would you like to use a computer to do?</a:t>
            </a:r>
            <a:br>
              <a:rPr lang="en-US">
                <a:latin typeface="Open Sans" panose="020B0606030504020204" pitchFamily="34" charset="0"/>
                <a:ea typeface="Open Sans" panose="020B0606030504020204" pitchFamily="34" charset="0"/>
                <a:cs typeface="Open Sans" panose="020B0606030504020204" pitchFamily="34" charset="0"/>
                <a:sym typeface="Average"/>
              </a:rPr>
            </a:b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6" name="Google Shape;456;p52"/>
          <p:cNvSpPr txBox="1">
            <a:spLocks noGrp="1"/>
          </p:cNvSpPr>
          <p:nvPr>
            <p:ph type="title" idx="4294967295"/>
          </p:nvPr>
        </p:nvSpPr>
        <p:spPr>
          <a:xfrm>
            <a:off x="4106013" y="583406"/>
            <a:ext cx="4291012" cy="397668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mj-lt"/>
                <a:ea typeface="Average"/>
                <a:cs typeface="Average"/>
                <a:sym typeface="Average"/>
              </a:rPr>
              <a:t>Google Docs</a:t>
            </a:r>
            <a:endParaRPr b="1" dirty="0">
              <a:latin typeface="+mj-lt"/>
              <a:ea typeface="Average"/>
              <a:cs typeface="Average"/>
              <a:sym typeface="Average"/>
            </a:endParaRPr>
          </a:p>
          <a:p>
            <a:pPr marL="0" lvl="0" indent="0" algn="ctr" rtl="0">
              <a:spcBef>
                <a:spcPts val="0"/>
              </a:spcBef>
              <a:spcAft>
                <a:spcPts val="0"/>
              </a:spcAft>
              <a:buNone/>
            </a:pPr>
            <a:endParaRPr b="1" dirty="0">
              <a:latin typeface="+mj-lt"/>
              <a:ea typeface="Average"/>
              <a:cs typeface="Average"/>
              <a:sym typeface="Average"/>
            </a:endParaRPr>
          </a:p>
          <a:p>
            <a:pPr marL="0" lvl="0" indent="0" algn="ctr" rtl="0">
              <a:spcBef>
                <a:spcPts val="0"/>
              </a:spcBef>
              <a:spcAft>
                <a:spcPts val="0"/>
              </a:spcAft>
              <a:buNone/>
            </a:pPr>
            <a:r>
              <a:rPr lang="en" dirty="0">
                <a:latin typeface="+mn-lt"/>
                <a:ea typeface="Average"/>
                <a:cs typeface="Average"/>
                <a:sym typeface="Average"/>
              </a:rPr>
              <a:t>A word processing program good for creating text documents like letters and résumés.</a:t>
            </a:r>
            <a:endParaRPr dirty="0">
              <a:latin typeface="+mn-lt"/>
              <a:ea typeface="Average"/>
              <a:cs typeface="Average"/>
              <a:sym typeface="Average"/>
            </a:endParaRPr>
          </a:p>
          <a:p>
            <a:pPr marL="0" lvl="0" indent="0" algn="ctr" rtl="0">
              <a:spcBef>
                <a:spcPts val="0"/>
              </a:spcBef>
              <a:spcAft>
                <a:spcPts val="0"/>
              </a:spcAft>
              <a:buNone/>
            </a:pPr>
            <a:endParaRPr dirty="0">
              <a:latin typeface="Average"/>
              <a:ea typeface="Average"/>
              <a:cs typeface="Average"/>
              <a:sym typeface="Average"/>
            </a:endParaRPr>
          </a:p>
          <a:p>
            <a:pPr marL="0" lvl="0" indent="0" algn="ctr" rtl="0">
              <a:spcBef>
                <a:spcPts val="0"/>
              </a:spcBef>
              <a:spcAft>
                <a:spcPts val="0"/>
              </a:spcAft>
              <a:buNone/>
            </a:pPr>
            <a:r>
              <a:rPr lang="en" b="1" dirty="0">
                <a:latin typeface="+mj-lt"/>
                <a:ea typeface="Average"/>
                <a:cs typeface="Average"/>
                <a:sym typeface="Average"/>
              </a:rPr>
              <a:t>URL:</a:t>
            </a:r>
            <a:r>
              <a:rPr lang="en" b="1" dirty="0">
                <a:latin typeface="Average"/>
                <a:ea typeface="Average"/>
                <a:cs typeface="Average"/>
                <a:sym typeface="Average"/>
              </a:rPr>
              <a:t> </a:t>
            </a:r>
            <a:r>
              <a:rPr lang="en" dirty="0">
                <a:latin typeface="+mn-lt"/>
                <a:ea typeface="Average"/>
                <a:cs typeface="Average"/>
                <a:sym typeface="Average"/>
              </a:rPr>
              <a:t>docs.google.com  </a:t>
            </a:r>
            <a:endParaRPr dirty="0">
              <a:latin typeface="+mn-lt"/>
              <a:ea typeface="Average"/>
              <a:cs typeface="Average"/>
              <a:sym typeface="Average"/>
            </a:endParaRPr>
          </a:p>
        </p:txBody>
      </p:sp>
      <p:pic>
        <p:nvPicPr>
          <p:cNvPr id="457" name="Google Shape;457;p52"/>
          <p:cNvPicPr preferRelativeResize="0"/>
          <p:nvPr/>
        </p:nvPicPr>
        <p:blipFill>
          <a:blip r:embed="rId4">
            <a:alphaModFix/>
          </a:blip>
          <a:stretch>
            <a:fillRect/>
          </a:stretch>
        </p:blipFill>
        <p:spPr>
          <a:xfrm>
            <a:off x="552720" y="486324"/>
            <a:ext cx="3750183" cy="3750183"/>
          </a:xfrm>
          <a:prstGeom prst="rect">
            <a:avLst/>
          </a:prstGeom>
          <a:noFill/>
          <a:ln>
            <a:noFill/>
          </a:ln>
        </p:spPr>
      </p:pic>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5" name="Google Shape;465;p53"/>
          <p:cNvPicPr preferRelativeResize="0"/>
          <p:nvPr/>
        </p:nvPicPr>
        <p:blipFill>
          <a:blip r:embed="rId4">
            <a:alphaModFix/>
          </a:blip>
          <a:stretch>
            <a:fillRect/>
          </a:stretch>
        </p:blipFill>
        <p:spPr>
          <a:xfrm>
            <a:off x="1565594" y="567484"/>
            <a:ext cx="6012811" cy="4008532"/>
          </a:xfrm>
          <a:prstGeom prst="rect">
            <a:avLst/>
          </a:prstGeom>
          <a:noFill/>
          <a:ln w="12700">
            <a:solidFill>
              <a:srgbClr val="002060"/>
            </a:solidFill>
          </a:ln>
        </p:spPr>
      </p:pic>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cxnSp>
        <p:nvCxnSpPr>
          <p:cNvPr id="472" name="Google Shape;472;p54"/>
          <p:cNvCxnSpPr/>
          <p:nvPr/>
        </p:nvCxnSpPr>
        <p:spPr>
          <a:xfrm flipH="1">
            <a:off x="7602025" y="576842"/>
            <a:ext cx="1121400" cy="544200"/>
          </a:xfrm>
          <a:prstGeom prst="straightConnector1">
            <a:avLst/>
          </a:prstGeom>
          <a:noFill/>
          <a:ln w="76200" cap="flat" cmpd="sng">
            <a:solidFill>
              <a:schemeClr val="accent6"/>
            </a:solidFill>
            <a:prstDash val="solid"/>
            <a:round/>
            <a:headEnd type="none" w="med" len="med"/>
            <a:tailEnd type="triangle" w="med" len="med"/>
          </a:ln>
        </p:spPr>
      </p:cxnSp>
      <p:pic>
        <p:nvPicPr>
          <p:cNvPr id="473" name="Google Shape;473;p54"/>
          <p:cNvPicPr preferRelativeResize="0"/>
          <p:nvPr/>
        </p:nvPicPr>
        <p:blipFill>
          <a:blip r:embed="rId4">
            <a:alphaModFix/>
          </a:blip>
          <a:stretch>
            <a:fillRect/>
          </a:stretch>
        </p:blipFill>
        <p:spPr>
          <a:xfrm>
            <a:off x="1634250" y="613262"/>
            <a:ext cx="5875476" cy="3916976"/>
          </a:xfrm>
          <a:prstGeom prst="rect">
            <a:avLst/>
          </a:prstGeom>
          <a:noFill/>
          <a:ln w="12700">
            <a:solidFill>
              <a:srgbClr val="002060"/>
            </a:solidFill>
          </a:ln>
        </p:spPr>
      </p:pic>
      <p:sp>
        <p:nvSpPr>
          <p:cNvPr id="474" name="Google Shape;474;p54"/>
          <p:cNvSpPr/>
          <p:nvPr/>
        </p:nvSpPr>
        <p:spPr>
          <a:xfrm flipH="1">
            <a:off x="7108050" y="987474"/>
            <a:ext cx="370200" cy="3285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481" name="Google Shape;481;p55"/>
          <p:cNvPicPr preferRelativeResize="0"/>
          <p:nvPr/>
        </p:nvPicPr>
        <p:blipFill rotWithShape="1">
          <a:blip r:embed="rId4">
            <a:alphaModFix/>
          </a:blip>
          <a:srcRect b="2257"/>
          <a:stretch/>
        </p:blipFill>
        <p:spPr>
          <a:xfrm>
            <a:off x="1892313" y="475937"/>
            <a:ext cx="5359374" cy="4191625"/>
          </a:xfrm>
          <a:prstGeom prst="rect">
            <a:avLst/>
          </a:prstGeom>
          <a:noFill/>
          <a:ln w="12700">
            <a:solidFill>
              <a:schemeClr val="tx1"/>
            </a:solidFill>
          </a:ln>
        </p:spPr>
      </p:pic>
      <p:cxnSp>
        <p:nvCxnSpPr>
          <p:cNvPr id="482" name="Google Shape;482;p55"/>
          <p:cNvCxnSpPr/>
          <p:nvPr/>
        </p:nvCxnSpPr>
        <p:spPr>
          <a:xfrm flipH="1">
            <a:off x="7311850" y="2195312"/>
            <a:ext cx="1093200" cy="590100"/>
          </a:xfrm>
          <a:prstGeom prst="straightConnector1">
            <a:avLst/>
          </a:prstGeom>
          <a:noFill/>
          <a:ln w="76200" cap="flat" cmpd="sng">
            <a:solidFill>
              <a:schemeClr val="accent6"/>
            </a:solidFill>
            <a:prstDash val="solid"/>
            <a:round/>
            <a:headEnd type="none" w="med" len="med"/>
            <a:tailEnd type="triangle" w="med" len="med"/>
          </a:ln>
        </p:spPr>
      </p:cxnSp>
      <p:sp>
        <p:nvSpPr>
          <p:cNvPr id="483" name="Google Shape;483;p55"/>
          <p:cNvSpPr/>
          <p:nvPr/>
        </p:nvSpPr>
        <p:spPr>
          <a:xfrm flipH="1">
            <a:off x="5261450" y="2655262"/>
            <a:ext cx="1848900" cy="4668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7" name="Google Shape;495;p55">
            <a:extLst>
              <a:ext uri="{FF2B5EF4-FFF2-40B4-BE49-F238E27FC236}">
                <a16:creationId xmlns:a16="http://schemas.microsoft.com/office/drawing/2014/main" id="{00CE7062-F6BD-42D5-8FCD-22E846F1EA08}"/>
              </a:ext>
            </a:extLst>
          </p:cNvPr>
          <p:cNvSpPr txBox="1">
            <a:spLocks/>
          </p:cNvSpPr>
          <p:nvPr/>
        </p:nvSpPr>
        <p:spPr>
          <a:xfrm>
            <a:off x="1811338" y="1150938"/>
            <a:ext cx="7332662" cy="35845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457200" indent="-381000">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Sign in to a Google Account</a:t>
            </a:r>
          </a:p>
          <a:p>
            <a:pPr marL="457200" indent="-381000">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Ask questions</a:t>
            </a:r>
          </a:p>
          <a:p>
            <a:pPr marL="457200" indent="-381000">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Ask for one-on-one help</a:t>
            </a:r>
          </a:p>
          <a:p>
            <a:pPr marL="457200" indent="-381000">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Practice skills:</a:t>
            </a:r>
          </a:p>
          <a:p>
            <a:pPr marL="1371600" indent="-342900">
              <a:buSzPts val="1800"/>
              <a:buFont typeface="Average"/>
              <a:buAutoNum type="arabicPeriod"/>
            </a:pPr>
            <a:r>
              <a:rPr lang="en-US" sz="1600">
                <a:latin typeface="Open Sans" panose="020B0606030504020204" pitchFamily="34" charset="0"/>
                <a:ea typeface="Open Sans" panose="020B0606030504020204" pitchFamily="34" charset="0"/>
                <a:cs typeface="Open Sans" panose="020B0606030504020204" pitchFamily="34" charset="0"/>
                <a:sym typeface="Average"/>
              </a:rPr>
              <a:t>Click			</a:t>
            </a:r>
          </a:p>
          <a:p>
            <a:pPr marL="1371600" indent="-342900">
              <a:buSzPts val="1800"/>
              <a:buFont typeface="Average"/>
              <a:buAutoNum type="arabicPeriod"/>
            </a:pPr>
            <a:r>
              <a:rPr lang="en-US" sz="1600">
                <a:latin typeface="Open Sans" panose="020B0606030504020204" pitchFamily="34" charset="0"/>
                <a:ea typeface="Open Sans" panose="020B0606030504020204" pitchFamily="34" charset="0"/>
                <a:cs typeface="Open Sans" panose="020B0606030504020204" pitchFamily="34" charset="0"/>
                <a:sym typeface="Average"/>
              </a:rPr>
              <a:t>Right click</a:t>
            </a:r>
          </a:p>
          <a:p>
            <a:pPr marL="1371600" indent="-342900">
              <a:buSzPts val="1800"/>
              <a:buFont typeface="Average"/>
              <a:buAutoNum type="arabicPeriod"/>
            </a:pPr>
            <a:r>
              <a:rPr lang="en-US" sz="1600">
                <a:latin typeface="Open Sans" panose="020B0606030504020204" pitchFamily="34" charset="0"/>
                <a:ea typeface="Open Sans" panose="020B0606030504020204" pitchFamily="34" charset="0"/>
                <a:cs typeface="Open Sans" panose="020B0606030504020204" pitchFamily="34" charset="0"/>
                <a:sym typeface="Average"/>
              </a:rPr>
              <a:t>Click and Drag</a:t>
            </a:r>
          </a:p>
          <a:p>
            <a:pPr marL="1371600" indent="-342900">
              <a:buSzPts val="1800"/>
              <a:buFont typeface="Average"/>
              <a:buAutoNum type="arabicPeriod"/>
            </a:pPr>
            <a:r>
              <a:rPr lang="en-US" sz="1600">
                <a:latin typeface="Open Sans" panose="020B0606030504020204" pitchFamily="34" charset="0"/>
                <a:ea typeface="Open Sans" panose="020B0606030504020204" pitchFamily="34" charset="0"/>
                <a:cs typeface="Open Sans" panose="020B0606030504020204" pitchFamily="34" charset="0"/>
                <a:sym typeface="Average"/>
              </a:rPr>
              <a:t>Open App</a:t>
            </a:r>
          </a:p>
          <a:p>
            <a:pPr marL="1371600" indent="-342900">
              <a:buSzPts val="1800"/>
              <a:buFont typeface="Average"/>
              <a:buAutoNum type="arabicPeriod"/>
            </a:pPr>
            <a:r>
              <a:rPr lang="en-US" sz="1600">
                <a:latin typeface="Open Sans" panose="020B0606030504020204" pitchFamily="34" charset="0"/>
                <a:ea typeface="Open Sans" panose="020B0606030504020204" pitchFamily="34" charset="0"/>
                <a:cs typeface="Open Sans" panose="020B0606030504020204" pitchFamily="34" charset="0"/>
                <a:sym typeface="Average"/>
              </a:rPr>
              <a:t>Minimize window</a:t>
            </a:r>
          </a:p>
          <a:p>
            <a:pPr marL="1371600" indent="-342900">
              <a:buSzPts val="1800"/>
              <a:buFont typeface="Average"/>
              <a:buAutoNum type="arabicPeriod"/>
            </a:pPr>
            <a:r>
              <a:rPr lang="en-US" sz="1600">
                <a:latin typeface="Open Sans" panose="020B0606030504020204" pitchFamily="34" charset="0"/>
                <a:ea typeface="Open Sans" panose="020B0606030504020204" pitchFamily="34" charset="0"/>
                <a:cs typeface="Open Sans" panose="020B0606030504020204" pitchFamily="34" charset="0"/>
                <a:sym typeface="Average"/>
              </a:rPr>
              <a:t>Close window</a:t>
            </a:r>
          </a:p>
          <a:p>
            <a:pPr marL="1371600" indent="-342900">
              <a:buSzPts val="1800"/>
              <a:buFont typeface="Average"/>
              <a:buAutoNum type="arabicPeriod"/>
            </a:pPr>
            <a:r>
              <a:rPr lang="en-US" sz="1600">
                <a:latin typeface="Open Sans" panose="020B0606030504020204" pitchFamily="34" charset="0"/>
                <a:ea typeface="Open Sans" panose="020B0606030504020204" pitchFamily="34" charset="0"/>
                <a:cs typeface="Open Sans" panose="020B0606030504020204" pitchFamily="34" charset="0"/>
                <a:sym typeface="Average"/>
              </a:rPr>
              <a:t>Switch tabs</a:t>
            </a:r>
          </a:p>
          <a:p>
            <a:pPr marL="457200" indent="-381000">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Explore apps in launcher.</a:t>
            </a:r>
            <a:r>
              <a:rPr lang="en-US" sz="2400">
                <a:latin typeface="Open Sans" panose="020B0606030504020204" pitchFamily="34" charset="0"/>
                <a:ea typeface="Open Sans" panose="020B0606030504020204" pitchFamily="34" charset="0"/>
                <a:cs typeface="Open Sans" panose="020B0606030504020204" pitchFamily="34" charset="0"/>
                <a:sym typeface="Average"/>
              </a:rPr>
              <a:t>		</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 name="Google Shape;441;p49">
            <a:extLst>
              <a:ext uri="{FF2B5EF4-FFF2-40B4-BE49-F238E27FC236}">
                <a16:creationId xmlns:a16="http://schemas.microsoft.com/office/drawing/2014/main" id="{8D944B6F-DBDA-40B9-8881-DE55EEE81813}"/>
              </a:ext>
            </a:extLst>
          </p:cNvPr>
          <p:cNvSpPr txBox="1">
            <a:spLocks/>
          </p:cNvSpPr>
          <p:nvPr/>
        </p:nvSpPr>
        <p:spPr>
          <a:xfrm>
            <a:off x="579403" y="576138"/>
            <a:ext cx="8729400" cy="574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n-US" sz="4500">
                <a:latin typeface="Open Sans" panose="020B0606030504020204" pitchFamily="34" charset="0"/>
                <a:ea typeface="Open Sans" panose="020B0606030504020204" pitchFamily="34" charset="0"/>
                <a:cs typeface="Open Sans" panose="020B0606030504020204" pitchFamily="34" charset="0"/>
                <a:sym typeface="Average"/>
              </a:rPr>
              <a:t>Break</a:t>
            </a:r>
            <a:endParaRPr lang="en-US" sz="45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6" name="Google Shape;501;p56">
            <a:extLst>
              <a:ext uri="{FF2B5EF4-FFF2-40B4-BE49-F238E27FC236}">
                <a16:creationId xmlns:a16="http://schemas.microsoft.com/office/drawing/2014/main" id="{C986BF57-CAC9-44E8-8A36-1470E81705D4}"/>
              </a:ext>
            </a:extLst>
          </p:cNvPr>
          <p:cNvSpPr txBox="1">
            <a:spLocks/>
          </p:cNvSpPr>
          <p:nvPr/>
        </p:nvSpPr>
        <p:spPr>
          <a:xfrm>
            <a:off x="0" y="1845348"/>
            <a:ext cx="9144000" cy="828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4000">
                <a:latin typeface="+mj-lt"/>
                <a:ea typeface="Open Sans" panose="020B0606030504020204" pitchFamily="34" charset="0"/>
                <a:cs typeface="Open Sans" panose="020B0606030504020204" pitchFamily="34" charset="0"/>
                <a:sym typeface="Average"/>
              </a:rPr>
              <a:t>Creating Documents</a:t>
            </a:r>
            <a:endParaRPr lang="en-US" sz="40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sp>
        <p:nvSpPr>
          <p:cNvPr id="8" name="Google Shape;507;p57">
            <a:extLst>
              <a:ext uri="{FF2B5EF4-FFF2-40B4-BE49-F238E27FC236}">
                <a16:creationId xmlns:a16="http://schemas.microsoft.com/office/drawing/2014/main" id="{1D8C7D93-1F7E-45FC-BADF-26DFB7C021CC}"/>
              </a:ext>
            </a:extLst>
          </p:cNvPr>
          <p:cNvSpPr txBox="1">
            <a:spLocks noGrp="1"/>
          </p:cNvSpPr>
          <p:nvPr>
            <p:ph type="title"/>
          </p:nvPr>
        </p:nvSpPr>
        <p:spPr>
          <a:xfrm>
            <a:off x="4064892" y="1399032"/>
            <a:ext cx="3391200" cy="3796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A word processing program good for creating text documents like letters and résumés.  </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9" name="Google Shape;508;p57">
            <a:extLst>
              <a:ext uri="{FF2B5EF4-FFF2-40B4-BE49-F238E27FC236}">
                <a16:creationId xmlns:a16="http://schemas.microsoft.com/office/drawing/2014/main" id="{EBEE711B-959D-4FE4-AFE4-A7230C372730}"/>
              </a:ext>
            </a:extLst>
          </p:cNvPr>
          <p:cNvPicPr preferRelativeResize="0"/>
          <p:nvPr/>
        </p:nvPicPr>
        <p:blipFill>
          <a:blip r:embed="rId4">
            <a:alphaModFix/>
          </a:blip>
          <a:stretch>
            <a:fillRect/>
          </a:stretch>
        </p:blipFill>
        <p:spPr>
          <a:xfrm>
            <a:off x="1313193" y="1399032"/>
            <a:ext cx="2751699" cy="2751699"/>
          </a:xfrm>
          <a:prstGeom prst="rect">
            <a:avLst/>
          </a:prstGeom>
          <a:noFill/>
          <a:ln>
            <a:noFill/>
          </a:ln>
        </p:spPr>
      </p:pic>
      <p:sp>
        <p:nvSpPr>
          <p:cNvPr id="10" name="Google Shape;478;p53">
            <a:extLst>
              <a:ext uri="{FF2B5EF4-FFF2-40B4-BE49-F238E27FC236}">
                <a16:creationId xmlns:a16="http://schemas.microsoft.com/office/drawing/2014/main" id="{7397578B-C38D-4567-9CBA-A43F4420DC92}"/>
              </a:ext>
            </a:extLst>
          </p:cNvPr>
          <p:cNvSpPr txBox="1">
            <a:spLocks/>
          </p:cNvSpPr>
          <p:nvPr/>
        </p:nvSpPr>
        <p:spPr>
          <a:xfrm>
            <a:off x="-4" y="864054"/>
            <a:ext cx="9144000" cy="656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mj-lt"/>
                <a:ea typeface="Open Sans" panose="020B0606030504020204" pitchFamily="34" charset="0"/>
                <a:cs typeface="Open Sans" panose="020B0606030504020204" pitchFamily="34" charset="0"/>
                <a:sym typeface="Average"/>
              </a:rPr>
              <a:t>Google Docs</a:t>
            </a:r>
            <a:endParaRPr lang="en-US" sz="18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6" name="Google Shape;516;p58">
            <a:extLst>
              <a:ext uri="{FF2B5EF4-FFF2-40B4-BE49-F238E27FC236}">
                <a16:creationId xmlns:a16="http://schemas.microsoft.com/office/drawing/2014/main" id="{F70A4C9C-BFB7-43B9-B8F9-2176CA434755}"/>
              </a:ext>
            </a:extLst>
          </p:cNvPr>
          <p:cNvSpPr txBox="1">
            <a:spLocks/>
          </p:cNvSpPr>
          <p:nvPr/>
        </p:nvSpPr>
        <p:spPr>
          <a:xfrm>
            <a:off x="0" y="384048"/>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Google Docs Start Page</a:t>
            </a:r>
            <a:endParaRPr lang="en-US" dirty="0">
              <a:latin typeface="+mj-lt"/>
              <a:ea typeface="Open Sans" panose="020B0606030504020204" pitchFamily="34" charset="0"/>
              <a:cs typeface="Open Sans" panose="020B0606030504020204" pitchFamily="34" charset="0"/>
              <a:sym typeface="Average"/>
            </a:endParaRPr>
          </a:p>
        </p:txBody>
      </p:sp>
      <p:pic>
        <p:nvPicPr>
          <p:cNvPr id="7" name="Google Shape;517;p58">
            <a:extLst>
              <a:ext uri="{FF2B5EF4-FFF2-40B4-BE49-F238E27FC236}">
                <a16:creationId xmlns:a16="http://schemas.microsoft.com/office/drawing/2014/main" id="{C9A4DDE4-B4ED-4DFC-9F73-D643C118CD1F}"/>
              </a:ext>
            </a:extLst>
          </p:cNvPr>
          <p:cNvPicPr preferRelativeResize="0"/>
          <p:nvPr/>
        </p:nvPicPr>
        <p:blipFill rotWithShape="1">
          <a:blip r:embed="rId4">
            <a:alphaModFix/>
          </a:blip>
          <a:srcRect t="4966" b="6936"/>
          <a:stretch/>
        </p:blipFill>
        <p:spPr>
          <a:xfrm>
            <a:off x="1634263" y="1080961"/>
            <a:ext cx="5875476" cy="3450715"/>
          </a:xfrm>
          <a:prstGeom prst="rect">
            <a:avLst/>
          </a:prstGeom>
          <a:noFill/>
          <a:ln w="12700">
            <a:solidFill>
              <a:srgbClr val="002060"/>
            </a:solidFill>
          </a:ln>
        </p:spPr>
      </p:pic>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sp>
        <p:nvSpPr>
          <p:cNvPr id="11" name="Google Shape;525;p59">
            <a:extLst>
              <a:ext uri="{FF2B5EF4-FFF2-40B4-BE49-F238E27FC236}">
                <a16:creationId xmlns:a16="http://schemas.microsoft.com/office/drawing/2014/main" id="{63C10AFB-2EAC-49C0-86AB-979D2449DFD1}"/>
              </a:ext>
            </a:extLst>
          </p:cNvPr>
          <p:cNvSpPr txBox="1">
            <a:spLocks/>
          </p:cNvSpPr>
          <p:nvPr/>
        </p:nvSpPr>
        <p:spPr>
          <a:xfrm>
            <a:off x="233641" y="1839563"/>
            <a:ext cx="1344613" cy="698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hover</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2" name="Google Shape;524;p59">
            <a:extLst>
              <a:ext uri="{FF2B5EF4-FFF2-40B4-BE49-F238E27FC236}">
                <a16:creationId xmlns:a16="http://schemas.microsoft.com/office/drawing/2014/main" id="{5BE1A064-A07E-454E-9FFE-EFFF9501A1C4}"/>
              </a:ext>
            </a:extLst>
          </p:cNvPr>
          <p:cNvPicPr preferRelativeResize="0"/>
          <p:nvPr/>
        </p:nvPicPr>
        <p:blipFill rotWithShape="1">
          <a:blip r:embed="rId4">
            <a:alphaModFix/>
          </a:blip>
          <a:srcRect t="4687" b="6937"/>
          <a:stretch/>
        </p:blipFill>
        <p:spPr>
          <a:xfrm>
            <a:off x="1634263" y="1105971"/>
            <a:ext cx="5875476" cy="3461657"/>
          </a:xfrm>
          <a:prstGeom prst="rect">
            <a:avLst/>
          </a:prstGeom>
          <a:noFill/>
          <a:ln w="12700">
            <a:solidFill>
              <a:srgbClr val="002060"/>
            </a:solidFill>
          </a:ln>
        </p:spPr>
      </p:pic>
      <p:sp>
        <p:nvSpPr>
          <p:cNvPr id="13" name="Google Shape;526;p59">
            <a:extLst>
              <a:ext uri="{FF2B5EF4-FFF2-40B4-BE49-F238E27FC236}">
                <a16:creationId xmlns:a16="http://schemas.microsoft.com/office/drawing/2014/main" id="{3B1EF952-F14F-41E7-920D-EC0C96D8DD7A}"/>
              </a:ext>
            </a:extLst>
          </p:cNvPr>
          <p:cNvSpPr/>
          <p:nvPr/>
        </p:nvSpPr>
        <p:spPr>
          <a:xfrm>
            <a:off x="2214475" y="1839563"/>
            <a:ext cx="813900" cy="10662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 name="Google Shape;527;p59">
            <a:extLst>
              <a:ext uri="{FF2B5EF4-FFF2-40B4-BE49-F238E27FC236}">
                <a16:creationId xmlns:a16="http://schemas.microsoft.com/office/drawing/2014/main" id="{60E4DA20-5E0E-44F2-B1CC-0D7C6BFCDF5A}"/>
              </a:ext>
            </a:extLst>
          </p:cNvPr>
          <p:cNvPicPr preferRelativeResize="0"/>
          <p:nvPr/>
        </p:nvPicPr>
        <p:blipFill rotWithShape="1">
          <a:blip r:embed="rId5">
            <a:alphaModFix/>
          </a:blip>
          <a:srcRect l="29778" t="19642" r="25528" b="26230"/>
          <a:stretch/>
        </p:blipFill>
        <p:spPr>
          <a:xfrm>
            <a:off x="2752987" y="2361112"/>
            <a:ext cx="221825" cy="261775"/>
          </a:xfrm>
          <a:prstGeom prst="rect">
            <a:avLst/>
          </a:prstGeom>
          <a:noFill/>
          <a:ln>
            <a:noFill/>
          </a:ln>
        </p:spPr>
      </p:pic>
      <p:cxnSp>
        <p:nvCxnSpPr>
          <p:cNvPr id="15" name="Google Shape;528;p59">
            <a:extLst>
              <a:ext uri="{FF2B5EF4-FFF2-40B4-BE49-F238E27FC236}">
                <a16:creationId xmlns:a16="http://schemas.microsoft.com/office/drawing/2014/main" id="{6427FE4F-FCFF-46C1-AC1E-913F75ECFBA4}"/>
              </a:ext>
            </a:extLst>
          </p:cNvPr>
          <p:cNvCxnSpPr>
            <a:cxnSpLocks/>
            <a:stCxn id="11" idx="3"/>
          </p:cNvCxnSpPr>
          <p:nvPr/>
        </p:nvCxnSpPr>
        <p:spPr>
          <a:xfrm>
            <a:off x="1578254" y="2188813"/>
            <a:ext cx="1121170" cy="334837"/>
          </a:xfrm>
          <a:prstGeom prst="straightConnector1">
            <a:avLst/>
          </a:prstGeom>
          <a:noFill/>
          <a:ln w="57150" cap="flat" cmpd="sng">
            <a:solidFill>
              <a:schemeClr val="accent6"/>
            </a:solidFill>
            <a:prstDash val="solid"/>
            <a:round/>
            <a:headEnd type="none" w="med" len="med"/>
            <a:tailEnd type="triangle" w="med" len="med"/>
          </a:ln>
        </p:spPr>
      </p:cxnSp>
      <p:sp>
        <p:nvSpPr>
          <p:cNvPr id="16" name="Google Shape;529;p59">
            <a:extLst>
              <a:ext uri="{FF2B5EF4-FFF2-40B4-BE49-F238E27FC236}">
                <a16:creationId xmlns:a16="http://schemas.microsoft.com/office/drawing/2014/main" id="{E7F334E4-83EC-435B-88CA-5F26A1EBD7A4}"/>
              </a:ext>
            </a:extLst>
          </p:cNvPr>
          <p:cNvSpPr/>
          <p:nvPr/>
        </p:nvSpPr>
        <p:spPr>
          <a:xfrm>
            <a:off x="2138275" y="2939963"/>
            <a:ext cx="2448000" cy="1234200"/>
          </a:xfrm>
          <a:prstGeom prst="wedgeRectCallout">
            <a:avLst>
              <a:gd name="adj1" fmla="val -21362"/>
              <a:gd name="adj2" fmla="val -66831"/>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530;p59">
            <a:extLst>
              <a:ext uri="{FF2B5EF4-FFF2-40B4-BE49-F238E27FC236}">
                <a16:creationId xmlns:a16="http://schemas.microsoft.com/office/drawing/2014/main" id="{80698157-EB6E-4ACC-9384-3E743C12BD8F}"/>
              </a:ext>
            </a:extLst>
          </p:cNvPr>
          <p:cNvSpPr txBox="1">
            <a:spLocks/>
          </p:cNvSpPr>
          <p:nvPr/>
        </p:nvSpPr>
        <p:spPr>
          <a:xfrm>
            <a:off x="2124000" y="3042910"/>
            <a:ext cx="2448000" cy="11779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Hand cursor:</a:t>
            </a:r>
            <a:r>
              <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 appears when hovering over links</a:t>
            </a:r>
            <a:endPar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8" name="Google Shape;516;p58">
            <a:extLst>
              <a:ext uri="{FF2B5EF4-FFF2-40B4-BE49-F238E27FC236}">
                <a16:creationId xmlns:a16="http://schemas.microsoft.com/office/drawing/2014/main" id="{34207244-CB19-45D4-B485-D0E3A326843A}"/>
              </a:ext>
            </a:extLst>
          </p:cNvPr>
          <p:cNvSpPr txBox="1">
            <a:spLocks/>
          </p:cNvSpPr>
          <p:nvPr/>
        </p:nvSpPr>
        <p:spPr>
          <a:xfrm>
            <a:off x="0" y="384048"/>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mj-lt"/>
                <a:ea typeface="Open Sans" panose="020B0606030504020204" pitchFamily="34" charset="0"/>
                <a:cs typeface="Open Sans" panose="020B0606030504020204" pitchFamily="34" charset="0"/>
                <a:sym typeface="Average"/>
              </a:rPr>
              <a:t>Creating Documents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pic>
        <p:nvPicPr>
          <p:cNvPr id="532" name="Google Shape;532;p61"/>
          <p:cNvPicPr preferRelativeResize="0"/>
          <p:nvPr/>
        </p:nvPicPr>
        <p:blipFill>
          <a:blip r:embed="rId4">
            <a:alphaModFix/>
          </a:blip>
          <a:stretch>
            <a:fillRect/>
          </a:stretch>
        </p:blipFill>
        <p:spPr>
          <a:xfrm>
            <a:off x="1963767" y="948974"/>
            <a:ext cx="5576551" cy="3717694"/>
          </a:xfrm>
          <a:prstGeom prst="rect">
            <a:avLst/>
          </a:prstGeom>
          <a:noFill/>
          <a:ln>
            <a:noFill/>
          </a:ln>
        </p:spPr>
      </p:pic>
      <p:pic>
        <p:nvPicPr>
          <p:cNvPr id="537" name="Google Shape;537;p61"/>
          <p:cNvPicPr preferRelativeResize="0"/>
          <p:nvPr/>
        </p:nvPicPr>
        <p:blipFill rotWithShape="1">
          <a:blip r:embed="rId5">
            <a:alphaModFix/>
          </a:blip>
          <a:srcRect l="39320" t="23683" r="33435" b="18081"/>
          <a:stretch/>
        </p:blipFill>
        <p:spPr>
          <a:xfrm>
            <a:off x="4752043" y="2118808"/>
            <a:ext cx="231675" cy="365000"/>
          </a:xfrm>
          <a:prstGeom prst="rect">
            <a:avLst/>
          </a:prstGeom>
          <a:noFill/>
          <a:ln>
            <a:noFill/>
          </a:ln>
        </p:spPr>
      </p:pic>
      <p:sp>
        <p:nvSpPr>
          <p:cNvPr id="538" name="Google Shape;538;p61"/>
          <p:cNvSpPr/>
          <p:nvPr/>
        </p:nvSpPr>
        <p:spPr>
          <a:xfrm>
            <a:off x="2886683" y="2132558"/>
            <a:ext cx="381334" cy="40624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40;p60">
            <a:extLst>
              <a:ext uri="{FF2B5EF4-FFF2-40B4-BE49-F238E27FC236}">
                <a16:creationId xmlns:a16="http://schemas.microsoft.com/office/drawing/2014/main" id="{C10B6F75-E8D2-4567-9701-5F1F14401675}"/>
              </a:ext>
            </a:extLst>
          </p:cNvPr>
          <p:cNvSpPr txBox="1">
            <a:spLocks/>
          </p:cNvSpPr>
          <p:nvPr/>
        </p:nvSpPr>
        <p:spPr>
          <a:xfrm>
            <a:off x="7786509" y="1200998"/>
            <a:ext cx="1344612" cy="698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Open Sans" panose="020B0606030504020204" pitchFamily="34" charset="0"/>
                <a:ea typeface="Open Sans" panose="020B0606030504020204" pitchFamily="34" charset="0"/>
                <a:cs typeface="Open Sans" panose="020B0606030504020204" pitchFamily="34" charset="0"/>
                <a:sym typeface="Average"/>
              </a:rPr>
              <a:t>hover</a:t>
            </a:r>
          </a:p>
        </p:txBody>
      </p:sp>
      <p:cxnSp>
        <p:nvCxnSpPr>
          <p:cNvPr id="16" name="Google Shape;541;p60">
            <a:extLst>
              <a:ext uri="{FF2B5EF4-FFF2-40B4-BE49-F238E27FC236}">
                <a16:creationId xmlns:a16="http://schemas.microsoft.com/office/drawing/2014/main" id="{DB39C70A-CCC6-4FC9-B128-F5988A8F3CB8}"/>
              </a:ext>
            </a:extLst>
          </p:cNvPr>
          <p:cNvCxnSpPr>
            <a:cxnSpLocks/>
          </p:cNvCxnSpPr>
          <p:nvPr/>
        </p:nvCxnSpPr>
        <p:spPr>
          <a:xfrm flipH="1">
            <a:off x="5056632" y="1730462"/>
            <a:ext cx="2839018" cy="605218"/>
          </a:xfrm>
          <a:prstGeom prst="straightConnector1">
            <a:avLst/>
          </a:prstGeom>
          <a:noFill/>
          <a:ln w="76200" cap="flat" cmpd="sng">
            <a:solidFill>
              <a:schemeClr val="accent6"/>
            </a:solidFill>
            <a:prstDash val="solid"/>
            <a:round/>
            <a:headEnd type="none" w="med" len="med"/>
            <a:tailEnd type="triangle" w="med" len="med"/>
          </a:ln>
        </p:spPr>
      </p:cxnSp>
      <p:sp>
        <p:nvSpPr>
          <p:cNvPr id="17" name="Google Shape;544;p60">
            <a:extLst>
              <a:ext uri="{FF2B5EF4-FFF2-40B4-BE49-F238E27FC236}">
                <a16:creationId xmlns:a16="http://schemas.microsoft.com/office/drawing/2014/main" id="{AA97E114-0403-4734-8AED-8FEF709FA248}"/>
              </a:ext>
            </a:extLst>
          </p:cNvPr>
          <p:cNvSpPr/>
          <p:nvPr/>
        </p:nvSpPr>
        <p:spPr>
          <a:xfrm>
            <a:off x="1164790" y="2858101"/>
            <a:ext cx="2448000" cy="1775798"/>
          </a:xfrm>
          <a:prstGeom prst="wedgeRectCallout">
            <a:avLst>
              <a:gd name="adj1" fmla="val 20888"/>
              <a:gd name="adj2" fmla="val -61628"/>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545;p60">
            <a:extLst>
              <a:ext uri="{FF2B5EF4-FFF2-40B4-BE49-F238E27FC236}">
                <a16:creationId xmlns:a16="http://schemas.microsoft.com/office/drawing/2014/main" id="{E5144BE5-B2F9-4478-BB29-360F97454FE7}"/>
              </a:ext>
            </a:extLst>
          </p:cNvPr>
          <p:cNvSpPr txBox="1">
            <a:spLocks/>
          </p:cNvSpPr>
          <p:nvPr/>
        </p:nvSpPr>
        <p:spPr>
          <a:xfrm>
            <a:off x="1235471" y="3105137"/>
            <a:ext cx="2306638" cy="15287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Insertion point:</a:t>
            </a:r>
            <a:r>
              <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 flashing line that shows where typed letters will appear</a:t>
            </a:r>
            <a:endPar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9" name="Google Shape;538;p60">
            <a:extLst>
              <a:ext uri="{FF2B5EF4-FFF2-40B4-BE49-F238E27FC236}">
                <a16:creationId xmlns:a16="http://schemas.microsoft.com/office/drawing/2014/main" id="{A4A4558B-1FAA-4788-BB8D-7C45D33831EF}"/>
              </a:ext>
            </a:extLst>
          </p:cNvPr>
          <p:cNvSpPr/>
          <p:nvPr/>
        </p:nvSpPr>
        <p:spPr>
          <a:xfrm>
            <a:off x="4152672" y="2818915"/>
            <a:ext cx="2448000" cy="1964042"/>
          </a:xfrm>
          <a:prstGeom prst="wedgeRectCallout">
            <a:avLst>
              <a:gd name="adj1" fmla="val -21824"/>
              <a:gd name="adj2" fmla="val -6400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539;p60">
            <a:extLst>
              <a:ext uri="{FF2B5EF4-FFF2-40B4-BE49-F238E27FC236}">
                <a16:creationId xmlns:a16="http://schemas.microsoft.com/office/drawing/2014/main" id="{881A238A-D101-456C-80B2-B1928ADB09FE}"/>
              </a:ext>
            </a:extLst>
          </p:cNvPr>
          <p:cNvSpPr txBox="1">
            <a:spLocks/>
          </p:cNvSpPr>
          <p:nvPr/>
        </p:nvSpPr>
        <p:spPr>
          <a:xfrm>
            <a:off x="4265422" y="3007159"/>
            <a:ext cx="2222500" cy="15271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I-cursor:</a:t>
            </a: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 appears when hovering over text or a place where you can type</a:t>
            </a:r>
          </a:p>
        </p:txBody>
      </p:sp>
      <p:sp>
        <p:nvSpPr>
          <p:cNvPr id="5" name="Google Shape;516;p58">
            <a:extLst>
              <a:ext uri="{FF2B5EF4-FFF2-40B4-BE49-F238E27FC236}">
                <a16:creationId xmlns:a16="http://schemas.microsoft.com/office/drawing/2014/main" id="{44AD4492-378B-4D64-B3F9-C65FA3041900}"/>
              </a:ext>
            </a:extLst>
          </p:cNvPr>
          <p:cNvSpPr txBox="1">
            <a:spLocks/>
          </p:cNvSpPr>
          <p:nvPr/>
        </p:nvSpPr>
        <p:spPr>
          <a:xfrm>
            <a:off x="0" y="384048"/>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mj-lt"/>
                <a:ea typeface="Open Sans" panose="020B0606030504020204" pitchFamily="34" charset="0"/>
                <a:cs typeface="Open Sans" panose="020B0606030504020204" pitchFamily="34" charset="0"/>
                <a:sym typeface="Average"/>
              </a:rPr>
              <a:t>Creating Documents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7"/>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20"/>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 name="Google Shape;83;p17">
            <a:extLst>
              <a:ext uri="{FF2B5EF4-FFF2-40B4-BE49-F238E27FC236}">
                <a16:creationId xmlns:a16="http://schemas.microsoft.com/office/drawing/2014/main" id="{94E51BEA-4690-4014-AC4E-05D02DB7CBB4}"/>
              </a:ext>
            </a:extLst>
          </p:cNvPr>
          <p:cNvSpPr/>
          <p:nvPr/>
        </p:nvSpPr>
        <p:spPr>
          <a:xfrm>
            <a:off x="2733558" y="1862700"/>
            <a:ext cx="3475217" cy="1740036"/>
          </a:xfrm>
          <a:prstGeom prst="wedgeRectCallout">
            <a:avLst>
              <a:gd name="adj1" fmla="val 23008"/>
              <a:gd name="adj2" fmla="val -63203"/>
            </a:avLst>
          </a:prstGeom>
          <a:solidFill>
            <a:srgbClr val="009B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82;p17">
            <a:extLst>
              <a:ext uri="{FF2B5EF4-FFF2-40B4-BE49-F238E27FC236}">
                <a16:creationId xmlns:a16="http://schemas.microsoft.com/office/drawing/2014/main" id="{9879558B-B41C-4382-803F-31A9A9ED2EBD}"/>
              </a:ext>
            </a:extLst>
          </p:cNvPr>
          <p:cNvSpPr txBox="1">
            <a:spLocks noGrp="1"/>
          </p:cNvSpPr>
          <p:nvPr>
            <p:ph type="title"/>
          </p:nvPr>
        </p:nvSpPr>
        <p:spPr>
          <a:xfrm>
            <a:off x="-75" y="801575"/>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Get to Know Your Hardware</a:t>
            </a:r>
            <a:endParaRPr sz="32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10" name="Google Shape;84;p17">
            <a:extLst>
              <a:ext uri="{FF2B5EF4-FFF2-40B4-BE49-F238E27FC236}">
                <a16:creationId xmlns:a16="http://schemas.microsoft.com/office/drawing/2014/main" id="{4BC4244C-458C-4BE0-B1FE-C92E8F0EA791}"/>
              </a:ext>
            </a:extLst>
          </p:cNvPr>
          <p:cNvSpPr txBox="1">
            <a:spLocks/>
          </p:cNvSpPr>
          <p:nvPr/>
        </p:nvSpPr>
        <p:spPr>
          <a:xfrm>
            <a:off x="3052671" y="2075561"/>
            <a:ext cx="2836989" cy="15271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240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the physical components of a computer</a:t>
            </a:r>
            <a:endParaRPr lang="en-US" sz="24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13" name="Google Shape;552;p61">
            <a:extLst>
              <a:ext uri="{FF2B5EF4-FFF2-40B4-BE49-F238E27FC236}">
                <a16:creationId xmlns:a16="http://schemas.microsoft.com/office/drawing/2014/main" id="{275B0462-7969-4CCD-9C3D-416BA8AC8537}"/>
              </a:ext>
            </a:extLst>
          </p:cNvPr>
          <p:cNvSpPr txBox="1">
            <a:spLocks/>
          </p:cNvSpPr>
          <p:nvPr/>
        </p:nvSpPr>
        <p:spPr>
          <a:xfrm>
            <a:off x="-137160" y="390942"/>
            <a:ext cx="5911850" cy="696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2400">
                <a:latin typeface="Open Sans" panose="020B0606030504020204" pitchFamily="34" charset="0"/>
                <a:ea typeface="Open Sans" panose="020B0606030504020204" pitchFamily="34" charset="0"/>
                <a:cs typeface="Open Sans" panose="020B0606030504020204" pitchFamily="34" charset="0"/>
                <a:sym typeface="Average"/>
              </a:rPr>
              <a:t>Click once. Title text is highlighted</a:t>
            </a:r>
            <a:r>
              <a:rPr lang="en-US">
                <a:latin typeface="Open Sans" panose="020B0606030504020204" pitchFamily="34" charset="0"/>
                <a:ea typeface="Open Sans" panose="020B0606030504020204" pitchFamily="34" charset="0"/>
                <a:cs typeface="Open Sans" panose="020B0606030504020204" pitchFamily="34" charset="0"/>
                <a:sym typeface="Average"/>
              </a:rPr>
              <a:t>.</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4" name="Google Shape;555;p61">
            <a:extLst>
              <a:ext uri="{FF2B5EF4-FFF2-40B4-BE49-F238E27FC236}">
                <a16:creationId xmlns:a16="http://schemas.microsoft.com/office/drawing/2014/main" id="{E7560B0A-A2B8-4FF8-90AF-01F1709DB32A}"/>
              </a:ext>
            </a:extLst>
          </p:cNvPr>
          <p:cNvSpPr txBox="1">
            <a:spLocks/>
          </p:cNvSpPr>
          <p:nvPr/>
        </p:nvSpPr>
        <p:spPr>
          <a:xfrm>
            <a:off x="0" y="2648331"/>
            <a:ext cx="591185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2400">
                <a:latin typeface="Open Sans" panose="020B0606030504020204" pitchFamily="34" charset="0"/>
                <a:ea typeface="Open Sans" panose="020B0606030504020204" pitchFamily="34" charset="0"/>
                <a:cs typeface="Open Sans" panose="020B0606030504020204" pitchFamily="34" charset="0"/>
                <a:sym typeface="Average"/>
              </a:rPr>
              <a:t>Click again to see an insertion point.</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5" name="Google Shape;553;p61">
            <a:extLst>
              <a:ext uri="{FF2B5EF4-FFF2-40B4-BE49-F238E27FC236}">
                <a16:creationId xmlns:a16="http://schemas.microsoft.com/office/drawing/2014/main" id="{2A8FBBAD-0E20-411F-B4A7-2DE672DA5830}"/>
              </a:ext>
            </a:extLst>
          </p:cNvPr>
          <p:cNvPicPr preferRelativeResize="0"/>
          <p:nvPr/>
        </p:nvPicPr>
        <p:blipFill rotWithShape="1">
          <a:blip r:embed="rId4">
            <a:alphaModFix/>
          </a:blip>
          <a:srcRect b="73632"/>
          <a:stretch/>
        </p:blipFill>
        <p:spPr>
          <a:xfrm>
            <a:off x="804778" y="1050629"/>
            <a:ext cx="7715250" cy="1356220"/>
          </a:xfrm>
          <a:prstGeom prst="rect">
            <a:avLst/>
          </a:prstGeom>
          <a:noFill/>
          <a:ln w="12700">
            <a:solidFill>
              <a:srgbClr val="002060"/>
            </a:solidFill>
          </a:ln>
        </p:spPr>
      </p:pic>
      <p:cxnSp>
        <p:nvCxnSpPr>
          <p:cNvPr id="16" name="Google Shape;554;p61">
            <a:extLst>
              <a:ext uri="{FF2B5EF4-FFF2-40B4-BE49-F238E27FC236}">
                <a16:creationId xmlns:a16="http://schemas.microsoft.com/office/drawing/2014/main" id="{C52D18D1-B41A-40F3-898F-38E0FD35E224}"/>
              </a:ext>
            </a:extLst>
          </p:cNvPr>
          <p:cNvCxnSpPr/>
          <p:nvPr/>
        </p:nvCxnSpPr>
        <p:spPr>
          <a:xfrm flipH="1">
            <a:off x="2484875" y="985979"/>
            <a:ext cx="1590300" cy="632700"/>
          </a:xfrm>
          <a:prstGeom prst="straightConnector1">
            <a:avLst/>
          </a:prstGeom>
          <a:noFill/>
          <a:ln w="76200" cap="flat" cmpd="sng">
            <a:solidFill>
              <a:schemeClr val="accent6"/>
            </a:solidFill>
            <a:prstDash val="solid"/>
            <a:round/>
            <a:headEnd type="none" w="med" len="med"/>
            <a:tailEnd type="triangle" w="med" len="med"/>
          </a:ln>
        </p:spPr>
      </p:cxnSp>
      <p:pic>
        <p:nvPicPr>
          <p:cNvPr id="17" name="Google Shape;556;p61">
            <a:extLst>
              <a:ext uri="{FF2B5EF4-FFF2-40B4-BE49-F238E27FC236}">
                <a16:creationId xmlns:a16="http://schemas.microsoft.com/office/drawing/2014/main" id="{7BD3AF90-DCAA-4522-81FD-E92052317AED}"/>
              </a:ext>
            </a:extLst>
          </p:cNvPr>
          <p:cNvPicPr preferRelativeResize="0"/>
          <p:nvPr/>
        </p:nvPicPr>
        <p:blipFill rotWithShape="1">
          <a:blip r:embed="rId5">
            <a:alphaModFix/>
          </a:blip>
          <a:srcRect b="75251"/>
          <a:stretch/>
        </p:blipFill>
        <p:spPr>
          <a:xfrm>
            <a:off x="804775" y="3253804"/>
            <a:ext cx="7715250" cy="1272924"/>
          </a:xfrm>
          <a:prstGeom prst="rect">
            <a:avLst/>
          </a:prstGeom>
          <a:noFill/>
          <a:ln w="12700">
            <a:solidFill>
              <a:srgbClr val="002060"/>
            </a:solidFill>
          </a:ln>
        </p:spPr>
      </p:pic>
      <p:cxnSp>
        <p:nvCxnSpPr>
          <p:cNvPr id="18" name="Google Shape;557;p61">
            <a:extLst>
              <a:ext uri="{FF2B5EF4-FFF2-40B4-BE49-F238E27FC236}">
                <a16:creationId xmlns:a16="http://schemas.microsoft.com/office/drawing/2014/main" id="{7D905126-FF91-41EE-89C3-0A9B88F236B7}"/>
              </a:ext>
            </a:extLst>
          </p:cNvPr>
          <p:cNvCxnSpPr/>
          <p:nvPr/>
        </p:nvCxnSpPr>
        <p:spPr>
          <a:xfrm flipH="1">
            <a:off x="2548550" y="3179079"/>
            <a:ext cx="1590300" cy="6327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10" name="Google Shape;565;p62">
            <a:extLst>
              <a:ext uri="{FF2B5EF4-FFF2-40B4-BE49-F238E27FC236}">
                <a16:creationId xmlns:a16="http://schemas.microsoft.com/office/drawing/2014/main" id="{5BA38AB0-4090-49D6-9A24-F3DA20477AE3}"/>
              </a:ext>
            </a:extLst>
          </p:cNvPr>
          <p:cNvSpPr txBox="1">
            <a:spLocks/>
          </p:cNvSpPr>
          <p:nvPr/>
        </p:nvSpPr>
        <p:spPr>
          <a:xfrm>
            <a:off x="1616075" y="284920"/>
            <a:ext cx="5911850" cy="696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Click and drag to highlight.</a:t>
            </a:r>
            <a:endParaRPr lang="en-US" dirty="0">
              <a:latin typeface="+mj-lt"/>
              <a:ea typeface="Open Sans" panose="020B0606030504020204" pitchFamily="34" charset="0"/>
              <a:cs typeface="Open Sans" panose="020B0606030504020204" pitchFamily="34" charset="0"/>
              <a:sym typeface="Average"/>
            </a:endParaRPr>
          </a:p>
        </p:txBody>
      </p:sp>
      <p:sp>
        <p:nvSpPr>
          <p:cNvPr id="11" name="Google Shape;568;p62">
            <a:extLst>
              <a:ext uri="{FF2B5EF4-FFF2-40B4-BE49-F238E27FC236}">
                <a16:creationId xmlns:a16="http://schemas.microsoft.com/office/drawing/2014/main" id="{0C3EF691-EE0D-4A53-B2CD-3B21FBA520A2}"/>
              </a:ext>
            </a:extLst>
          </p:cNvPr>
          <p:cNvSpPr txBox="1">
            <a:spLocks/>
          </p:cNvSpPr>
          <p:nvPr/>
        </p:nvSpPr>
        <p:spPr>
          <a:xfrm>
            <a:off x="0" y="3908661"/>
            <a:ext cx="9220200" cy="1028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2400">
                <a:latin typeface="Open Sans" panose="020B0606030504020204" pitchFamily="34" charset="0"/>
                <a:ea typeface="Open Sans" panose="020B0606030504020204" pitchFamily="34" charset="0"/>
                <a:cs typeface="Open Sans" panose="020B0606030504020204" pitchFamily="34" charset="0"/>
                <a:sym typeface="Average"/>
              </a:rPr>
              <a:t>Then type “Practice” and </a:t>
            </a:r>
          </a:p>
          <a:p>
            <a:pPr algn="ctr"/>
            <a:r>
              <a:rPr lang="en-US" sz="2400">
                <a:latin typeface="Open Sans" panose="020B0606030504020204" pitchFamily="34" charset="0"/>
                <a:ea typeface="Open Sans" panose="020B0606030504020204" pitchFamily="34" charset="0"/>
                <a:cs typeface="Open Sans" panose="020B0606030504020204" pitchFamily="34" charset="0"/>
                <a:sym typeface="Average"/>
              </a:rPr>
              <a:t>press the </a:t>
            </a:r>
            <a:r>
              <a:rPr lang="en-US" sz="2400" i="1">
                <a:latin typeface="Open Sans" panose="020B0606030504020204" pitchFamily="34" charset="0"/>
                <a:ea typeface="Open Sans" panose="020B0606030504020204" pitchFamily="34" charset="0"/>
                <a:cs typeface="Open Sans" panose="020B0606030504020204" pitchFamily="34" charset="0"/>
                <a:sym typeface="Average"/>
              </a:rPr>
              <a:t>Enter</a:t>
            </a:r>
            <a:r>
              <a:rPr lang="en-US" sz="2400">
                <a:latin typeface="Open Sans" panose="020B0606030504020204" pitchFamily="34" charset="0"/>
                <a:ea typeface="Open Sans" panose="020B0606030504020204" pitchFamily="34" charset="0"/>
                <a:cs typeface="Open Sans" panose="020B0606030504020204" pitchFamily="34" charset="0"/>
                <a:sym typeface="Average"/>
              </a:rPr>
              <a:t> key on the keyboard.</a:t>
            </a:r>
            <a:endParaRPr lang="en-US"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2" name="Google Shape;566;p62">
            <a:extLst>
              <a:ext uri="{FF2B5EF4-FFF2-40B4-BE49-F238E27FC236}">
                <a16:creationId xmlns:a16="http://schemas.microsoft.com/office/drawing/2014/main" id="{CF919E58-9335-4BC2-B9AE-F8CC0379C87E}"/>
              </a:ext>
            </a:extLst>
          </p:cNvPr>
          <p:cNvPicPr preferRelativeResize="0"/>
          <p:nvPr/>
        </p:nvPicPr>
        <p:blipFill rotWithShape="1">
          <a:blip r:embed="rId4">
            <a:alphaModFix/>
          </a:blip>
          <a:srcRect b="39711"/>
          <a:stretch/>
        </p:blipFill>
        <p:spPr>
          <a:xfrm>
            <a:off x="1228288" y="1091645"/>
            <a:ext cx="6687426" cy="2687852"/>
          </a:xfrm>
          <a:prstGeom prst="rect">
            <a:avLst/>
          </a:prstGeom>
          <a:noFill/>
          <a:ln w="12700">
            <a:solidFill>
              <a:srgbClr val="002060"/>
            </a:solidFill>
          </a:ln>
        </p:spPr>
      </p:pic>
      <p:cxnSp>
        <p:nvCxnSpPr>
          <p:cNvPr id="13" name="Google Shape;567;p62">
            <a:extLst>
              <a:ext uri="{FF2B5EF4-FFF2-40B4-BE49-F238E27FC236}">
                <a16:creationId xmlns:a16="http://schemas.microsoft.com/office/drawing/2014/main" id="{9614D9E0-078E-415B-99DA-2CE8445526F6}"/>
              </a:ext>
            </a:extLst>
          </p:cNvPr>
          <p:cNvCxnSpPr/>
          <p:nvPr/>
        </p:nvCxnSpPr>
        <p:spPr>
          <a:xfrm flipH="1">
            <a:off x="2576850" y="981832"/>
            <a:ext cx="1590300" cy="6327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pic>
        <p:nvPicPr>
          <p:cNvPr id="570" name="Google Shape;570;p64"/>
          <p:cNvPicPr preferRelativeResize="0"/>
          <p:nvPr/>
        </p:nvPicPr>
        <p:blipFill>
          <a:blip r:embed="rId4">
            <a:alphaModFix/>
          </a:blip>
          <a:stretch>
            <a:fillRect/>
          </a:stretch>
        </p:blipFill>
        <p:spPr>
          <a:xfrm>
            <a:off x="1355588" y="427474"/>
            <a:ext cx="6432828" cy="4288552"/>
          </a:xfrm>
          <a:prstGeom prst="rect">
            <a:avLst/>
          </a:prstGeom>
          <a:noFill/>
          <a:ln w="12700">
            <a:solidFill>
              <a:srgbClr val="002060"/>
            </a:solidFill>
          </a:ln>
        </p:spPr>
      </p:pic>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
        <p:nvSpPr>
          <p:cNvPr id="8" name="Google Shape;581;p64">
            <a:extLst>
              <a:ext uri="{FF2B5EF4-FFF2-40B4-BE49-F238E27FC236}">
                <a16:creationId xmlns:a16="http://schemas.microsoft.com/office/drawing/2014/main" id="{0EBE1617-3CB9-4D5D-8F2B-7D98D54E44C9}"/>
              </a:ext>
            </a:extLst>
          </p:cNvPr>
          <p:cNvSpPr txBox="1">
            <a:spLocks noGrp="1"/>
          </p:cNvSpPr>
          <p:nvPr>
            <p:ph type="title"/>
          </p:nvPr>
        </p:nvSpPr>
        <p:spPr>
          <a:xfrm>
            <a:off x="-75" y="1239775"/>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Discussion Question</a:t>
            </a:r>
            <a:endParaRPr sz="3600" dirty="0">
              <a:latin typeface="+mj-lt"/>
              <a:ea typeface="Open Sans" panose="020B0606030504020204" pitchFamily="34" charset="0"/>
              <a:cs typeface="Open Sans" panose="020B0606030504020204" pitchFamily="34" charset="0"/>
              <a:sym typeface="Average"/>
            </a:endParaRPr>
          </a:p>
        </p:txBody>
      </p:sp>
      <p:sp>
        <p:nvSpPr>
          <p:cNvPr id="9" name="Google Shape;582;p64">
            <a:extLst>
              <a:ext uri="{FF2B5EF4-FFF2-40B4-BE49-F238E27FC236}">
                <a16:creationId xmlns:a16="http://schemas.microsoft.com/office/drawing/2014/main" id="{957930ED-7D77-4F08-9F86-B5839A4BC9BD}"/>
              </a:ext>
            </a:extLst>
          </p:cNvPr>
          <p:cNvSpPr txBox="1">
            <a:spLocks/>
          </p:cNvSpPr>
          <p:nvPr/>
        </p:nvSpPr>
        <p:spPr>
          <a:xfrm>
            <a:off x="390450" y="2068675"/>
            <a:ext cx="8362950" cy="2095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What kind of name would not be useful for </a:t>
            </a:r>
          </a:p>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helping us find this document again later?</a:t>
            </a:r>
            <a:endParaRPr lang="en-US" b="1"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6" name="Google Shape;589;p65">
            <a:extLst>
              <a:ext uri="{FF2B5EF4-FFF2-40B4-BE49-F238E27FC236}">
                <a16:creationId xmlns:a16="http://schemas.microsoft.com/office/drawing/2014/main" id="{EAAA6723-47E9-4C62-8659-3A297D70D06E}"/>
              </a:ext>
            </a:extLst>
          </p:cNvPr>
          <p:cNvSpPr txBox="1">
            <a:spLocks noGrp="1"/>
          </p:cNvSpPr>
          <p:nvPr>
            <p:ph type="title"/>
          </p:nvPr>
        </p:nvSpPr>
        <p:spPr>
          <a:xfrm>
            <a:off x="0" y="1742850"/>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400" dirty="0">
                <a:latin typeface="+mj-lt"/>
                <a:ea typeface="Open Sans" panose="020B0606030504020204" pitchFamily="34" charset="0"/>
                <a:cs typeface="Open Sans" panose="020B0606030504020204" pitchFamily="34" charset="0"/>
                <a:sym typeface="Average"/>
              </a:rPr>
              <a:t>Intro to Typing</a:t>
            </a:r>
            <a:endParaRPr sz="44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8" name="Google Shape;596;p66">
            <a:extLst>
              <a:ext uri="{FF2B5EF4-FFF2-40B4-BE49-F238E27FC236}">
                <a16:creationId xmlns:a16="http://schemas.microsoft.com/office/drawing/2014/main" id="{D899E18B-1178-4993-9953-30BE9DBFA9F7}"/>
              </a:ext>
            </a:extLst>
          </p:cNvPr>
          <p:cNvSpPr txBox="1">
            <a:spLocks/>
          </p:cNvSpPr>
          <p:nvPr/>
        </p:nvSpPr>
        <p:spPr>
          <a:xfrm>
            <a:off x="666066" y="2068675"/>
            <a:ext cx="7811718" cy="2095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How many fingers did you use to type “Practice”?</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 name="Google Shape;581;p64">
            <a:extLst>
              <a:ext uri="{FF2B5EF4-FFF2-40B4-BE49-F238E27FC236}">
                <a16:creationId xmlns:a16="http://schemas.microsoft.com/office/drawing/2014/main" id="{059B8B23-5841-4171-BCEC-F26300A58431}"/>
              </a:ext>
            </a:extLst>
          </p:cNvPr>
          <p:cNvSpPr txBox="1">
            <a:spLocks/>
          </p:cNvSpPr>
          <p:nvPr/>
        </p:nvSpPr>
        <p:spPr>
          <a:xfrm>
            <a:off x="-75" y="1239775"/>
            <a:ext cx="9144000" cy="828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dirty="0">
                <a:latin typeface="+mj-lt"/>
                <a:ea typeface="Open Sans" panose="020B0606030504020204" pitchFamily="34" charset="0"/>
                <a:cs typeface="Open Sans" panose="020B0606030504020204" pitchFamily="34" charset="0"/>
                <a:sym typeface="Average"/>
              </a:rPr>
              <a:t>Discussion Question</a:t>
            </a:r>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4" name="Google Shape;589;p65">
            <a:extLst>
              <a:ext uri="{FF2B5EF4-FFF2-40B4-BE49-F238E27FC236}">
                <a16:creationId xmlns:a16="http://schemas.microsoft.com/office/drawing/2014/main" id="{BE5F93EE-3873-48C2-84EC-A83BFF8D1BC7}"/>
              </a:ext>
            </a:extLst>
          </p:cNvPr>
          <p:cNvSpPr txBox="1">
            <a:spLocks/>
          </p:cNvSpPr>
          <p:nvPr/>
        </p:nvSpPr>
        <p:spPr>
          <a:xfrm>
            <a:off x="0" y="1742850"/>
            <a:ext cx="9144000" cy="828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4400" dirty="0">
                <a:latin typeface="+mj-lt"/>
                <a:ea typeface="Open Sans" panose="020B0606030504020204" pitchFamily="34" charset="0"/>
                <a:cs typeface="Open Sans" panose="020B0606030504020204" pitchFamily="34" charset="0"/>
                <a:sym typeface="Average"/>
              </a:rPr>
              <a:t>Intro to Typing</a:t>
            </a:r>
          </a:p>
        </p:txBody>
      </p: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pic>
        <p:nvPicPr>
          <p:cNvPr id="3" name="Picture 2" descr="Graphical user interface, application&#10;&#10;Description automatically generated">
            <a:extLst>
              <a:ext uri="{FF2B5EF4-FFF2-40B4-BE49-F238E27FC236}">
                <a16:creationId xmlns:a16="http://schemas.microsoft.com/office/drawing/2014/main" id="{48C14E7A-E39B-46CF-BA85-D3E88583DEDD}"/>
              </a:ext>
            </a:extLst>
          </p:cNvPr>
          <p:cNvPicPr>
            <a:picLocks noChangeAspect="1"/>
          </p:cNvPicPr>
          <p:nvPr/>
        </p:nvPicPr>
        <p:blipFill>
          <a:blip r:embed="rId4"/>
          <a:stretch>
            <a:fillRect/>
          </a:stretch>
        </p:blipFill>
        <p:spPr>
          <a:xfrm>
            <a:off x="-17463" y="373150"/>
            <a:ext cx="9144000" cy="4938112"/>
          </a:xfrm>
          <a:prstGeom prst="rect">
            <a:avLst/>
          </a:prstGeom>
        </p:spPr>
      </p:pic>
      <p:sp>
        <p:nvSpPr>
          <p:cNvPr id="75" name="Google Shape;673;p68">
            <a:extLst>
              <a:ext uri="{FF2B5EF4-FFF2-40B4-BE49-F238E27FC236}">
                <a16:creationId xmlns:a16="http://schemas.microsoft.com/office/drawing/2014/main" id="{5A443AF3-293B-4829-B3A8-9FB8863FCBA6}"/>
              </a:ext>
            </a:extLst>
          </p:cNvPr>
          <p:cNvSpPr txBox="1">
            <a:spLocks/>
          </p:cNvSpPr>
          <p:nvPr/>
        </p:nvSpPr>
        <p:spPr>
          <a:xfrm>
            <a:off x="-17463" y="589456"/>
            <a:ext cx="9178925" cy="65563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mj-lt"/>
                <a:ea typeface="Open Sans" panose="020B0606030504020204" pitchFamily="34" charset="0"/>
                <a:cs typeface="Open Sans" panose="020B0606030504020204" pitchFamily="34" charset="0"/>
                <a:sym typeface="Average"/>
              </a:rPr>
              <a:t>Place your pointer finger on the F or J key.</a:t>
            </a:r>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pic>
        <p:nvPicPr>
          <p:cNvPr id="2" name="Picture 1">
            <a:extLst>
              <a:ext uri="{FF2B5EF4-FFF2-40B4-BE49-F238E27FC236}">
                <a16:creationId xmlns:a16="http://schemas.microsoft.com/office/drawing/2014/main" id="{7130CCBF-A63A-464D-9ED0-FF5BAEFF8D76}"/>
              </a:ext>
            </a:extLst>
          </p:cNvPr>
          <p:cNvPicPr>
            <a:picLocks noChangeAspect="1"/>
          </p:cNvPicPr>
          <p:nvPr/>
        </p:nvPicPr>
        <p:blipFill>
          <a:blip r:embed="rId4"/>
          <a:srcRect/>
          <a:stretch/>
        </p:blipFill>
        <p:spPr>
          <a:xfrm>
            <a:off x="-17463" y="373150"/>
            <a:ext cx="9143999" cy="4938112"/>
          </a:xfrm>
          <a:prstGeom prst="rect">
            <a:avLst/>
          </a:prstGeom>
        </p:spPr>
      </p:pic>
      <p:sp>
        <p:nvSpPr>
          <p:cNvPr id="3" name="Google Shape;673;p68">
            <a:extLst>
              <a:ext uri="{FF2B5EF4-FFF2-40B4-BE49-F238E27FC236}">
                <a16:creationId xmlns:a16="http://schemas.microsoft.com/office/drawing/2014/main" id="{6468BA2B-2073-4783-9FC2-7AEE85C4185C}"/>
              </a:ext>
            </a:extLst>
          </p:cNvPr>
          <p:cNvSpPr txBox="1">
            <a:spLocks/>
          </p:cNvSpPr>
          <p:nvPr/>
        </p:nvSpPr>
        <p:spPr>
          <a:xfrm>
            <a:off x="-17463" y="589456"/>
            <a:ext cx="9178925" cy="65563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mj-lt"/>
                <a:ea typeface="Open Sans" panose="020B0606030504020204" pitchFamily="34" charset="0"/>
                <a:cs typeface="Open Sans" panose="020B0606030504020204" pitchFamily="34" charset="0"/>
                <a:sym typeface="Average"/>
              </a:rPr>
              <a:t>Home Row</a:t>
            </a:r>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750"/>
        <p:cNvGrpSpPr/>
        <p:nvPr/>
      </p:nvGrpSpPr>
      <p:grpSpPr>
        <a:xfrm>
          <a:off x="0" y="0"/>
          <a:ext cx="0" cy="0"/>
          <a:chOff x="0" y="0"/>
          <a:chExt cx="0" cy="0"/>
        </a:xfrm>
      </p:grpSpPr>
      <p:pic>
        <p:nvPicPr>
          <p:cNvPr id="2" name="Picture 1">
            <a:extLst>
              <a:ext uri="{FF2B5EF4-FFF2-40B4-BE49-F238E27FC236}">
                <a16:creationId xmlns:a16="http://schemas.microsoft.com/office/drawing/2014/main" id="{D4068560-47E8-4445-8442-3A88612E53C2}"/>
              </a:ext>
            </a:extLst>
          </p:cNvPr>
          <p:cNvPicPr>
            <a:picLocks noChangeAspect="1"/>
          </p:cNvPicPr>
          <p:nvPr/>
        </p:nvPicPr>
        <p:blipFill>
          <a:blip r:embed="rId4"/>
          <a:srcRect/>
          <a:stretch/>
        </p:blipFill>
        <p:spPr>
          <a:xfrm>
            <a:off x="-17463" y="373150"/>
            <a:ext cx="9143999" cy="4938111"/>
          </a:xfrm>
          <a:prstGeom prst="rect">
            <a:avLst/>
          </a:prstGeom>
        </p:spPr>
      </p:pic>
      <p:sp>
        <p:nvSpPr>
          <p:cNvPr id="77" name="Google Shape;822;p70">
            <a:extLst>
              <a:ext uri="{FF2B5EF4-FFF2-40B4-BE49-F238E27FC236}">
                <a16:creationId xmlns:a16="http://schemas.microsoft.com/office/drawing/2014/main" id="{69515408-6450-4E66-B25D-22392F03DF94}"/>
              </a:ext>
            </a:extLst>
          </p:cNvPr>
          <p:cNvSpPr txBox="1">
            <a:spLocks/>
          </p:cNvSpPr>
          <p:nvPr/>
        </p:nvSpPr>
        <p:spPr>
          <a:xfrm>
            <a:off x="0" y="685229"/>
            <a:ext cx="9144000" cy="6667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2400">
                <a:latin typeface="Open Sans" panose="020B0606030504020204" pitchFamily="34" charset="0"/>
                <a:ea typeface="Open Sans" panose="020B0606030504020204" pitchFamily="34" charset="0"/>
                <a:cs typeface="Open Sans" panose="020B0606030504020204" pitchFamily="34" charset="0"/>
                <a:sym typeface="Average"/>
              </a:rPr>
              <a:t>Type this: </a:t>
            </a:r>
            <a:r>
              <a:rPr lang="en-US" sz="2400" b="1">
                <a:latin typeface="Open Sans" panose="020B0606030504020204" pitchFamily="34" charset="0"/>
                <a:ea typeface="Open Sans" panose="020B0606030504020204" pitchFamily="34" charset="0"/>
                <a:cs typeface="Open Sans" panose="020B0606030504020204" pitchFamily="34" charset="0"/>
                <a:sym typeface="Average"/>
              </a:rPr>
              <a:t>The quick brown fox jumps over the lazy dog</a:t>
            </a:r>
            <a:r>
              <a:rPr lang="en-US" sz="2400">
                <a:latin typeface="Open Sans" panose="020B0606030504020204" pitchFamily="34" charset="0"/>
                <a:ea typeface="Open Sans" panose="020B0606030504020204" pitchFamily="34" charset="0"/>
                <a:cs typeface="Open Sans" panose="020B0606030504020204" pitchFamily="34" charset="0"/>
                <a:sym typeface="Average"/>
              </a:rPr>
              <a:t>.</a:t>
            </a:r>
            <a:endParaRPr lang="en-US"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4" name="Google Shape;99;p19">
            <a:extLst>
              <a:ext uri="{FF2B5EF4-FFF2-40B4-BE49-F238E27FC236}">
                <a16:creationId xmlns:a16="http://schemas.microsoft.com/office/drawing/2014/main" id="{7BC10240-4211-44B7-9F7F-AB104E33CFCE}"/>
              </a:ext>
            </a:extLst>
          </p:cNvPr>
          <p:cNvSpPr txBox="1">
            <a:spLocks/>
          </p:cNvSpPr>
          <p:nvPr/>
        </p:nvSpPr>
        <p:spPr>
          <a:xfrm>
            <a:off x="0" y="330747"/>
            <a:ext cx="9144000" cy="656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SemiBold" panose="020B0706030804020204" pitchFamily="34" charset="0"/>
                <a:ea typeface="Open Sans SemiBold" panose="020B0706030804020204" pitchFamily="34" charset="0"/>
                <a:cs typeface="Open Sans SemiBold" panose="020B0706030804020204" pitchFamily="34" charset="0"/>
                <a:sym typeface="Average"/>
              </a:rPr>
              <a:t>Hardware:</a:t>
            </a:r>
            <a:r>
              <a:rPr lang="en-US">
                <a:latin typeface="Open Sans" panose="020B0606030504020204" pitchFamily="34" charset="0"/>
                <a:ea typeface="Open Sans" panose="020B0606030504020204" pitchFamily="34" charset="0"/>
                <a:cs typeface="Open Sans" panose="020B0606030504020204" pitchFamily="34" charset="0"/>
                <a:sym typeface="Average"/>
              </a:rPr>
              <a:t> </a:t>
            </a:r>
            <a:r>
              <a:rPr lang="en-US" sz="1800">
                <a:latin typeface="Open Sans" panose="020B0606030504020204" pitchFamily="34" charset="0"/>
                <a:ea typeface="Open Sans" panose="020B0606030504020204" pitchFamily="34" charset="0"/>
                <a:cs typeface="Open Sans" panose="020B0606030504020204" pitchFamily="34" charset="0"/>
                <a:sym typeface="Average"/>
              </a:rPr>
              <a:t>the physical components of a computer</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5" name="Google Shape;98;p19">
            <a:extLst>
              <a:ext uri="{FF2B5EF4-FFF2-40B4-BE49-F238E27FC236}">
                <a16:creationId xmlns:a16="http://schemas.microsoft.com/office/drawing/2014/main" id="{04418057-3898-48A9-BABE-64F1A380B8A7}"/>
              </a:ext>
            </a:extLst>
          </p:cNvPr>
          <p:cNvPicPr preferRelativeResize="0"/>
          <p:nvPr/>
        </p:nvPicPr>
        <p:blipFill>
          <a:blip r:embed="rId4">
            <a:alphaModFix/>
          </a:blip>
          <a:stretch>
            <a:fillRect/>
          </a:stretch>
        </p:blipFill>
        <p:spPr>
          <a:xfrm>
            <a:off x="2219907" y="1026624"/>
            <a:ext cx="4672346" cy="3437095"/>
          </a:xfrm>
          <a:prstGeom prst="rect">
            <a:avLst/>
          </a:prstGeom>
          <a:noFill/>
          <a:ln>
            <a:noFill/>
          </a:ln>
        </p:spPr>
      </p:pic>
      <p:sp>
        <p:nvSpPr>
          <p:cNvPr id="6" name="Google Shape;100;p19">
            <a:extLst>
              <a:ext uri="{FF2B5EF4-FFF2-40B4-BE49-F238E27FC236}">
                <a16:creationId xmlns:a16="http://schemas.microsoft.com/office/drawing/2014/main" id="{C0088B18-92C2-4850-A15D-E9E7184471F3}"/>
              </a:ext>
            </a:extLst>
          </p:cNvPr>
          <p:cNvSpPr txBox="1"/>
          <p:nvPr/>
        </p:nvSpPr>
        <p:spPr>
          <a:xfrm>
            <a:off x="3764980" y="4305790"/>
            <a:ext cx="1582200" cy="30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u="sng" dirty="0">
                <a:solidFill>
                  <a:srgbClr val="D9D9D9"/>
                </a:solidFill>
                <a:hlinkClick r:id="rId5"/>
              </a:rPr>
              <a:t>This Photo</a:t>
            </a:r>
            <a:r>
              <a:rPr lang="en" sz="600" dirty="0">
                <a:solidFill>
                  <a:srgbClr val="D9D9D9"/>
                </a:solidFill>
              </a:rPr>
              <a:t> is licensed under</a:t>
            </a:r>
            <a:r>
              <a:rPr lang="en" sz="600" dirty="0">
                <a:solidFill>
                  <a:srgbClr val="D9D9D9"/>
                </a:solidFill>
                <a:uFill>
                  <a:noFill/>
                </a:uFill>
                <a:hlinkClick r:id="rId6"/>
              </a:rPr>
              <a:t> </a:t>
            </a:r>
            <a:r>
              <a:rPr lang="en" sz="600" u="sng" dirty="0">
                <a:solidFill>
                  <a:srgbClr val="D9D9D9"/>
                </a:solidFill>
                <a:hlinkClick r:id="rId6"/>
              </a:rPr>
              <a:t>CC BY-NC</a:t>
            </a:r>
            <a:endParaRPr sz="600" u="sng" dirty="0">
              <a:solidFill>
                <a:srgbClr val="D9D9D9"/>
              </a:solidFill>
              <a:hlinkClick r:id="rId6"/>
            </a:endParaRPr>
          </a:p>
        </p:txBody>
      </p:sp>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823"/>
        <p:cNvGrpSpPr/>
        <p:nvPr/>
      </p:nvGrpSpPr>
      <p:grpSpPr>
        <a:xfrm>
          <a:off x="0" y="0"/>
          <a:ext cx="0" cy="0"/>
          <a:chOff x="0" y="0"/>
          <a:chExt cx="0" cy="0"/>
        </a:xfrm>
      </p:grpSpPr>
      <p:sp>
        <p:nvSpPr>
          <p:cNvPr id="8" name="Google Shape;831;p71">
            <a:extLst>
              <a:ext uri="{FF2B5EF4-FFF2-40B4-BE49-F238E27FC236}">
                <a16:creationId xmlns:a16="http://schemas.microsoft.com/office/drawing/2014/main" id="{1B6F11BE-3E3F-4135-B5C9-3E740E314FE2}"/>
              </a:ext>
            </a:extLst>
          </p:cNvPr>
          <p:cNvSpPr txBox="1">
            <a:spLocks/>
          </p:cNvSpPr>
          <p:nvPr/>
        </p:nvSpPr>
        <p:spPr>
          <a:xfrm>
            <a:off x="390450" y="2027076"/>
            <a:ext cx="8362950" cy="2095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Were there any keys that were difficult to type or to decide which finger should press them?</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 name="Google Shape;581;p64">
            <a:extLst>
              <a:ext uri="{FF2B5EF4-FFF2-40B4-BE49-F238E27FC236}">
                <a16:creationId xmlns:a16="http://schemas.microsoft.com/office/drawing/2014/main" id="{D23D6FC3-8C4B-48EA-B9F6-BE4966045715}"/>
              </a:ext>
            </a:extLst>
          </p:cNvPr>
          <p:cNvSpPr txBox="1">
            <a:spLocks/>
          </p:cNvSpPr>
          <p:nvPr/>
        </p:nvSpPr>
        <p:spPr>
          <a:xfrm>
            <a:off x="-75" y="1239775"/>
            <a:ext cx="9144000" cy="828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dirty="0">
                <a:latin typeface="+mj-lt"/>
                <a:ea typeface="Open Sans" panose="020B0606030504020204" pitchFamily="34" charset="0"/>
                <a:cs typeface="Open Sans" panose="020B0606030504020204" pitchFamily="34" charset="0"/>
                <a:sym typeface="Average"/>
              </a:rPr>
              <a:t>Discussion Question</a:t>
            </a:r>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831"/>
        <p:cNvGrpSpPr/>
        <p:nvPr/>
      </p:nvGrpSpPr>
      <p:grpSpPr>
        <a:xfrm>
          <a:off x="0" y="0"/>
          <a:ext cx="0" cy="0"/>
          <a:chOff x="0" y="0"/>
          <a:chExt cx="0" cy="0"/>
        </a:xfrm>
      </p:grpSpPr>
      <p:sp>
        <p:nvSpPr>
          <p:cNvPr id="8" name="Google Shape;838;p72">
            <a:extLst>
              <a:ext uri="{FF2B5EF4-FFF2-40B4-BE49-F238E27FC236}">
                <a16:creationId xmlns:a16="http://schemas.microsoft.com/office/drawing/2014/main" id="{D5D98600-E323-4D81-ABD0-418DBC3FEB7E}"/>
              </a:ext>
            </a:extLst>
          </p:cNvPr>
          <p:cNvSpPr txBox="1">
            <a:spLocks noGrp="1"/>
          </p:cNvSpPr>
          <p:nvPr>
            <p:ph type="title"/>
          </p:nvPr>
        </p:nvSpPr>
        <p:spPr>
          <a:xfrm>
            <a:off x="0" y="761208"/>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Typing Tips</a:t>
            </a:r>
            <a:endParaRPr sz="3600" dirty="0">
              <a:latin typeface="+mj-lt"/>
              <a:ea typeface="Open Sans" panose="020B0606030504020204" pitchFamily="34" charset="0"/>
              <a:cs typeface="Open Sans" panose="020B0606030504020204" pitchFamily="34" charset="0"/>
              <a:sym typeface="Average"/>
            </a:endParaRPr>
          </a:p>
        </p:txBody>
      </p:sp>
      <p:sp>
        <p:nvSpPr>
          <p:cNvPr id="9" name="Google Shape;839;p72">
            <a:extLst>
              <a:ext uri="{FF2B5EF4-FFF2-40B4-BE49-F238E27FC236}">
                <a16:creationId xmlns:a16="http://schemas.microsoft.com/office/drawing/2014/main" id="{6C4617D6-0F80-4400-AB28-5C6C9C1F10A7}"/>
              </a:ext>
            </a:extLst>
          </p:cNvPr>
          <p:cNvSpPr txBox="1">
            <a:spLocks/>
          </p:cNvSpPr>
          <p:nvPr/>
        </p:nvSpPr>
        <p:spPr>
          <a:xfrm>
            <a:off x="1536192" y="1655763"/>
            <a:ext cx="6826758" cy="2093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457200" indent="-406400">
              <a:spcAft>
                <a:spcPts val="600"/>
              </a:spcAft>
              <a:buFont typeface="Average"/>
              <a:buChar char="➔"/>
            </a:pPr>
            <a:r>
              <a:rPr lang="en-US">
                <a:latin typeface="Open Sans" panose="020B0606030504020204" pitchFamily="34" charset="0"/>
                <a:ea typeface="Open Sans" panose="020B0606030504020204" pitchFamily="34" charset="0"/>
                <a:cs typeface="Open Sans" panose="020B0606030504020204" pitchFamily="34" charset="0"/>
                <a:sym typeface="Average"/>
              </a:rPr>
              <a:t>Rest fingers on home row.</a:t>
            </a:r>
          </a:p>
          <a:p>
            <a:pPr marL="457200" indent="-406400">
              <a:spcAft>
                <a:spcPts val="600"/>
              </a:spcAft>
              <a:buFont typeface="Average"/>
              <a:buChar char="➔"/>
            </a:pPr>
            <a:r>
              <a:rPr lang="en-US">
                <a:latin typeface="Open Sans" panose="020B0606030504020204" pitchFamily="34" charset="0"/>
                <a:ea typeface="Open Sans" panose="020B0606030504020204" pitchFamily="34" charset="0"/>
                <a:cs typeface="Open Sans" panose="020B0606030504020204" pitchFamily="34" charset="0"/>
                <a:sym typeface="Average"/>
              </a:rPr>
              <a:t>Use the closest finger to press each key.</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839"/>
        <p:cNvGrpSpPr/>
        <p:nvPr/>
      </p:nvGrpSpPr>
      <p:grpSpPr>
        <a:xfrm>
          <a:off x="0" y="0"/>
          <a:ext cx="0" cy="0"/>
          <a:chOff x="0" y="0"/>
          <a:chExt cx="0" cy="0"/>
        </a:xfrm>
      </p:grpSpPr>
      <p:sp>
        <p:nvSpPr>
          <p:cNvPr id="6" name="Google Shape;846;p73">
            <a:extLst>
              <a:ext uri="{FF2B5EF4-FFF2-40B4-BE49-F238E27FC236}">
                <a16:creationId xmlns:a16="http://schemas.microsoft.com/office/drawing/2014/main" id="{770ED53D-8121-40DE-A9DC-B26005F8BD27}"/>
              </a:ext>
            </a:extLst>
          </p:cNvPr>
          <p:cNvSpPr txBox="1">
            <a:spLocks noGrp="1"/>
          </p:cNvSpPr>
          <p:nvPr>
            <p:ph type="title"/>
          </p:nvPr>
        </p:nvSpPr>
        <p:spPr>
          <a:xfrm>
            <a:off x="0" y="1863636"/>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400" dirty="0">
                <a:latin typeface="+mj-lt"/>
                <a:ea typeface="Open Sans" panose="020B0606030504020204" pitchFamily="34" charset="0"/>
                <a:cs typeface="Open Sans" panose="020B0606030504020204" pitchFamily="34" charset="0"/>
                <a:sym typeface="Average"/>
              </a:rPr>
              <a:t>File Management</a:t>
            </a:r>
            <a:endParaRPr sz="44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845"/>
        <p:cNvGrpSpPr/>
        <p:nvPr/>
      </p:nvGrpSpPr>
      <p:grpSpPr>
        <a:xfrm>
          <a:off x="0" y="0"/>
          <a:ext cx="0" cy="0"/>
          <a:chOff x="0" y="0"/>
          <a:chExt cx="0" cy="0"/>
        </a:xfrm>
      </p:grpSpPr>
      <p:pic>
        <p:nvPicPr>
          <p:cNvPr id="9" name="Google Shape;853;p74">
            <a:extLst>
              <a:ext uri="{FF2B5EF4-FFF2-40B4-BE49-F238E27FC236}">
                <a16:creationId xmlns:a16="http://schemas.microsoft.com/office/drawing/2014/main" id="{10D80325-27B7-4D15-885A-7B3464814B8C}"/>
              </a:ext>
            </a:extLst>
          </p:cNvPr>
          <p:cNvPicPr preferRelativeResize="0"/>
          <p:nvPr/>
        </p:nvPicPr>
        <p:blipFill rotWithShape="1">
          <a:blip r:embed="rId4">
            <a:alphaModFix/>
          </a:blip>
          <a:srcRect b="51916"/>
          <a:stretch/>
        </p:blipFill>
        <p:spPr>
          <a:xfrm>
            <a:off x="616125" y="1361110"/>
            <a:ext cx="7911600" cy="2536100"/>
          </a:xfrm>
          <a:prstGeom prst="rect">
            <a:avLst/>
          </a:prstGeom>
          <a:noFill/>
          <a:ln w="12700">
            <a:solidFill>
              <a:srgbClr val="002060"/>
            </a:solidFill>
          </a:ln>
        </p:spPr>
      </p:pic>
      <p:cxnSp>
        <p:nvCxnSpPr>
          <p:cNvPr id="10" name="Google Shape;854;p74">
            <a:extLst>
              <a:ext uri="{FF2B5EF4-FFF2-40B4-BE49-F238E27FC236}">
                <a16:creationId xmlns:a16="http://schemas.microsoft.com/office/drawing/2014/main" id="{D8B33DE5-7CFC-45B6-81A6-25EDC0140DDF}"/>
              </a:ext>
            </a:extLst>
          </p:cNvPr>
          <p:cNvCxnSpPr/>
          <p:nvPr/>
        </p:nvCxnSpPr>
        <p:spPr>
          <a:xfrm flipH="1">
            <a:off x="4836025" y="961410"/>
            <a:ext cx="544200" cy="933900"/>
          </a:xfrm>
          <a:prstGeom prst="straightConnector1">
            <a:avLst/>
          </a:prstGeom>
          <a:noFill/>
          <a:ln w="76200" cap="flat" cmpd="sng">
            <a:solidFill>
              <a:schemeClr val="accent6"/>
            </a:solidFill>
            <a:prstDash val="solid"/>
            <a:round/>
            <a:headEnd type="none" w="med" len="med"/>
            <a:tailEnd type="triangle" w="med" len="med"/>
          </a:ln>
        </p:spPr>
      </p:cxnSp>
      <p:sp>
        <p:nvSpPr>
          <p:cNvPr id="11" name="Google Shape;855;p74">
            <a:extLst>
              <a:ext uri="{FF2B5EF4-FFF2-40B4-BE49-F238E27FC236}">
                <a16:creationId xmlns:a16="http://schemas.microsoft.com/office/drawing/2014/main" id="{9FE13070-A664-4AC2-A883-B460A5EE3152}"/>
              </a:ext>
            </a:extLst>
          </p:cNvPr>
          <p:cNvSpPr/>
          <p:nvPr/>
        </p:nvSpPr>
        <p:spPr>
          <a:xfrm>
            <a:off x="3600892" y="1961910"/>
            <a:ext cx="1273500" cy="3531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854"/>
        <p:cNvGrpSpPr/>
        <p:nvPr/>
      </p:nvGrpSpPr>
      <p:grpSpPr>
        <a:xfrm>
          <a:off x="0" y="0"/>
          <a:ext cx="0" cy="0"/>
          <a:chOff x="0" y="0"/>
          <a:chExt cx="0" cy="0"/>
        </a:xfrm>
      </p:grpSpPr>
      <p:pic>
        <p:nvPicPr>
          <p:cNvPr id="857" name="Google Shape;857;p76"/>
          <p:cNvPicPr preferRelativeResize="0"/>
          <p:nvPr/>
        </p:nvPicPr>
        <p:blipFill rotWithShape="1">
          <a:blip r:embed="rId4">
            <a:alphaModFix/>
          </a:blip>
          <a:srcRect l="39190" t="28063" r="32091" b="25719"/>
          <a:stretch/>
        </p:blipFill>
        <p:spPr>
          <a:xfrm>
            <a:off x="6395775" y="3495025"/>
            <a:ext cx="122625" cy="183950"/>
          </a:xfrm>
          <a:prstGeom prst="rect">
            <a:avLst/>
          </a:prstGeom>
          <a:noFill/>
          <a:ln>
            <a:noFill/>
          </a:ln>
        </p:spPr>
      </p:pic>
      <p:pic>
        <p:nvPicPr>
          <p:cNvPr id="858" name="Google Shape;858;p76"/>
          <p:cNvPicPr preferRelativeResize="0"/>
          <p:nvPr/>
        </p:nvPicPr>
        <p:blipFill>
          <a:blip r:embed="rId5">
            <a:alphaModFix/>
          </a:blip>
          <a:stretch>
            <a:fillRect/>
          </a:stretch>
        </p:blipFill>
        <p:spPr>
          <a:xfrm>
            <a:off x="1708887" y="416987"/>
            <a:ext cx="5726226" cy="4309525"/>
          </a:xfrm>
          <a:prstGeom prst="rect">
            <a:avLst/>
          </a:prstGeom>
          <a:noFill/>
          <a:ln>
            <a:noFill/>
          </a:ln>
        </p:spPr>
      </p:pic>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862"/>
        <p:cNvGrpSpPr/>
        <p:nvPr/>
      </p:nvGrpSpPr>
      <p:grpSpPr>
        <a:xfrm>
          <a:off x="0" y="0"/>
          <a:ext cx="0" cy="0"/>
          <a:chOff x="0" y="0"/>
          <a:chExt cx="0" cy="0"/>
        </a:xfrm>
      </p:grpSpPr>
      <p:pic>
        <p:nvPicPr>
          <p:cNvPr id="865" name="Google Shape;865;p77"/>
          <p:cNvPicPr preferRelativeResize="0"/>
          <p:nvPr/>
        </p:nvPicPr>
        <p:blipFill>
          <a:blip r:embed="rId4">
            <a:alphaModFix/>
          </a:blip>
          <a:stretch>
            <a:fillRect/>
          </a:stretch>
        </p:blipFill>
        <p:spPr>
          <a:xfrm>
            <a:off x="1674800" y="383600"/>
            <a:ext cx="5794401" cy="4376299"/>
          </a:xfrm>
          <a:prstGeom prst="rect">
            <a:avLst/>
          </a:prstGeom>
          <a:noFill/>
          <a:ln w="12700">
            <a:solidFill>
              <a:srgbClr val="002060"/>
            </a:solidFill>
          </a:ln>
        </p:spPr>
      </p:pic>
      <p:sp>
        <p:nvSpPr>
          <p:cNvPr id="866" name="Google Shape;866;p77"/>
          <p:cNvSpPr/>
          <p:nvPr/>
        </p:nvSpPr>
        <p:spPr>
          <a:xfrm>
            <a:off x="6280225" y="3481325"/>
            <a:ext cx="385800" cy="3255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7" name="Google Shape;867;p77"/>
          <p:cNvCxnSpPr/>
          <p:nvPr/>
        </p:nvCxnSpPr>
        <p:spPr>
          <a:xfrm rot="10800000">
            <a:off x="6425113" y="3542825"/>
            <a:ext cx="96000" cy="202500"/>
          </a:xfrm>
          <a:prstGeom prst="straightConnector1">
            <a:avLst/>
          </a:prstGeom>
          <a:noFill/>
          <a:ln w="28575" cap="flat" cmpd="sng">
            <a:solidFill>
              <a:srgbClr val="000000"/>
            </a:solidFill>
            <a:prstDash val="solid"/>
            <a:round/>
            <a:headEnd type="none" w="med" len="med"/>
            <a:tailEnd type="triangle" w="med" len="med"/>
          </a:ln>
        </p:spPr>
      </p:cxnSp>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871"/>
        <p:cNvGrpSpPr/>
        <p:nvPr/>
      </p:nvGrpSpPr>
      <p:grpSpPr>
        <a:xfrm>
          <a:off x="0" y="0"/>
          <a:ext cx="0" cy="0"/>
          <a:chOff x="0" y="0"/>
          <a:chExt cx="0" cy="0"/>
        </a:xfrm>
      </p:grpSpPr>
      <p:pic>
        <p:nvPicPr>
          <p:cNvPr id="874" name="Google Shape;874;p78"/>
          <p:cNvPicPr preferRelativeResize="0"/>
          <p:nvPr/>
        </p:nvPicPr>
        <p:blipFill>
          <a:blip r:embed="rId4">
            <a:alphaModFix/>
          </a:blip>
          <a:stretch>
            <a:fillRect/>
          </a:stretch>
        </p:blipFill>
        <p:spPr>
          <a:xfrm>
            <a:off x="1715438" y="427476"/>
            <a:ext cx="5713118" cy="4288548"/>
          </a:xfrm>
          <a:prstGeom prst="rect">
            <a:avLst/>
          </a:prstGeom>
          <a:noFill/>
          <a:ln w="12700">
            <a:solidFill>
              <a:srgbClr val="002060"/>
            </a:solidFill>
          </a:ln>
        </p:spPr>
      </p:pic>
    </p:spTree>
    <p:custDataLst>
      <p:tags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878"/>
        <p:cNvGrpSpPr/>
        <p:nvPr/>
      </p:nvGrpSpPr>
      <p:grpSpPr>
        <a:xfrm>
          <a:off x="0" y="0"/>
          <a:ext cx="0" cy="0"/>
          <a:chOff x="0" y="0"/>
          <a:chExt cx="0" cy="0"/>
        </a:xfrm>
      </p:grpSpPr>
      <p:pic>
        <p:nvPicPr>
          <p:cNvPr id="881" name="Google Shape;881;p79"/>
          <p:cNvPicPr preferRelativeResize="0"/>
          <p:nvPr/>
        </p:nvPicPr>
        <p:blipFill>
          <a:blip r:embed="rId4">
            <a:alphaModFix/>
          </a:blip>
          <a:stretch>
            <a:fillRect/>
          </a:stretch>
        </p:blipFill>
        <p:spPr>
          <a:xfrm>
            <a:off x="1793119" y="347728"/>
            <a:ext cx="5557762" cy="4179235"/>
          </a:xfrm>
          <a:prstGeom prst="rect">
            <a:avLst/>
          </a:prstGeom>
          <a:noFill/>
          <a:ln w="12700">
            <a:solidFill>
              <a:srgbClr val="002060"/>
            </a:solidFill>
          </a:ln>
        </p:spPr>
      </p:pic>
    </p:spTree>
    <p:custDataLst>
      <p:tags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885"/>
        <p:cNvGrpSpPr/>
        <p:nvPr/>
      </p:nvGrpSpPr>
      <p:grpSpPr>
        <a:xfrm>
          <a:off x="0" y="0"/>
          <a:ext cx="0" cy="0"/>
          <a:chOff x="0" y="0"/>
          <a:chExt cx="0" cy="0"/>
        </a:xfrm>
      </p:grpSpPr>
      <p:pic>
        <p:nvPicPr>
          <p:cNvPr id="2" name="Google Shape;893;p79">
            <a:extLst>
              <a:ext uri="{FF2B5EF4-FFF2-40B4-BE49-F238E27FC236}">
                <a16:creationId xmlns:a16="http://schemas.microsoft.com/office/drawing/2014/main" id="{42FB8607-9670-474D-A736-0EE9037B452F}"/>
              </a:ext>
            </a:extLst>
          </p:cNvPr>
          <p:cNvPicPr preferRelativeResize="0"/>
          <p:nvPr/>
        </p:nvPicPr>
        <p:blipFill>
          <a:blip r:embed="rId4">
            <a:alphaModFix/>
          </a:blip>
          <a:stretch>
            <a:fillRect/>
          </a:stretch>
        </p:blipFill>
        <p:spPr>
          <a:xfrm>
            <a:off x="1555429" y="312812"/>
            <a:ext cx="6011624" cy="4517876"/>
          </a:xfrm>
          <a:prstGeom prst="rect">
            <a:avLst/>
          </a:prstGeom>
          <a:noFill/>
          <a:ln w="12700">
            <a:solidFill>
              <a:srgbClr val="002060"/>
            </a:solidFill>
          </a:ln>
        </p:spPr>
      </p:pic>
      <p:pic>
        <p:nvPicPr>
          <p:cNvPr id="10" name="Picture 9" descr="Icon&#10;&#10;Description automatically generated">
            <a:extLst>
              <a:ext uri="{FF2B5EF4-FFF2-40B4-BE49-F238E27FC236}">
                <a16:creationId xmlns:a16="http://schemas.microsoft.com/office/drawing/2014/main" id="{B8058224-AA67-45D7-A454-DD1EABFA596A}"/>
              </a:ext>
            </a:extLst>
          </p:cNvPr>
          <p:cNvPicPr>
            <a:picLocks noChangeAspect="1"/>
          </p:cNvPicPr>
          <p:nvPr/>
        </p:nvPicPr>
        <p:blipFill>
          <a:blip r:embed="rId5"/>
          <a:stretch>
            <a:fillRect/>
          </a:stretch>
        </p:blipFill>
        <p:spPr>
          <a:xfrm>
            <a:off x="4923250" y="2447282"/>
            <a:ext cx="2572530" cy="2571750"/>
          </a:xfrm>
          <a:prstGeom prst="rect">
            <a:avLst/>
          </a:prstGeom>
        </p:spPr>
      </p:pic>
      <p:sp>
        <p:nvSpPr>
          <p:cNvPr id="11" name="Google Shape;895;p79">
            <a:extLst>
              <a:ext uri="{FF2B5EF4-FFF2-40B4-BE49-F238E27FC236}">
                <a16:creationId xmlns:a16="http://schemas.microsoft.com/office/drawing/2014/main" id="{741020A3-C09F-47FE-9B04-72F1390E6247}"/>
              </a:ext>
            </a:extLst>
          </p:cNvPr>
          <p:cNvSpPr txBox="1">
            <a:spLocks/>
          </p:cNvSpPr>
          <p:nvPr/>
        </p:nvSpPr>
        <p:spPr>
          <a:xfrm rot="-1440413">
            <a:off x="5396237" y="2304532"/>
            <a:ext cx="982663" cy="431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a:latin typeface="Open Sans" panose="020B0606030504020204" pitchFamily="34" charset="0"/>
                <a:ea typeface="Open Sans" panose="020B0606030504020204" pitchFamily="34" charset="0"/>
                <a:cs typeface="Open Sans" panose="020B0606030504020204" pitchFamily="34" charset="0"/>
                <a:sym typeface="Average"/>
              </a:rPr>
              <a:t>click</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2" name="Google Shape;897;p79">
            <a:extLst>
              <a:ext uri="{FF2B5EF4-FFF2-40B4-BE49-F238E27FC236}">
                <a16:creationId xmlns:a16="http://schemas.microsoft.com/office/drawing/2014/main" id="{BE472DA5-521C-44E6-AD4D-FDCC7F415A68}"/>
              </a:ext>
            </a:extLst>
          </p:cNvPr>
          <p:cNvSpPr txBox="1">
            <a:spLocks/>
          </p:cNvSpPr>
          <p:nvPr/>
        </p:nvSpPr>
        <p:spPr>
          <a:xfrm rot="-1440413">
            <a:off x="5827142" y="2304533"/>
            <a:ext cx="982662" cy="431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a:latin typeface="Open Sans" panose="020B0606030504020204" pitchFamily="34" charset="0"/>
                <a:ea typeface="Open Sans" panose="020B0606030504020204" pitchFamily="34" charset="0"/>
                <a:cs typeface="Open Sans" panose="020B0606030504020204" pitchFamily="34" charset="0"/>
                <a:sym typeface="Average"/>
              </a:rPr>
              <a:t>click</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cxnSp>
        <p:nvCxnSpPr>
          <p:cNvPr id="13" name="Google Shape;898;p79">
            <a:extLst>
              <a:ext uri="{FF2B5EF4-FFF2-40B4-BE49-F238E27FC236}">
                <a16:creationId xmlns:a16="http://schemas.microsoft.com/office/drawing/2014/main" id="{7C2018E2-DCF4-4E5E-BC6F-F11947584918}"/>
              </a:ext>
            </a:extLst>
          </p:cNvPr>
          <p:cNvCxnSpPr>
            <a:cxnSpLocks/>
          </p:cNvCxnSpPr>
          <p:nvPr/>
        </p:nvCxnSpPr>
        <p:spPr>
          <a:xfrm flipH="1" flipV="1">
            <a:off x="4229895" y="3078229"/>
            <a:ext cx="1328043" cy="448056"/>
          </a:xfrm>
          <a:prstGeom prst="straightConnector1">
            <a:avLst/>
          </a:prstGeom>
          <a:noFill/>
          <a:ln w="76200" cap="flat" cmpd="sng">
            <a:solidFill>
              <a:srgbClr val="002060"/>
            </a:solidFill>
            <a:prstDash val="solid"/>
            <a:round/>
            <a:headEnd type="none" w="med" len="med"/>
            <a:tailEnd type="triangle" w="med" len="med"/>
          </a:ln>
        </p:spPr>
      </p:cxnSp>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897"/>
        <p:cNvGrpSpPr/>
        <p:nvPr/>
      </p:nvGrpSpPr>
      <p:grpSpPr>
        <a:xfrm>
          <a:off x="0" y="0"/>
          <a:ext cx="0" cy="0"/>
          <a:chOff x="0" y="0"/>
          <a:chExt cx="0" cy="0"/>
        </a:xfrm>
      </p:grpSpPr>
      <p:pic>
        <p:nvPicPr>
          <p:cNvPr id="900" name="Google Shape;900;p81"/>
          <p:cNvPicPr preferRelativeResize="0"/>
          <p:nvPr/>
        </p:nvPicPr>
        <p:blipFill>
          <a:blip r:embed="rId4">
            <a:alphaModFix/>
          </a:blip>
          <a:stretch>
            <a:fillRect/>
          </a:stretch>
        </p:blipFill>
        <p:spPr>
          <a:xfrm>
            <a:off x="1748607" y="451757"/>
            <a:ext cx="5646785" cy="4239986"/>
          </a:xfrm>
          <a:prstGeom prst="rect">
            <a:avLst/>
          </a:prstGeom>
          <a:noFill/>
          <a:ln w="12700">
            <a:solidFill>
              <a:srgbClr val="002060"/>
            </a:solidFill>
          </a:ln>
        </p:spPr>
      </p:pic>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23" name="Google Shape;99;p19">
            <a:extLst>
              <a:ext uri="{FF2B5EF4-FFF2-40B4-BE49-F238E27FC236}">
                <a16:creationId xmlns:a16="http://schemas.microsoft.com/office/drawing/2014/main" id="{D4F6399C-7C95-44D3-AD90-565B243BEE29}"/>
              </a:ext>
            </a:extLst>
          </p:cNvPr>
          <p:cNvSpPr txBox="1">
            <a:spLocks/>
          </p:cNvSpPr>
          <p:nvPr/>
        </p:nvSpPr>
        <p:spPr>
          <a:xfrm>
            <a:off x="0" y="330200"/>
            <a:ext cx="9144000" cy="6572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SemiBold" panose="020B0706030804020204" pitchFamily="34" charset="0"/>
                <a:ea typeface="Open Sans SemiBold" panose="020B0706030804020204" pitchFamily="34" charset="0"/>
                <a:cs typeface="Open Sans SemiBold" panose="020B0706030804020204" pitchFamily="34" charset="0"/>
                <a:sym typeface="Average"/>
              </a:rPr>
              <a:t>Hardware:</a:t>
            </a:r>
            <a:r>
              <a:rPr lang="en-US">
                <a:latin typeface="Open Sans" panose="020B0606030504020204" pitchFamily="34" charset="0"/>
                <a:ea typeface="Open Sans" panose="020B0606030504020204" pitchFamily="34" charset="0"/>
                <a:cs typeface="Open Sans" panose="020B0606030504020204" pitchFamily="34" charset="0"/>
                <a:sym typeface="Average"/>
              </a:rPr>
              <a:t> </a:t>
            </a:r>
            <a:r>
              <a:rPr lang="en-US" sz="1800">
                <a:latin typeface="Open Sans" panose="020B0606030504020204" pitchFamily="34" charset="0"/>
                <a:ea typeface="Open Sans" panose="020B0606030504020204" pitchFamily="34" charset="0"/>
                <a:cs typeface="Open Sans" panose="020B0606030504020204" pitchFamily="34" charset="0"/>
                <a:sym typeface="Average"/>
              </a:rPr>
              <a:t>the physical components of a computer</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31" name="Google Shape;98;p19">
            <a:extLst>
              <a:ext uri="{FF2B5EF4-FFF2-40B4-BE49-F238E27FC236}">
                <a16:creationId xmlns:a16="http://schemas.microsoft.com/office/drawing/2014/main" id="{91E20ED4-F5FE-4509-B2AE-FDCBF8B01860}"/>
              </a:ext>
            </a:extLst>
          </p:cNvPr>
          <p:cNvPicPr preferRelativeResize="0"/>
          <p:nvPr/>
        </p:nvPicPr>
        <p:blipFill>
          <a:blip r:embed="rId4">
            <a:alphaModFix/>
          </a:blip>
          <a:stretch>
            <a:fillRect/>
          </a:stretch>
        </p:blipFill>
        <p:spPr>
          <a:xfrm>
            <a:off x="2219907" y="1026624"/>
            <a:ext cx="4672346" cy="3437095"/>
          </a:xfrm>
          <a:prstGeom prst="rect">
            <a:avLst/>
          </a:prstGeom>
          <a:noFill/>
          <a:ln>
            <a:noFill/>
          </a:ln>
        </p:spPr>
      </p:pic>
      <p:sp>
        <p:nvSpPr>
          <p:cNvPr id="32" name="Google Shape;101;p19">
            <a:extLst>
              <a:ext uri="{FF2B5EF4-FFF2-40B4-BE49-F238E27FC236}">
                <a16:creationId xmlns:a16="http://schemas.microsoft.com/office/drawing/2014/main" id="{F602985D-5E4D-4424-830A-666423B26300}"/>
              </a:ext>
            </a:extLst>
          </p:cNvPr>
          <p:cNvSpPr txBox="1">
            <a:spLocks/>
          </p:cNvSpPr>
          <p:nvPr/>
        </p:nvSpPr>
        <p:spPr>
          <a:xfrm>
            <a:off x="7119106" y="1328038"/>
            <a:ext cx="1431925" cy="5111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Computer</a:t>
            </a:r>
            <a:endParaRPr lang="en-US"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3" name="Google Shape;104;p19">
            <a:extLst>
              <a:ext uri="{FF2B5EF4-FFF2-40B4-BE49-F238E27FC236}">
                <a16:creationId xmlns:a16="http://schemas.microsoft.com/office/drawing/2014/main" id="{3E2C9116-4020-4A7A-9200-4F73877F0486}"/>
              </a:ext>
            </a:extLst>
          </p:cNvPr>
          <p:cNvSpPr txBox="1">
            <a:spLocks/>
          </p:cNvSpPr>
          <p:nvPr/>
        </p:nvSpPr>
        <p:spPr>
          <a:xfrm>
            <a:off x="468218" y="1376602"/>
            <a:ext cx="1431925" cy="5111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Screen</a:t>
            </a:r>
            <a:endParaRPr lang="en-US"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4" name="Google Shape;107;p19">
            <a:extLst>
              <a:ext uri="{FF2B5EF4-FFF2-40B4-BE49-F238E27FC236}">
                <a16:creationId xmlns:a16="http://schemas.microsoft.com/office/drawing/2014/main" id="{BB59CF9B-14E3-4BE6-991A-2A6E00D2A15B}"/>
              </a:ext>
            </a:extLst>
          </p:cNvPr>
          <p:cNvSpPr txBox="1">
            <a:spLocks/>
          </p:cNvSpPr>
          <p:nvPr/>
        </p:nvSpPr>
        <p:spPr>
          <a:xfrm>
            <a:off x="646714" y="4051826"/>
            <a:ext cx="1431925" cy="5127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Keyboard</a:t>
            </a:r>
            <a:endParaRPr lang="en-US"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5" name="Google Shape;109;p19">
            <a:extLst>
              <a:ext uri="{FF2B5EF4-FFF2-40B4-BE49-F238E27FC236}">
                <a16:creationId xmlns:a16="http://schemas.microsoft.com/office/drawing/2014/main" id="{18DEF0B7-66F7-4503-A4D6-BE2847C2F5F6}"/>
              </a:ext>
            </a:extLst>
          </p:cNvPr>
          <p:cNvSpPr txBox="1">
            <a:spLocks/>
          </p:cNvSpPr>
          <p:nvPr/>
        </p:nvSpPr>
        <p:spPr>
          <a:xfrm>
            <a:off x="6349398" y="3860495"/>
            <a:ext cx="1431925" cy="5127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Mouse</a:t>
            </a:r>
            <a:endParaRPr lang="en-US"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6" name="Google Shape;100;p19">
            <a:extLst>
              <a:ext uri="{FF2B5EF4-FFF2-40B4-BE49-F238E27FC236}">
                <a16:creationId xmlns:a16="http://schemas.microsoft.com/office/drawing/2014/main" id="{788147BE-2F59-4187-A783-EBABD08D3D54}"/>
              </a:ext>
            </a:extLst>
          </p:cNvPr>
          <p:cNvSpPr txBox="1"/>
          <p:nvPr/>
        </p:nvSpPr>
        <p:spPr>
          <a:xfrm>
            <a:off x="3764980" y="4305790"/>
            <a:ext cx="1582200" cy="30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u="sng" dirty="0">
                <a:solidFill>
                  <a:srgbClr val="D9D9D9"/>
                </a:solidFill>
                <a:hlinkClick r:id="rId5"/>
              </a:rPr>
              <a:t>This Photo</a:t>
            </a:r>
            <a:r>
              <a:rPr lang="en" sz="600" dirty="0">
                <a:solidFill>
                  <a:srgbClr val="D9D9D9"/>
                </a:solidFill>
              </a:rPr>
              <a:t> is licensed under</a:t>
            </a:r>
            <a:r>
              <a:rPr lang="en" sz="600" dirty="0">
                <a:solidFill>
                  <a:srgbClr val="D9D9D9"/>
                </a:solidFill>
                <a:uFill>
                  <a:noFill/>
                </a:uFill>
                <a:hlinkClick r:id="rId6"/>
              </a:rPr>
              <a:t> </a:t>
            </a:r>
            <a:r>
              <a:rPr lang="en" sz="600" u="sng" dirty="0">
                <a:solidFill>
                  <a:srgbClr val="D9D9D9"/>
                </a:solidFill>
                <a:hlinkClick r:id="rId6"/>
              </a:rPr>
              <a:t>CC BY-NC</a:t>
            </a:r>
            <a:endParaRPr sz="600" u="sng" dirty="0">
              <a:solidFill>
                <a:srgbClr val="D9D9D9"/>
              </a:solidFill>
              <a:hlinkClick r:id="rId6"/>
            </a:endParaRPr>
          </a:p>
        </p:txBody>
      </p:sp>
      <p:cxnSp>
        <p:nvCxnSpPr>
          <p:cNvPr id="37" name="Google Shape;102;p19">
            <a:extLst>
              <a:ext uri="{FF2B5EF4-FFF2-40B4-BE49-F238E27FC236}">
                <a16:creationId xmlns:a16="http://schemas.microsoft.com/office/drawing/2014/main" id="{00BD1FAB-E905-4A0A-9685-F27D95C9391B}"/>
              </a:ext>
            </a:extLst>
          </p:cNvPr>
          <p:cNvCxnSpPr/>
          <p:nvPr/>
        </p:nvCxnSpPr>
        <p:spPr>
          <a:xfrm flipH="1">
            <a:off x="6744538" y="1610945"/>
            <a:ext cx="402000" cy="60600"/>
          </a:xfrm>
          <a:prstGeom prst="straightConnector1">
            <a:avLst/>
          </a:prstGeom>
          <a:noFill/>
          <a:ln w="76200" cap="flat" cmpd="sng">
            <a:solidFill>
              <a:srgbClr val="002060"/>
            </a:solidFill>
            <a:prstDash val="solid"/>
            <a:round/>
            <a:headEnd type="none" w="med" len="med"/>
            <a:tailEnd type="triangle" w="med" len="med"/>
          </a:ln>
        </p:spPr>
      </p:cxnSp>
      <p:sp>
        <p:nvSpPr>
          <p:cNvPr id="38" name="Google Shape;103;p19">
            <a:extLst>
              <a:ext uri="{FF2B5EF4-FFF2-40B4-BE49-F238E27FC236}">
                <a16:creationId xmlns:a16="http://schemas.microsoft.com/office/drawing/2014/main" id="{BDE872FD-4D5C-41F8-90E1-6C485628C1B6}"/>
              </a:ext>
            </a:extLst>
          </p:cNvPr>
          <p:cNvSpPr txBox="1"/>
          <p:nvPr/>
        </p:nvSpPr>
        <p:spPr>
          <a:xfrm>
            <a:off x="7190084" y="1659275"/>
            <a:ext cx="1216170" cy="12441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CPU</a:t>
            </a:r>
            <a:endParaRPr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Clr>
                <a:schemeClr val="dk1"/>
              </a:buClr>
              <a:buSzPts val="1100"/>
              <a:buFont typeface="Arial"/>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Hard drive</a:t>
            </a:r>
            <a:endParaRPr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Clr>
                <a:schemeClr val="dk1"/>
              </a:buClr>
              <a:buSzPts val="1100"/>
              <a:buFont typeface="Arial"/>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Machine</a:t>
            </a:r>
            <a:endParaRPr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Clr>
                <a:schemeClr val="dk1"/>
              </a:buClr>
              <a:buSzPts val="1100"/>
              <a:buFont typeface="Arial"/>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Tower</a:t>
            </a:r>
            <a:endParaRPr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Box</a:t>
            </a:r>
            <a:endParaRPr dirty="0"/>
          </a:p>
        </p:txBody>
      </p:sp>
      <p:cxnSp>
        <p:nvCxnSpPr>
          <p:cNvPr id="39" name="Google Shape;105;p19">
            <a:extLst>
              <a:ext uri="{FF2B5EF4-FFF2-40B4-BE49-F238E27FC236}">
                <a16:creationId xmlns:a16="http://schemas.microsoft.com/office/drawing/2014/main" id="{1688FABB-32FE-4039-B67A-8A46DD17C289}"/>
              </a:ext>
            </a:extLst>
          </p:cNvPr>
          <p:cNvCxnSpPr>
            <a:cxnSpLocks/>
          </p:cNvCxnSpPr>
          <p:nvPr/>
        </p:nvCxnSpPr>
        <p:spPr>
          <a:xfrm>
            <a:off x="1919955" y="2111006"/>
            <a:ext cx="733797" cy="338735"/>
          </a:xfrm>
          <a:prstGeom prst="straightConnector1">
            <a:avLst/>
          </a:prstGeom>
          <a:noFill/>
          <a:ln w="76200" cap="flat" cmpd="sng">
            <a:solidFill>
              <a:srgbClr val="002060"/>
            </a:solidFill>
            <a:prstDash val="solid"/>
            <a:round/>
            <a:headEnd type="none" w="med" len="med"/>
            <a:tailEnd type="triangle" w="med" len="med"/>
          </a:ln>
        </p:spPr>
      </p:cxnSp>
      <p:sp>
        <p:nvSpPr>
          <p:cNvPr id="40" name="Google Shape;106;p19">
            <a:extLst>
              <a:ext uri="{FF2B5EF4-FFF2-40B4-BE49-F238E27FC236}">
                <a16:creationId xmlns:a16="http://schemas.microsoft.com/office/drawing/2014/main" id="{109C774B-81D1-4868-927C-886C6F4BEBB5}"/>
              </a:ext>
            </a:extLst>
          </p:cNvPr>
          <p:cNvSpPr txBox="1"/>
          <p:nvPr/>
        </p:nvSpPr>
        <p:spPr>
          <a:xfrm>
            <a:off x="661474" y="1671545"/>
            <a:ext cx="1921300" cy="606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Monitor Display</a:t>
            </a:r>
            <a:endParaRPr dirty="0"/>
          </a:p>
        </p:txBody>
      </p:sp>
      <p:cxnSp>
        <p:nvCxnSpPr>
          <p:cNvPr id="41" name="Google Shape;108;p19">
            <a:extLst>
              <a:ext uri="{FF2B5EF4-FFF2-40B4-BE49-F238E27FC236}">
                <a16:creationId xmlns:a16="http://schemas.microsoft.com/office/drawing/2014/main" id="{0E83ED0C-5EAA-4098-BDC3-6DE591F0DF2F}"/>
              </a:ext>
            </a:extLst>
          </p:cNvPr>
          <p:cNvCxnSpPr/>
          <p:nvPr/>
        </p:nvCxnSpPr>
        <p:spPr>
          <a:xfrm rot="10800000" flipH="1">
            <a:off x="1544375" y="3800725"/>
            <a:ext cx="837600" cy="220800"/>
          </a:xfrm>
          <a:prstGeom prst="straightConnector1">
            <a:avLst/>
          </a:prstGeom>
          <a:noFill/>
          <a:ln w="76200" cap="flat" cmpd="sng">
            <a:solidFill>
              <a:srgbClr val="002060"/>
            </a:solidFill>
            <a:prstDash val="solid"/>
            <a:round/>
            <a:headEnd type="none" w="med" len="med"/>
            <a:tailEnd type="triangle" w="med" len="med"/>
          </a:ln>
        </p:spPr>
      </p:cxnSp>
      <p:cxnSp>
        <p:nvCxnSpPr>
          <p:cNvPr id="42" name="Google Shape;110;p19">
            <a:extLst>
              <a:ext uri="{FF2B5EF4-FFF2-40B4-BE49-F238E27FC236}">
                <a16:creationId xmlns:a16="http://schemas.microsoft.com/office/drawing/2014/main" id="{E3E98A50-9EF0-4C44-89FD-F7F86875769F}"/>
              </a:ext>
            </a:extLst>
          </p:cNvPr>
          <p:cNvCxnSpPr/>
          <p:nvPr/>
        </p:nvCxnSpPr>
        <p:spPr>
          <a:xfrm rot="10800000">
            <a:off x="5649037" y="3991226"/>
            <a:ext cx="879900" cy="60600"/>
          </a:xfrm>
          <a:prstGeom prst="straightConnector1">
            <a:avLst/>
          </a:prstGeom>
          <a:noFill/>
          <a:ln w="76200" cap="flat" cmpd="sng">
            <a:solidFill>
              <a:srgbClr val="002060"/>
            </a:solidFill>
            <a:prstDash val="solid"/>
            <a:round/>
            <a:headEnd type="none" w="med" len="med"/>
            <a:tailEnd type="triangle" w="med" len="med"/>
          </a:ln>
        </p:spPr>
      </p:cxn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904"/>
        <p:cNvGrpSpPr/>
        <p:nvPr/>
      </p:nvGrpSpPr>
      <p:grpSpPr>
        <a:xfrm>
          <a:off x="0" y="0"/>
          <a:ext cx="0" cy="0"/>
          <a:chOff x="0" y="0"/>
          <a:chExt cx="0" cy="0"/>
        </a:xfrm>
      </p:grpSpPr>
      <p:sp>
        <p:nvSpPr>
          <p:cNvPr id="8" name="Google Shape;912;p81">
            <a:extLst>
              <a:ext uri="{FF2B5EF4-FFF2-40B4-BE49-F238E27FC236}">
                <a16:creationId xmlns:a16="http://schemas.microsoft.com/office/drawing/2014/main" id="{609E7C6A-5314-4FA7-B161-260227B6EFD1}"/>
              </a:ext>
            </a:extLst>
          </p:cNvPr>
          <p:cNvSpPr txBox="1">
            <a:spLocks/>
          </p:cNvSpPr>
          <p:nvPr/>
        </p:nvSpPr>
        <p:spPr>
          <a:xfrm>
            <a:off x="1198690" y="2057972"/>
            <a:ext cx="7332662" cy="31861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457200"/>
            <a:endParaRPr lang="en-US" sz="800">
              <a:latin typeface="Open Sans" panose="020B0606030504020204" pitchFamily="34" charset="0"/>
              <a:ea typeface="Open Sans" panose="020B0606030504020204" pitchFamily="34" charset="0"/>
              <a:cs typeface="Open Sans" panose="020B0606030504020204" pitchFamily="34" charset="0"/>
              <a:sym typeface="Average"/>
            </a:endParaRPr>
          </a:p>
          <a:p>
            <a:pPr marL="457200" indent="-381000">
              <a:buSzPts val="2400"/>
              <a:buFont typeface="Average"/>
              <a:buChar char="❏"/>
            </a:pPr>
            <a:r>
              <a:rPr lang="en-US" sz="2400">
                <a:latin typeface="Open Sans" panose="020B0606030504020204" pitchFamily="34" charset="0"/>
                <a:ea typeface="Open Sans" panose="020B0606030504020204" pitchFamily="34" charset="0"/>
                <a:cs typeface="Open Sans" panose="020B0606030504020204" pitchFamily="34" charset="0"/>
                <a:sym typeface="Average"/>
              </a:rPr>
              <a:t>Visit at least one website on today’s handout</a:t>
            </a:r>
          </a:p>
          <a:p>
            <a:pPr marL="457200"/>
            <a:endParaRPr lang="en-US" sz="800">
              <a:latin typeface="Open Sans" panose="020B0606030504020204" pitchFamily="34" charset="0"/>
              <a:ea typeface="Open Sans" panose="020B0606030504020204" pitchFamily="34" charset="0"/>
              <a:cs typeface="Open Sans" panose="020B0606030504020204" pitchFamily="34" charset="0"/>
              <a:sym typeface="Average"/>
            </a:endParaRPr>
          </a:p>
          <a:p>
            <a:pPr marL="457200" indent="-381000">
              <a:buSzPts val="2400"/>
              <a:buFont typeface="Average"/>
              <a:buChar char="❏"/>
            </a:pPr>
            <a:r>
              <a:rPr lang="en-US" sz="2400">
                <a:latin typeface="Open Sans" panose="020B0606030504020204" pitchFamily="34" charset="0"/>
                <a:ea typeface="Open Sans" panose="020B0606030504020204" pitchFamily="34" charset="0"/>
                <a:cs typeface="Open Sans" panose="020B0606030504020204" pitchFamily="34" charset="0"/>
                <a:sym typeface="Average"/>
              </a:rPr>
              <a:t>Take the exit survey</a:t>
            </a:r>
            <a:endParaRPr lang="en-US" sz="2400" u="sng">
              <a:latin typeface="Open Sans" panose="020B0606030504020204" pitchFamily="34" charset="0"/>
              <a:ea typeface="Open Sans" panose="020B0606030504020204" pitchFamily="34" charset="0"/>
              <a:cs typeface="Open Sans" panose="020B0606030504020204" pitchFamily="34" charset="0"/>
              <a:sym typeface="Average"/>
            </a:endParaRPr>
          </a:p>
          <a:p>
            <a:pPr marL="457200"/>
            <a:endParaRPr lang="en-US" sz="800" u="sng">
              <a:latin typeface="Open Sans" panose="020B0606030504020204" pitchFamily="34" charset="0"/>
              <a:ea typeface="Open Sans" panose="020B0606030504020204" pitchFamily="34" charset="0"/>
              <a:cs typeface="Open Sans" panose="020B0606030504020204" pitchFamily="34" charset="0"/>
              <a:sym typeface="Average"/>
            </a:endParaRPr>
          </a:p>
          <a:p>
            <a:pPr marL="457200" indent="-381000">
              <a:buSzPts val="2400"/>
              <a:buFont typeface="Average"/>
              <a:buChar char="❏"/>
            </a:pPr>
            <a:r>
              <a:rPr lang="en-US" sz="2400">
                <a:latin typeface="Open Sans" panose="020B0606030504020204" pitchFamily="34" charset="0"/>
                <a:ea typeface="Open Sans" panose="020B0606030504020204" pitchFamily="34" charset="0"/>
                <a:cs typeface="Open Sans" panose="020B0606030504020204" pitchFamily="34" charset="0"/>
                <a:sym typeface="Average"/>
              </a:rPr>
              <a:t>Practice today’s skills and ask questions</a:t>
            </a:r>
            <a:endParaRPr lang="en-US"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 name="Google Shape;911;p81">
            <a:extLst>
              <a:ext uri="{FF2B5EF4-FFF2-40B4-BE49-F238E27FC236}">
                <a16:creationId xmlns:a16="http://schemas.microsoft.com/office/drawing/2014/main" id="{68CA41A3-6F2A-48B9-8ABE-B311FB15ADF9}"/>
              </a:ext>
            </a:extLst>
          </p:cNvPr>
          <p:cNvSpPr txBox="1">
            <a:spLocks/>
          </p:cNvSpPr>
          <p:nvPr/>
        </p:nvSpPr>
        <p:spPr>
          <a:xfrm>
            <a:off x="207169" y="774700"/>
            <a:ext cx="8729662" cy="57467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4500">
                <a:latin typeface="Open Sans" panose="020B0606030504020204" pitchFamily="34" charset="0"/>
                <a:ea typeface="Open Sans" panose="020B0606030504020204" pitchFamily="34" charset="0"/>
                <a:cs typeface="Open Sans" panose="020B0606030504020204" pitchFamily="34" charset="0"/>
                <a:sym typeface="Average"/>
              </a:rPr>
              <a:t>Wrap-Up</a:t>
            </a:r>
            <a:endParaRPr lang="en-US" sz="45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0" name="Google Shape;913;p81">
            <a:extLst>
              <a:ext uri="{FF2B5EF4-FFF2-40B4-BE49-F238E27FC236}">
                <a16:creationId xmlns:a16="http://schemas.microsoft.com/office/drawing/2014/main" id="{E0722F6D-464E-4578-B438-BFC3380058D2}"/>
              </a:ext>
            </a:extLst>
          </p:cNvPr>
          <p:cNvSpPr txBox="1"/>
          <p:nvPr/>
        </p:nvSpPr>
        <p:spPr>
          <a:xfrm>
            <a:off x="3659400" y="1348835"/>
            <a:ext cx="1825200" cy="57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Checklist</a:t>
            </a:r>
            <a:endParaRPr sz="3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919"/>
        <p:cNvGrpSpPr/>
        <p:nvPr/>
      </p:nvGrpSpPr>
      <p:grpSpPr>
        <a:xfrm>
          <a:off x="0" y="0"/>
          <a:ext cx="0" cy="0"/>
          <a:chOff x="0" y="0"/>
          <a:chExt cx="0" cy="0"/>
        </a:xfrm>
      </p:grpSpPr>
      <p:sp>
        <p:nvSpPr>
          <p:cNvPr id="4" name="Google Shape;69;p15">
            <a:extLst>
              <a:ext uri="{FF2B5EF4-FFF2-40B4-BE49-F238E27FC236}">
                <a16:creationId xmlns:a16="http://schemas.microsoft.com/office/drawing/2014/main" id="{67A9DEF4-6906-4D41-ABA8-4D2F848FCD01}"/>
              </a:ext>
            </a:extLst>
          </p:cNvPr>
          <p:cNvSpPr txBox="1">
            <a:spLocks/>
          </p:cNvSpPr>
          <p:nvPr/>
        </p:nvSpPr>
        <p:spPr>
          <a:xfrm>
            <a:off x="623400" y="1361795"/>
            <a:ext cx="8520600" cy="20526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n-US"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Chromebook Basics </a:t>
            </a:r>
          </a:p>
          <a:p>
            <a:pPr algn="l"/>
            <a:r>
              <a:rPr lang="en-US" sz="2800" dirty="0">
                <a:latin typeface="Open Sans" panose="020B0606030504020204" pitchFamily="34" charset="0"/>
                <a:ea typeface="Open Sans" panose="020B0606030504020204" pitchFamily="34" charset="0"/>
                <a:cs typeface="Open Sans" panose="020B0606030504020204" pitchFamily="34" charset="0"/>
                <a:sym typeface="Average"/>
              </a:rPr>
              <a:t>Digital Literacy Workshop</a:t>
            </a:r>
          </a:p>
        </p:txBody>
      </p:sp>
      <p:pic>
        <p:nvPicPr>
          <p:cNvPr id="5" name="Picture 4">
            <a:extLst>
              <a:ext uri="{FF2B5EF4-FFF2-40B4-BE49-F238E27FC236}">
                <a16:creationId xmlns:a16="http://schemas.microsoft.com/office/drawing/2014/main" id="{80E3255D-36ED-4F55-9A4E-3BACBBA17D54}"/>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925"/>
        <p:cNvGrpSpPr/>
        <p:nvPr/>
      </p:nvGrpSpPr>
      <p:grpSpPr>
        <a:xfrm>
          <a:off x="0" y="0"/>
          <a:ext cx="0" cy="0"/>
          <a:chOff x="0" y="0"/>
          <a:chExt cx="0" cy="0"/>
        </a:xfrm>
      </p:grpSpPr>
      <p:sp>
        <p:nvSpPr>
          <p:cNvPr id="7" name="Google Shape;932;p84">
            <a:extLst>
              <a:ext uri="{FF2B5EF4-FFF2-40B4-BE49-F238E27FC236}">
                <a16:creationId xmlns:a16="http://schemas.microsoft.com/office/drawing/2014/main" id="{6884136C-19CF-434E-9719-E632E9398128}"/>
              </a:ext>
            </a:extLst>
          </p:cNvPr>
          <p:cNvSpPr txBox="1">
            <a:spLocks noGrp="1"/>
          </p:cNvSpPr>
          <p:nvPr>
            <p:ph type="title"/>
          </p:nvPr>
        </p:nvSpPr>
        <p:spPr>
          <a:xfrm>
            <a:off x="-75" y="1239775"/>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Introductions</a:t>
            </a:r>
            <a:endParaRPr sz="3600" dirty="0">
              <a:latin typeface="+mj-lt"/>
              <a:ea typeface="Open Sans" panose="020B0606030504020204" pitchFamily="34" charset="0"/>
              <a:cs typeface="Open Sans" panose="020B0606030504020204" pitchFamily="34" charset="0"/>
              <a:sym typeface="Average"/>
            </a:endParaRPr>
          </a:p>
        </p:txBody>
      </p:sp>
      <p:sp>
        <p:nvSpPr>
          <p:cNvPr id="8" name="Google Shape;933;p84">
            <a:extLst>
              <a:ext uri="{FF2B5EF4-FFF2-40B4-BE49-F238E27FC236}">
                <a16:creationId xmlns:a16="http://schemas.microsoft.com/office/drawing/2014/main" id="{C04B7712-6D1D-4C47-98B1-50DD6A605058}"/>
              </a:ext>
            </a:extLst>
          </p:cNvPr>
          <p:cNvSpPr txBox="1">
            <a:spLocks/>
          </p:cNvSpPr>
          <p:nvPr/>
        </p:nvSpPr>
        <p:spPr>
          <a:xfrm>
            <a:off x="1197865" y="2068675"/>
            <a:ext cx="6519672" cy="2093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50800" algn="ctr">
              <a:spcAft>
                <a:spcPts val="1200"/>
              </a:spcAft>
            </a:pPr>
            <a:r>
              <a:rPr lang="en-US">
                <a:latin typeface="Open Sans" panose="020B0606030504020204" pitchFamily="34" charset="0"/>
                <a:ea typeface="Open Sans" panose="020B0606030504020204" pitchFamily="34" charset="0"/>
                <a:cs typeface="Open Sans" panose="020B0606030504020204" pitchFamily="34" charset="0"/>
                <a:sym typeface="Average"/>
              </a:rPr>
              <a:t>Who are you?</a:t>
            </a:r>
          </a:p>
          <a:p>
            <a:pPr marL="50800" algn="ctr">
              <a:spcAft>
                <a:spcPts val="1200"/>
              </a:spcAft>
            </a:pPr>
            <a:r>
              <a:rPr lang="en-US">
                <a:latin typeface="Open Sans" panose="020B0606030504020204" pitchFamily="34" charset="0"/>
                <a:ea typeface="Open Sans" panose="020B0606030504020204" pitchFamily="34" charset="0"/>
                <a:cs typeface="Open Sans" panose="020B0606030504020204" pitchFamily="34" charset="0"/>
                <a:sym typeface="Average"/>
              </a:rPr>
              <a:t>What would you like to use a computer to do?</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932"/>
        <p:cNvGrpSpPr/>
        <p:nvPr/>
      </p:nvGrpSpPr>
      <p:grpSpPr>
        <a:xfrm>
          <a:off x="0" y="0"/>
          <a:ext cx="0" cy="0"/>
          <a:chOff x="0" y="0"/>
          <a:chExt cx="0" cy="0"/>
        </a:xfrm>
      </p:grpSpPr>
      <p:sp>
        <p:nvSpPr>
          <p:cNvPr id="7" name="Google Shape;939;p85">
            <a:extLst>
              <a:ext uri="{FF2B5EF4-FFF2-40B4-BE49-F238E27FC236}">
                <a16:creationId xmlns:a16="http://schemas.microsoft.com/office/drawing/2014/main" id="{E5C4E2EF-5F56-4680-B5DF-8FF4C4B2906E}"/>
              </a:ext>
            </a:extLst>
          </p:cNvPr>
          <p:cNvSpPr txBox="1">
            <a:spLocks/>
          </p:cNvSpPr>
          <p:nvPr/>
        </p:nvSpPr>
        <p:spPr>
          <a:xfrm>
            <a:off x="-73634" y="394555"/>
            <a:ext cx="9144000" cy="6572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Computer Words Quiz: </a:t>
            </a:r>
            <a:br>
              <a:rPr lang="en-US">
                <a:latin typeface="Open Sans" panose="020B0606030504020204" pitchFamily="34" charset="0"/>
                <a:ea typeface="Open Sans" panose="020B0606030504020204" pitchFamily="34" charset="0"/>
                <a:cs typeface="Open Sans" panose="020B0606030504020204" pitchFamily="34" charset="0"/>
                <a:sym typeface="Average"/>
              </a:rPr>
            </a:br>
            <a:r>
              <a:rPr lang="en-US" sz="1800">
                <a:latin typeface="Open Sans" panose="020B0606030504020204" pitchFamily="34" charset="0"/>
                <a:ea typeface="Open Sans" panose="020B0606030504020204" pitchFamily="34" charset="0"/>
                <a:cs typeface="Open Sans" panose="020B0606030504020204" pitchFamily="34" charset="0"/>
                <a:sym typeface="Average"/>
              </a:rPr>
              <a:t>Families work together. Anyone can operate computer.</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8" name="Google Shape;940;p85">
            <a:hlinkClick r:id="rId4"/>
            <a:extLst>
              <a:ext uri="{FF2B5EF4-FFF2-40B4-BE49-F238E27FC236}">
                <a16:creationId xmlns:a16="http://schemas.microsoft.com/office/drawing/2014/main" id="{F0F55BA7-08E0-4982-8D4F-7B492A538591}"/>
              </a:ext>
            </a:extLst>
          </p:cNvPr>
          <p:cNvPicPr preferRelativeResize="0"/>
          <p:nvPr/>
        </p:nvPicPr>
        <p:blipFill>
          <a:blip r:embed="rId5">
            <a:alphaModFix/>
          </a:blip>
          <a:stretch>
            <a:fillRect/>
          </a:stretch>
        </p:blipFill>
        <p:spPr>
          <a:xfrm>
            <a:off x="1593814" y="1481328"/>
            <a:ext cx="5809104" cy="3267617"/>
          </a:xfrm>
          <a:prstGeom prst="rect">
            <a:avLst/>
          </a:prstGeom>
          <a:noFill/>
          <a:ln>
            <a:noFill/>
          </a:ln>
        </p:spPr>
      </p:pic>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939"/>
        <p:cNvGrpSpPr/>
        <p:nvPr/>
      </p:nvGrpSpPr>
      <p:grpSpPr>
        <a:xfrm>
          <a:off x="0" y="0"/>
          <a:ext cx="0" cy="0"/>
          <a:chOff x="0" y="0"/>
          <a:chExt cx="0" cy="0"/>
        </a:xfrm>
      </p:grpSpPr>
      <p:sp>
        <p:nvSpPr>
          <p:cNvPr id="7" name="Google Shape;946;p86">
            <a:extLst>
              <a:ext uri="{FF2B5EF4-FFF2-40B4-BE49-F238E27FC236}">
                <a16:creationId xmlns:a16="http://schemas.microsoft.com/office/drawing/2014/main" id="{FEC7B71B-2A5B-474E-9106-E609763EB511}"/>
              </a:ext>
            </a:extLst>
          </p:cNvPr>
          <p:cNvSpPr txBox="1">
            <a:spLocks noGrp="1"/>
          </p:cNvSpPr>
          <p:nvPr>
            <p:ph type="title"/>
          </p:nvPr>
        </p:nvSpPr>
        <p:spPr>
          <a:xfrm>
            <a:off x="-75" y="1487793"/>
            <a:ext cx="9144000" cy="828900"/>
          </a:xfrm>
          <a:prstGeom prst="rect">
            <a:avLst/>
          </a:prstGeom>
        </p:spPr>
        <p:txBody>
          <a:bodyPr spcFirstLastPara="1" wrap="square" lIns="91425" tIns="91425" rIns="91425" bIns="91425" anchor="t" anchorCtr="0">
            <a:noAutofit/>
          </a:bodyPr>
          <a:lstStyle/>
          <a:p>
            <a:pPr marL="0" lvl="0" indent="0" algn="ctr" rtl="0">
              <a:lnSpc>
                <a:spcPts val="4700"/>
              </a:lnSpc>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What Can You Do on</a:t>
            </a:r>
            <a:br>
              <a:rPr lang="en" sz="3600" dirty="0">
                <a:latin typeface="+mj-lt"/>
                <a:ea typeface="Open Sans" panose="020B0606030504020204" pitchFamily="34" charset="0"/>
                <a:cs typeface="Open Sans" panose="020B0606030504020204" pitchFamily="34" charset="0"/>
                <a:sym typeface="Average"/>
              </a:rPr>
            </a:br>
            <a:r>
              <a:rPr lang="en" sz="3600" dirty="0">
                <a:latin typeface="+mj-lt"/>
                <a:ea typeface="Open Sans" panose="020B0606030504020204" pitchFamily="34" charset="0"/>
                <a:cs typeface="Open Sans" panose="020B0606030504020204" pitchFamily="34" charset="0"/>
                <a:sym typeface="Average"/>
              </a:rPr>
              <a:t> Your Computer</a:t>
            </a:r>
            <a:r>
              <a:rPr lang="en" sz="4800" dirty="0">
                <a:latin typeface="Open Sans" panose="020B0606030504020204" pitchFamily="34" charset="0"/>
                <a:ea typeface="Open Sans" panose="020B0606030504020204" pitchFamily="34" charset="0"/>
                <a:cs typeface="Open Sans" panose="020B0606030504020204" pitchFamily="34" charset="0"/>
                <a:sym typeface="Average"/>
              </a:rPr>
              <a:t>?</a:t>
            </a:r>
            <a:endParaRPr sz="4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 name="Google Shape;947;p86">
            <a:extLst>
              <a:ext uri="{FF2B5EF4-FFF2-40B4-BE49-F238E27FC236}">
                <a16:creationId xmlns:a16="http://schemas.microsoft.com/office/drawing/2014/main" id="{D43B9210-EF63-4893-9B17-F7945BBDEF7E}"/>
              </a:ext>
            </a:extLst>
          </p:cNvPr>
          <p:cNvSpPr txBox="1">
            <a:spLocks/>
          </p:cNvSpPr>
          <p:nvPr/>
        </p:nvSpPr>
        <p:spPr>
          <a:xfrm>
            <a:off x="1476681" y="2818638"/>
            <a:ext cx="6190488" cy="6794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2400">
                <a:latin typeface="Open Sans" panose="020B0606030504020204" pitchFamily="34" charset="0"/>
                <a:ea typeface="Open Sans" panose="020B0606030504020204" pitchFamily="34" charset="0"/>
                <a:cs typeface="Open Sans" panose="020B0606030504020204" pitchFamily="34" charset="0"/>
                <a:sym typeface="Average"/>
              </a:rPr>
              <a:t>Complete worksheet with your partner.</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946"/>
        <p:cNvGrpSpPr/>
        <p:nvPr/>
      </p:nvGrpSpPr>
      <p:grpSpPr>
        <a:xfrm>
          <a:off x="0" y="0"/>
          <a:ext cx="0" cy="0"/>
          <a:chOff x="0" y="0"/>
          <a:chExt cx="0" cy="0"/>
        </a:xfrm>
      </p:grpSpPr>
      <p:sp>
        <p:nvSpPr>
          <p:cNvPr id="5" name="Google Shape;954;p87">
            <a:extLst>
              <a:ext uri="{FF2B5EF4-FFF2-40B4-BE49-F238E27FC236}">
                <a16:creationId xmlns:a16="http://schemas.microsoft.com/office/drawing/2014/main" id="{750802DA-D924-4F22-BBF0-64AE47841EC8}"/>
              </a:ext>
            </a:extLst>
          </p:cNvPr>
          <p:cNvSpPr txBox="1">
            <a:spLocks/>
          </p:cNvSpPr>
          <p:nvPr/>
        </p:nvSpPr>
        <p:spPr>
          <a:xfrm>
            <a:off x="0" y="2228850"/>
            <a:ext cx="9144000"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Group Discussion</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 name="Google Shape;953;p87">
            <a:extLst>
              <a:ext uri="{FF2B5EF4-FFF2-40B4-BE49-F238E27FC236}">
                <a16:creationId xmlns:a16="http://schemas.microsoft.com/office/drawing/2014/main" id="{B11BAF0A-F2C9-43D8-9B7C-A3DA282DF6D0}"/>
              </a:ext>
            </a:extLst>
          </p:cNvPr>
          <p:cNvSpPr txBox="1">
            <a:spLocks/>
          </p:cNvSpPr>
          <p:nvPr/>
        </p:nvSpPr>
        <p:spPr>
          <a:xfrm>
            <a:off x="0" y="1324928"/>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mj-lt"/>
                <a:ea typeface="Open Sans" panose="020B0606030504020204" pitchFamily="34" charset="0"/>
                <a:cs typeface="Open Sans" panose="020B0606030504020204" pitchFamily="34" charset="0"/>
                <a:sym typeface="Average"/>
              </a:rPr>
              <a:t>Troubleshooting</a:t>
            </a:r>
            <a:r>
              <a:rPr lang="en-US" sz="4800">
                <a:latin typeface="Open Sans" panose="020B0606030504020204" pitchFamily="34" charset="0"/>
                <a:ea typeface="Open Sans" panose="020B0606030504020204" pitchFamily="34" charset="0"/>
                <a:cs typeface="Open Sans" panose="020B0606030504020204" pitchFamily="34" charset="0"/>
                <a:sym typeface="Average"/>
              </a:rPr>
              <a:t> </a:t>
            </a:r>
            <a:r>
              <a:rPr lang="en-US" sz="3600">
                <a:latin typeface="+mj-lt"/>
                <a:ea typeface="Open Sans" panose="020B0606030504020204" pitchFamily="34" charset="0"/>
                <a:cs typeface="Open Sans" panose="020B0606030504020204" pitchFamily="34" charset="0"/>
                <a:sym typeface="Average"/>
              </a:rPr>
              <a:t>Common</a:t>
            </a:r>
            <a:r>
              <a:rPr lang="en-US" sz="4800">
                <a:latin typeface="Open Sans" panose="020B0606030504020204" pitchFamily="34" charset="0"/>
                <a:ea typeface="Open Sans" panose="020B0606030504020204" pitchFamily="34" charset="0"/>
                <a:cs typeface="Open Sans" panose="020B0606030504020204" pitchFamily="34" charset="0"/>
                <a:sym typeface="Average"/>
              </a:rPr>
              <a:t> </a:t>
            </a:r>
            <a:r>
              <a:rPr lang="en-US" sz="3600">
                <a:latin typeface="+mj-lt"/>
                <a:ea typeface="Open Sans" panose="020B0606030504020204" pitchFamily="34" charset="0"/>
                <a:cs typeface="Open Sans" panose="020B0606030504020204" pitchFamily="34" charset="0"/>
                <a:sym typeface="Average"/>
              </a:rPr>
              <a:t>Issues</a:t>
            </a:r>
            <a:endParaRPr lang="en-US"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953"/>
        <p:cNvGrpSpPr/>
        <p:nvPr/>
      </p:nvGrpSpPr>
      <p:grpSpPr>
        <a:xfrm>
          <a:off x="0" y="0"/>
          <a:ext cx="0" cy="0"/>
          <a:chOff x="0" y="0"/>
          <a:chExt cx="0" cy="0"/>
        </a:xfrm>
      </p:grpSpPr>
      <p:sp>
        <p:nvSpPr>
          <p:cNvPr id="8" name="Google Shape;961;p88">
            <a:extLst>
              <a:ext uri="{FF2B5EF4-FFF2-40B4-BE49-F238E27FC236}">
                <a16:creationId xmlns:a16="http://schemas.microsoft.com/office/drawing/2014/main" id="{DE320AF4-B3E5-429E-B566-051B852348C4}"/>
              </a:ext>
            </a:extLst>
          </p:cNvPr>
          <p:cNvSpPr txBox="1">
            <a:spLocks/>
          </p:cNvSpPr>
          <p:nvPr/>
        </p:nvSpPr>
        <p:spPr>
          <a:xfrm>
            <a:off x="0" y="1870774"/>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i="1">
                <a:latin typeface="Open Sans" panose="020B0606030504020204" pitchFamily="34" charset="0"/>
                <a:ea typeface="Open Sans" panose="020B0606030504020204" pitchFamily="34" charset="0"/>
                <a:cs typeface="Open Sans" panose="020B0606030504020204" pitchFamily="34" charset="0"/>
                <a:sym typeface="Average"/>
              </a:rPr>
              <a:t>Problem:</a:t>
            </a:r>
            <a:endParaRPr lang="en-US" sz="3600" i="1"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 name="Google Shape;962;p88">
            <a:extLst>
              <a:ext uri="{FF2B5EF4-FFF2-40B4-BE49-F238E27FC236}">
                <a16:creationId xmlns:a16="http://schemas.microsoft.com/office/drawing/2014/main" id="{1AD3C354-A60D-4BA8-B2C1-2C29FA33F922}"/>
              </a:ext>
            </a:extLst>
          </p:cNvPr>
          <p:cNvSpPr txBox="1">
            <a:spLocks/>
          </p:cNvSpPr>
          <p:nvPr/>
        </p:nvSpPr>
        <p:spPr>
          <a:xfrm>
            <a:off x="390525" y="2699449"/>
            <a:ext cx="8362950"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Open Sans" panose="020B0606030504020204" pitchFamily="34" charset="0"/>
                <a:ea typeface="Open Sans" panose="020B0606030504020204" pitchFamily="34" charset="0"/>
                <a:cs typeface="Open Sans" panose="020B0606030504020204" pitchFamily="34" charset="0"/>
                <a:sym typeface="Average"/>
              </a:rPr>
              <a:t>Computer won’t come on.</a:t>
            </a:r>
            <a:endParaRPr lang="en-US" sz="36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0" name="Picture 9" descr="Icon&#10;&#10;Description automatically generated">
            <a:extLst>
              <a:ext uri="{FF2B5EF4-FFF2-40B4-BE49-F238E27FC236}">
                <a16:creationId xmlns:a16="http://schemas.microsoft.com/office/drawing/2014/main" id="{21BFB5E0-530A-44C8-9115-37C43F9E2102}"/>
              </a:ext>
            </a:extLst>
          </p:cNvPr>
          <p:cNvPicPr>
            <a:picLocks noChangeAspect="1"/>
          </p:cNvPicPr>
          <p:nvPr/>
        </p:nvPicPr>
        <p:blipFill>
          <a:blip r:embed="rId4"/>
          <a:stretch>
            <a:fillRect/>
          </a:stretch>
        </p:blipFill>
        <p:spPr>
          <a:xfrm>
            <a:off x="3935725" y="819528"/>
            <a:ext cx="1272549" cy="1272164"/>
          </a:xfrm>
          <a:prstGeom prst="rect">
            <a:avLst/>
          </a:prstGeom>
        </p:spPr>
      </p:pic>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961"/>
        <p:cNvGrpSpPr/>
        <p:nvPr/>
      </p:nvGrpSpPr>
      <p:grpSpPr>
        <a:xfrm>
          <a:off x="0" y="0"/>
          <a:ext cx="0" cy="0"/>
          <a:chOff x="0" y="0"/>
          <a:chExt cx="0" cy="0"/>
        </a:xfrm>
      </p:grpSpPr>
      <p:sp>
        <p:nvSpPr>
          <p:cNvPr id="8" name="Google Shape;970;p89">
            <a:extLst>
              <a:ext uri="{FF2B5EF4-FFF2-40B4-BE49-F238E27FC236}">
                <a16:creationId xmlns:a16="http://schemas.microsoft.com/office/drawing/2014/main" id="{680D44DF-635B-4D11-BF5C-9B67E985479A}"/>
              </a:ext>
            </a:extLst>
          </p:cNvPr>
          <p:cNvSpPr txBox="1">
            <a:spLocks/>
          </p:cNvSpPr>
          <p:nvPr/>
        </p:nvSpPr>
        <p:spPr>
          <a:xfrm>
            <a:off x="390524" y="2592324"/>
            <a:ext cx="8362950"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Open Sans" panose="020B0606030504020204" pitchFamily="34" charset="0"/>
                <a:ea typeface="Open Sans" panose="020B0606030504020204" pitchFamily="34" charset="0"/>
                <a:cs typeface="Open Sans" panose="020B0606030504020204" pitchFamily="34" charset="0"/>
                <a:sym typeface="Average"/>
              </a:rPr>
              <a:t>Computer is frozen. </a:t>
            </a:r>
          </a:p>
          <a:p>
            <a:pPr algn="ctr"/>
            <a:r>
              <a:rPr lang="en-US" sz="3600">
                <a:latin typeface="Open Sans" panose="020B0606030504020204" pitchFamily="34" charset="0"/>
                <a:ea typeface="Open Sans" panose="020B0606030504020204" pitchFamily="34" charset="0"/>
                <a:cs typeface="Open Sans" panose="020B0606030504020204" pitchFamily="34" charset="0"/>
                <a:sym typeface="Average"/>
              </a:rPr>
              <a:t>You can’t even move your cursor.</a:t>
            </a:r>
            <a:endParaRPr lang="en-US" sz="3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 name="Google Shape;961;p88">
            <a:extLst>
              <a:ext uri="{FF2B5EF4-FFF2-40B4-BE49-F238E27FC236}">
                <a16:creationId xmlns:a16="http://schemas.microsoft.com/office/drawing/2014/main" id="{F765C946-25DF-43D2-AB35-A16135F5FBDE}"/>
              </a:ext>
            </a:extLst>
          </p:cNvPr>
          <p:cNvSpPr txBox="1">
            <a:spLocks/>
          </p:cNvSpPr>
          <p:nvPr/>
        </p:nvSpPr>
        <p:spPr>
          <a:xfrm>
            <a:off x="0" y="1870774"/>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i="1">
                <a:latin typeface="Open Sans" panose="020B0606030504020204" pitchFamily="34" charset="0"/>
                <a:ea typeface="Open Sans" panose="020B0606030504020204" pitchFamily="34" charset="0"/>
                <a:cs typeface="Open Sans" panose="020B0606030504020204" pitchFamily="34" charset="0"/>
                <a:sym typeface="Average"/>
              </a:rPr>
              <a:t>Problem:</a:t>
            </a:r>
            <a:endParaRPr lang="en-US" sz="3600" i="1"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0" name="Picture 9" descr="Icon&#10;&#10;Description automatically generated">
            <a:extLst>
              <a:ext uri="{FF2B5EF4-FFF2-40B4-BE49-F238E27FC236}">
                <a16:creationId xmlns:a16="http://schemas.microsoft.com/office/drawing/2014/main" id="{D739460D-42D3-46DB-B493-0517CCC9EA8D}"/>
              </a:ext>
            </a:extLst>
          </p:cNvPr>
          <p:cNvPicPr>
            <a:picLocks noChangeAspect="1"/>
          </p:cNvPicPr>
          <p:nvPr/>
        </p:nvPicPr>
        <p:blipFill>
          <a:blip r:embed="rId4"/>
          <a:stretch>
            <a:fillRect/>
          </a:stretch>
        </p:blipFill>
        <p:spPr>
          <a:xfrm>
            <a:off x="3935725" y="819528"/>
            <a:ext cx="1272549" cy="1272164"/>
          </a:xfrm>
          <a:prstGeom prst="rect">
            <a:avLst/>
          </a:prstGeom>
        </p:spPr>
      </p:pic>
    </p:spTree>
    <p:custDataLst>
      <p:tags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969"/>
        <p:cNvGrpSpPr/>
        <p:nvPr/>
      </p:nvGrpSpPr>
      <p:grpSpPr>
        <a:xfrm>
          <a:off x="0" y="0"/>
          <a:ext cx="0" cy="0"/>
          <a:chOff x="0" y="0"/>
          <a:chExt cx="0" cy="0"/>
        </a:xfrm>
      </p:grpSpPr>
      <p:sp>
        <p:nvSpPr>
          <p:cNvPr id="8" name="Google Shape;961;p88">
            <a:extLst>
              <a:ext uri="{FF2B5EF4-FFF2-40B4-BE49-F238E27FC236}">
                <a16:creationId xmlns:a16="http://schemas.microsoft.com/office/drawing/2014/main" id="{B7B017BF-3146-4B15-BE1B-A31EB97C29DA}"/>
              </a:ext>
            </a:extLst>
          </p:cNvPr>
          <p:cNvSpPr txBox="1">
            <a:spLocks/>
          </p:cNvSpPr>
          <p:nvPr/>
        </p:nvSpPr>
        <p:spPr>
          <a:xfrm>
            <a:off x="0" y="1870774"/>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i="1" dirty="0">
                <a:latin typeface="Open Sans" panose="020B0606030504020204" pitchFamily="34" charset="0"/>
                <a:ea typeface="Open Sans" panose="020B0606030504020204" pitchFamily="34" charset="0"/>
                <a:cs typeface="Open Sans" panose="020B0606030504020204" pitchFamily="34" charset="0"/>
                <a:sym typeface="Average"/>
              </a:rPr>
              <a:t>Problem:</a:t>
            </a:r>
          </a:p>
        </p:txBody>
      </p:sp>
      <p:sp>
        <p:nvSpPr>
          <p:cNvPr id="9" name="Google Shape;978;p90">
            <a:extLst>
              <a:ext uri="{FF2B5EF4-FFF2-40B4-BE49-F238E27FC236}">
                <a16:creationId xmlns:a16="http://schemas.microsoft.com/office/drawing/2014/main" id="{0E3A8A3C-87DB-451B-BAFD-F7DF9FF8765B}"/>
              </a:ext>
            </a:extLst>
          </p:cNvPr>
          <p:cNvSpPr txBox="1">
            <a:spLocks/>
          </p:cNvSpPr>
          <p:nvPr/>
        </p:nvSpPr>
        <p:spPr>
          <a:xfrm>
            <a:off x="390524" y="2571750"/>
            <a:ext cx="8362950" cy="2093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Open Sans" panose="020B0606030504020204" pitchFamily="34" charset="0"/>
                <a:ea typeface="Open Sans" panose="020B0606030504020204" pitchFamily="34" charset="0"/>
                <a:cs typeface="Open Sans" panose="020B0606030504020204" pitchFamily="34" charset="0"/>
                <a:sym typeface="Average"/>
              </a:rPr>
              <a:t>Can’t hear anything.</a:t>
            </a:r>
            <a:endParaRPr lang="en-US" sz="36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0" name="Picture 9" descr="Icon&#10;&#10;Description automatically generated">
            <a:extLst>
              <a:ext uri="{FF2B5EF4-FFF2-40B4-BE49-F238E27FC236}">
                <a16:creationId xmlns:a16="http://schemas.microsoft.com/office/drawing/2014/main" id="{C6FB3810-AAE6-402B-9A31-7B585A222A82}"/>
              </a:ext>
            </a:extLst>
          </p:cNvPr>
          <p:cNvPicPr>
            <a:picLocks noChangeAspect="1"/>
          </p:cNvPicPr>
          <p:nvPr/>
        </p:nvPicPr>
        <p:blipFill>
          <a:blip r:embed="rId4"/>
          <a:stretch>
            <a:fillRect/>
          </a:stretch>
        </p:blipFill>
        <p:spPr>
          <a:xfrm>
            <a:off x="3935725" y="819528"/>
            <a:ext cx="1272549" cy="1272164"/>
          </a:xfrm>
          <a:prstGeom prst="rect">
            <a:avLst/>
          </a:prstGeom>
        </p:spPr>
      </p:pic>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977"/>
        <p:cNvGrpSpPr/>
        <p:nvPr/>
      </p:nvGrpSpPr>
      <p:grpSpPr>
        <a:xfrm>
          <a:off x="0" y="0"/>
          <a:ext cx="0" cy="0"/>
          <a:chOff x="0" y="0"/>
          <a:chExt cx="0" cy="0"/>
        </a:xfrm>
      </p:grpSpPr>
      <p:sp>
        <p:nvSpPr>
          <p:cNvPr id="8" name="Google Shape;986;p91">
            <a:extLst>
              <a:ext uri="{FF2B5EF4-FFF2-40B4-BE49-F238E27FC236}">
                <a16:creationId xmlns:a16="http://schemas.microsoft.com/office/drawing/2014/main" id="{D0B2EA45-C545-471A-A241-B729866DD7E7}"/>
              </a:ext>
            </a:extLst>
          </p:cNvPr>
          <p:cNvSpPr txBox="1">
            <a:spLocks/>
          </p:cNvSpPr>
          <p:nvPr/>
        </p:nvSpPr>
        <p:spPr>
          <a:xfrm>
            <a:off x="390524" y="2571750"/>
            <a:ext cx="8362950"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Open Sans" panose="020B0606030504020204" pitchFamily="34" charset="0"/>
                <a:ea typeface="Open Sans" panose="020B0606030504020204" pitchFamily="34" charset="0"/>
                <a:cs typeface="Open Sans" panose="020B0606030504020204" pitchFamily="34" charset="0"/>
                <a:sym typeface="Average"/>
              </a:rPr>
              <a:t>Typing doesn’t work.</a:t>
            </a:r>
            <a:endParaRPr lang="en-US" sz="3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 name="Google Shape;961;p88">
            <a:extLst>
              <a:ext uri="{FF2B5EF4-FFF2-40B4-BE49-F238E27FC236}">
                <a16:creationId xmlns:a16="http://schemas.microsoft.com/office/drawing/2014/main" id="{4582B813-5630-45B6-8911-6CA40376D65B}"/>
              </a:ext>
            </a:extLst>
          </p:cNvPr>
          <p:cNvSpPr txBox="1">
            <a:spLocks/>
          </p:cNvSpPr>
          <p:nvPr/>
        </p:nvSpPr>
        <p:spPr>
          <a:xfrm>
            <a:off x="0" y="1870774"/>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i="1" dirty="0">
                <a:latin typeface="Open Sans" panose="020B0606030504020204" pitchFamily="34" charset="0"/>
                <a:ea typeface="Open Sans" panose="020B0606030504020204" pitchFamily="34" charset="0"/>
                <a:cs typeface="Open Sans" panose="020B0606030504020204" pitchFamily="34" charset="0"/>
                <a:sym typeface="Average"/>
              </a:rPr>
              <a:t>Problem:</a:t>
            </a:r>
          </a:p>
        </p:txBody>
      </p:sp>
      <p:pic>
        <p:nvPicPr>
          <p:cNvPr id="10" name="Picture 9" descr="Icon&#10;&#10;Description automatically generated">
            <a:extLst>
              <a:ext uri="{FF2B5EF4-FFF2-40B4-BE49-F238E27FC236}">
                <a16:creationId xmlns:a16="http://schemas.microsoft.com/office/drawing/2014/main" id="{81404B48-02E7-4BA7-AE5F-36953515F70F}"/>
              </a:ext>
            </a:extLst>
          </p:cNvPr>
          <p:cNvPicPr>
            <a:picLocks noChangeAspect="1"/>
          </p:cNvPicPr>
          <p:nvPr/>
        </p:nvPicPr>
        <p:blipFill>
          <a:blip r:embed="rId4"/>
          <a:stretch>
            <a:fillRect/>
          </a:stretch>
        </p:blipFill>
        <p:spPr>
          <a:xfrm>
            <a:off x="3935725" y="819528"/>
            <a:ext cx="1272549" cy="1272164"/>
          </a:xfrm>
          <a:prstGeom prst="rect">
            <a:avLst/>
          </a:prstGeom>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8" name="Google Shape;115;p20">
            <a:extLst>
              <a:ext uri="{FF2B5EF4-FFF2-40B4-BE49-F238E27FC236}">
                <a16:creationId xmlns:a16="http://schemas.microsoft.com/office/drawing/2014/main" id="{F470828E-D3A6-4484-93CE-694A0784FCE3}"/>
              </a:ext>
            </a:extLst>
          </p:cNvPr>
          <p:cNvPicPr preferRelativeResize="0"/>
          <p:nvPr/>
        </p:nvPicPr>
        <p:blipFill>
          <a:blip r:embed="rId4"/>
          <a:srcRect/>
          <a:stretch/>
        </p:blipFill>
        <p:spPr>
          <a:xfrm>
            <a:off x="1483350" y="946643"/>
            <a:ext cx="5943599" cy="3962400"/>
          </a:xfrm>
          <a:prstGeom prst="rect">
            <a:avLst/>
          </a:prstGeom>
          <a:noFill/>
          <a:ln>
            <a:noFill/>
          </a:ln>
        </p:spPr>
      </p:pic>
      <p:sp>
        <p:nvSpPr>
          <p:cNvPr id="19" name="Google Shape;119;p20">
            <a:extLst>
              <a:ext uri="{FF2B5EF4-FFF2-40B4-BE49-F238E27FC236}">
                <a16:creationId xmlns:a16="http://schemas.microsoft.com/office/drawing/2014/main" id="{2DAC4C9A-2490-4531-92BA-F97E916B4385}"/>
              </a:ext>
            </a:extLst>
          </p:cNvPr>
          <p:cNvSpPr txBox="1">
            <a:spLocks/>
          </p:cNvSpPr>
          <p:nvPr/>
        </p:nvSpPr>
        <p:spPr>
          <a:xfrm>
            <a:off x="5813303" y="1338746"/>
            <a:ext cx="1431925" cy="5111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Computer</a:t>
            </a:r>
            <a:endParaRPr lang="en-US"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0" name="Google Shape;122;p20">
            <a:extLst>
              <a:ext uri="{FF2B5EF4-FFF2-40B4-BE49-F238E27FC236}">
                <a16:creationId xmlns:a16="http://schemas.microsoft.com/office/drawing/2014/main" id="{423BB710-0C26-4168-BEE0-AA1CAADA6F34}"/>
              </a:ext>
            </a:extLst>
          </p:cNvPr>
          <p:cNvSpPr txBox="1">
            <a:spLocks/>
          </p:cNvSpPr>
          <p:nvPr/>
        </p:nvSpPr>
        <p:spPr>
          <a:xfrm>
            <a:off x="0" y="2149475"/>
            <a:ext cx="1431925" cy="5111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Screen</a:t>
            </a:r>
            <a:endParaRPr lang="en-US"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1" name="Google Shape;125;p20">
            <a:extLst>
              <a:ext uri="{FF2B5EF4-FFF2-40B4-BE49-F238E27FC236}">
                <a16:creationId xmlns:a16="http://schemas.microsoft.com/office/drawing/2014/main" id="{08CB7BFF-58A2-4387-886C-112E81F9957B}"/>
              </a:ext>
            </a:extLst>
          </p:cNvPr>
          <p:cNvSpPr txBox="1">
            <a:spLocks/>
          </p:cNvSpPr>
          <p:nvPr/>
        </p:nvSpPr>
        <p:spPr>
          <a:xfrm>
            <a:off x="340410" y="3847208"/>
            <a:ext cx="1431925" cy="5127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b="1">
                <a:latin typeface="Open Sans" panose="020B0606030504020204" pitchFamily="34" charset="0"/>
                <a:ea typeface="Open Sans" panose="020B0606030504020204" pitchFamily="34" charset="0"/>
                <a:cs typeface="Open Sans" panose="020B0606030504020204" pitchFamily="34" charset="0"/>
                <a:sym typeface="Average"/>
              </a:rPr>
              <a:t>Keyboard</a:t>
            </a:r>
            <a:endParaRPr lang="en-US"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2" name="Google Shape;127;p20">
            <a:extLst>
              <a:ext uri="{FF2B5EF4-FFF2-40B4-BE49-F238E27FC236}">
                <a16:creationId xmlns:a16="http://schemas.microsoft.com/office/drawing/2014/main" id="{883D2125-2854-420C-8A1C-3AE234E6C2CC}"/>
              </a:ext>
            </a:extLst>
          </p:cNvPr>
          <p:cNvSpPr txBox="1">
            <a:spLocks/>
          </p:cNvSpPr>
          <p:nvPr/>
        </p:nvSpPr>
        <p:spPr>
          <a:xfrm>
            <a:off x="6684624" y="3144781"/>
            <a:ext cx="2225675" cy="5127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800" b="1">
                <a:latin typeface="Open Sans" panose="020B0606030504020204" pitchFamily="34" charset="0"/>
                <a:ea typeface="Open Sans" panose="020B0606030504020204" pitchFamily="34" charset="0"/>
                <a:cs typeface="Open Sans" panose="020B0606030504020204" pitchFamily="34" charset="0"/>
                <a:sym typeface="Average"/>
              </a:rPr>
              <a:t>Mouse (trackpad)</a:t>
            </a:r>
            <a:endParaRPr lang="en-US" sz="1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3" name="Google Shape;99;p19">
            <a:extLst>
              <a:ext uri="{FF2B5EF4-FFF2-40B4-BE49-F238E27FC236}">
                <a16:creationId xmlns:a16="http://schemas.microsoft.com/office/drawing/2014/main" id="{615A1232-6810-40F2-857A-12AF9D5E4A05}"/>
              </a:ext>
            </a:extLst>
          </p:cNvPr>
          <p:cNvSpPr txBox="1">
            <a:spLocks/>
          </p:cNvSpPr>
          <p:nvPr/>
        </p:nvSpPr>
        <p:spPr>
          <a:xfrm>
            <a:off x="0" y="330200"/>
            <a:ext cx="9144000" cy="6572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SemiBold" panose="020B0706030804020204" pitchFamily="34" charset="0"/>
                <a:ea typeface="Open Sans SemiBold" panose="020B0706030804020204" pitchFamily="34" charset="0"/>
                <a:cs typeface="Open Sans SemiBold" panose="020B0706030804020204" pitchFamily="34" charset="0"/>
                <a:sym typeface="Average"/>
              </a:rPr>
              <a:t>Hardware:</a:t>
            </a:r>
            <a:r>
              <a:rPr lang="en-US">
                <a:latin typeface="Open Sans" panose="020B0606030504020204" pitchFamily="34" charset="0"/>
                <a:ea typeface="Open Sans" panose="020B0606030504020204" pitchFamily="34" charset="0"/>
                <a:cs typeface="Open Sans" panose="020B0606030504020204" pitchFamily="34" charset="0"/>
                <a:sym typeface="Average"/>
              </a:rPr>
              <a:t> </a:t>
            </a:r>
            <a:r>
              <a:rPr lang="en-US" sz="1800">
                <a:latin typeface="Open Sans" panose="020B0606030504020204" pitchFamily="34" charset="0"/>
                <a:ea typeface="Open Sans" panose="020B0606030504020204" pitchFamily="34" charset="0"/>
                <a:cs typeface="Open Sans" panose="020B0606030504020204" pitchFamily="34" charset="0"/>
                <a:sym typeface="Average"/>
              </a:rPr>
              <a:t>the physical components of a computer</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4" name="Google Shape;118;p20">
            <a:extLst>
              <a:ext uri="{FF2B5EF4-FFF2-40B4-BE49-F238E27FC236}">
                <a16:creationId xmlns:a16="http://schemas.microsoft.com/office/drawing/2014/main" id="{14B824C1-85D1-4377-B2CC-6F3CB560FDE2}"/>
              </a:ext>
            </a:extLst>
          </p:cNvPr>
          <p:cNvSpPr txBox="1"/>
          <p:nvPr/>
        </p:nvSpPr>
        <p:spPr>
          <a:xfrm>
            <a:off x="4359699" y="4463821"/>
            <a:ext cx="859800" cy="23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u="sng" dirty="0">
                <a:solidFill>
                  <a:srgbClr val="D9D9D9"/>
                </a:solidFill>
                <a:hlinkClick r:id="rId5"/>
              </a:rPr>
              <a:t>CC0 Public Domain</a:t>
            </a:r>
            <a:endParaRPr sz="600" u="sng" dirty="0">
              <a:solidFill>
                <a:srgbClr val="D9D9D9"/>
              </a:solidFill>
              <a:hlinkClick r:id="rId6"/>
            </a:endParaRPr>
          </a:p>
        </p:txBody>
      </p:sp>
      <p:cxnSp>
        <p:nvCxnSpPr>
          <p:cNvPr id="25" name="Google Shape;120;p20">
            <a:extLst>
              <a:ext uri="{FF2B5EF4-FFF2-40B4-BE49-F238E27FC236}">
                <a16:creationId xmlns:a16="http://schemas.microsoft.com/office/drawing/2014/main" id="{B424D4A8-3F06-4CAE-A58B-8C37FE3A4E2E}"/>
              </a:ext>
            </a:extLst>
          </p:cNvPr>
          <p:cNvCxnSpPr>
            <a:cxnSpLocks/>
          </p:cNvCxnSpPr>
          <p:nvPr/>
        </p:nvCxnSpPr>
        <p:spPr>
          <a:xfrm flipV="1">
            <a:off x="1216804" y="2042309"/>
            <a:ext cx="1316084" cy="215529"/>
          </a:xfrm>
          <a:prstGeom prst="straightConnector1">
            <a:avLst/>
          </a:prstGeom>
          <a:noFill/>
          <a:ln w="76200" cap="flat" cmpd="sng">
            <a:solidFill>
              <a:srgbClr val="002060"/>
            </a:solidFill>
            <a:prstDash val="solid"/>
            <a:round/>
            <a:headEnd type="none" w="med" len="med"/>
            <a:tailEnd type="triangle" w="med" len="med"/>
          </a:ln>
        </p:spPr>
      </p:cxnSp>
      <p:sp>
        <p:nvSpPr>
          <p:cNvPr id="26" name="Google Shape;121;p20">
            <a:extLst>
              <a:ext uri="{FF2B5EF4-FFF2-40B4-BE49-F238E27FC236}">
                <a16:creationId xmlns:a16="http://schemas.microsoft.com/office/drawing/2014/main" id="{8EF53497-53E9-4040-B87E-A7AF05B44787}"/>
              </a:ext>
            </a:extLst>
          </p:cNvPr>
          <p:cNvSpPr txBox="1"/>
          <p:nvPr/>
        </p:nvSpPr>
        <p:spPr>
          <a:xfrm>
            <a:off x="5883782" y="1674709"/>
            <a:ext cx="1388400" cy="12441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CPU</a:t>
            </a:r>
            <a:endParaRPr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Hard drive</a:t>
            </a:r>
            <a:endParaRPr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Machine</a:t>
            </a:r>
            <a:endParaRPr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Tower</a:t>
            </a:r>
            <a:endParaRPr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spcBef>
                <a:spcPts val="0"/>
              </a:spcBef>
              <a:spcAft>
                <a:spcPts val="0"/>
              </a:spcAft>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Box</a:t>
            </a:r>
            <a:endParaRPr dirty="0"/>
          </a:p>
        </p:txBody>
      </p:sp>
      <p:cxnSp>
        <p:nvCxnSpPr>
          <p:cNvPr id="27" name="Google Shape;123;p20">
            <a:extLst>
              <a:ext uri="{FF2B5EF4-FFF2-40B4-BE49-F238E27FC236}">
                <a16:creationId xmlns:a16="http://schemas.microsoft.com/office/drawing/2014/main" id="{E8281CFF-9105-462D-B5E9-865A872E9A68}"/>
              </a:ext>
            </a:extLst>
          </p:cNvPr>
          <p:cNvCxnSpPr>
            <a:cxnSpLocks/>
          </p:cNvCxnSpPr>
          <p:nvPr/>
        </p:nvCxnSpPr>
        <p:spPr>
          <a:xfrm flipH="1">
            <a:off x="5079964" y="1545793"/>
            <a:ext cx="681914" cy="1"/>
          </a:xfrm>
          <a:prstGeom prst="straightConnector1">
            <a:avLst/>
          </a:prstGeom>
          <a:noFill/>
          <a:ln w="76200" cap="flat" cmpd="sng">
            <a:solidFill>
              <a:srgbClr val="002060"/>
            </a:solidFill>
            <a:prstDash val="solid"/>
            <a:round/>
            <a:headEnd type="none" w="med" len="med"/>
            <a:tailEnd type="triangle" w="med" len="med"/>
          </a:ln>
        </p:spPr>
      </p:cxnSp>
      <p:sp>
        <p:nvSpPr>
          <p:cNvPr id="28" name="Google Shape;124;p20">
            <a:extLst>
              <a:ext uri="{FF2B5EF4-FFF2-40B4-BE49-F238E27FC236}">
                <a16:creationId xmlns:a16="http://schemas.microsoft.com/office/drawing/2014/main" id="{95D3C24C-D126-4C6A-83D1-6D9449932BB8}"/>
              </a:ext>
            </a:extLst>
          </p:cNvPr>
          <p:cNvSpPr txBox="1"/>
          <p:nvPr/>
        </p:nvSpPr>
        <p:spPr>
          <a:xfrm>
            <a:off x="200907" y="2430840"/>
            <a:ext cx="1820700" cy="606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Monitor Display</a:t>
            </a:r>
            <a:endParaRPr dirty="0"/>
          </a:p>
        </p:txBody>
      </p:sp>
      <p:cxnSp>
        <p:nvCxnSpPr>
          <p:cNvPr id="29" name="Google Shape;126;p20">
            <a:extLst>
              <a:ext uri="{FF2B5EF4-FFF2-40B4-BE49-F238E27FC236}">
                <a16:creationId xmlns:a16="http://schemas.microsoft.com/office/drawing/2014/main" id="{BF92C710-7B46-4DCE-A045-1F3104CDF9E0}"/>
              </a:ext>
            </a:extLst>
          </p:cNvPr>
          <p:cNvCxnSpPr>
            <a:cxnSpLocks/>
          </p:cNvCxnSpPr>
          <p:nvPr/>
        </p:nvCxnSpPr>
        <p:spPr>
          <a:xfrm flipV="1">
            <a:off x="1772335" y="3847208"/>
            <a:ext cx="1163364" cy="211194"/>
          </a:xfrm>
          <a:prstGeom prst="straightConnector1">
            <a:avLst/>
          </a:prstGeom>
          <a:noFill/>
          <a:ln w="76200" cap="flat" cmpd="sng">
            <a:solidFill>
              <a:srgbClr val="002060"/>
            </a:solidFill>
            <a:prstDash val="solid"/>
            <a:round/>
            <a:headEnd type="none" w="med" len="med"/>
            <a:tailEnd type="triangle" w="med" len="med"/>
          </a:ln>
        </p:spPr>
      </p:cxnSp>
      <p:cxnSp>
        <p:nvCxnSpPr>
          <p:cNvPr id="30" name="Google Shape;128;p20">
            <a:extLst>
              <a:ext uri="{FF2B5EF4-FFF2-40B4-BE49-F238E27FC236}">
                <a16:creationId xmlns:a16="http://schemas.microsoft.com/office/drawing/2014/main" id="{079F697B-181D-43B5-9F8D-5E7134FB81A2}"/>
              </a:ext>
            </a:extLst>
          </p:cNvPr>
          <p:cNvCxnSpPr>
            <a:cxnSpLocks/>
          </p:cNvCxnSpPr>
          <p:nvPr/>
        </p:nvCxnSpPr>
        <p:spPr>
          <a:xfrm flipH="1">
            <a:off x="4749492" y="3401162"/>
            <a:ext cx="1779773" cy="382690"/>
          </a:xfrm>
          <a:prstGeom prst="straightConnector1">
            <a:avLst/>
          </a:prstGeom>
          <a:noFill/>
          <a:ln w="76200" cap="flat" cmpd="sng">
            <a:solidFill>
              <a:srgbClr val="002060"/>
            </a:solidFill>
            <a:prstDash val="solid"/>
            <a:round/>
            <a:headEnd type="none" w="med" len="med"/>
            <a:tailEnd type="triangle" w="med" len="med"/>
          </a:ln>
        </p:spPr>
      </p:cxnSp>
    </p:spTree>
    <p:custDataLst>
      <p:tags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985"/>
        <p:cNvGrpSpPr/>
        <p:nvPr/>
      </p:nvGrpSpPr>
      <p:grpSpPr>
        <a:xfrm>
          <a:off x="0" y="0"/>
          <a:ext cx="0" cy="0"/>
          <a:chOff x="0" y="0"/>
          <a:chExt cx="0" cy="0"/>
        </a:xfrm>
      </p:grpSpPr>
      <p:sp>
        <p:nvSpPr>
          <p:cNvPr id="8" name="Google Shape;994;p92">
            <a:extLst>
              <a:ext uri="{FF2B5EF4-FFF2-40B4-BE49-F238E27FC236}">
                <a16:creationId xmlns:a16="http://schemas.microsoft.com/office/drawing/2014/main" id="{DA4AB49C-FDD0-45FF-AF2D-0A1EF137E4F8}"/>
              </a:ext>
            </a:extLst>
          </p:cNvPr>
          <p:cNvSpPr txBox="1">
            <a:spLocks/>
          </p:cNvSpPr>
          <p:nvPr/>
        </p:nvSpPr>
        <p:spPr>
          <a:xfrm>
            <a:off x="475488" y="2622042"/>
            <a:ext cx="8362950"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Open Sans" panose="020B0606030504020204" pitchFamily="34" charset="0"/>
                <a:ea typeface="Open Sans" panose="020B0606030504020204" pitchFamily="34" charset="0"/>
                <a:cs typeface="Open Sans" panose="020B0606030504020204" pitchFamily="34" charset="0"/>
                <a:sym typeface="Average"/>
              </a:rPr>
              <a:t>Computer is being slow.</a:t>
            </a:r>
            <a:endParaRPr lang="en-US" sz="3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 name="Google Shape;961;p88">
            <a:extLst>
              <a:ext uri="{FF2B5EF4-FFF2-40B4-BE49-F238E27FC236}">
                <a16:creationId xmlns:a16="http://schemas.microsoft.com/office/drawing/2014/main" id="{5E7F7AC3-F1FB-4C05-8B8B-C6E64DB9CBC7}"/>
              </a:ext>
            </a:extLst>
          </p:cNvPr>
          <p:cNvSpPr txBox="1">
            <a:spLocks/>
          </p:cNvSpPr>
          <p:nvPr/>
        </p:nvSpPr>
        <p:spPr>
          <a:xfrm>
            <a:off x="0" y="1870775"/>
            <a:ext cx="9144000" cy="62553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i="1" dirty="0">
                <a:latin typeface="Open Sans" panose="020B0606030504020204" pitchFamily="34" charset="0"/>
                <a:ea typeface="Open Sans" panose="020B0606030504020204" pitchFamily="34" charset="0"/>
                <a:cs typeface="Open Sans" panose="020B0606030504020204" pitchFamily="34" charset="0"/>
                <a:sym typeface="Average"/>
              </a:rPr>
              <a:t>Problem:</a:t>
            </a:r>
          </a:p>
        </p:txBody>
      </p:sp>
      <p:pic>
        <p:nvPicPr>
          <p:cNvPr id="10" name="Picture 9" descr="Icon&#10;&#10;Description automatically generated">
            <a:extLst>
              <a:ext uri="{FF2B5EF4-FFF2-40B4-BE49-F238E27FC236}">
                <a16:creationId xmlns:a16="http://schemas.microsoft.com/office/drawing/2014/main" id="{FA3AC44D-EB94-4276-8ABA-3CC963AA460C}"/>
              </a:ext>
            </a:extLst>
          </p:cNvPr>
          <p:cNvPicPr>
            <a:picLocks noChangeAspect="1"/>
          </p:cNvPicPr>
          <p:nvPr/>
        </p:nvPicPr>
        <p:blipFill>
          <a:blip r:embed="rId4"/>
          <a:stretch>
            <a:fillRect/>
          </a:stretch>
        </p:blipFill>
        <p:spPr>
          <a:xfrm>
            <a:off x="3935725" y="819528"/>
            <a:ext cx="1272549" cy="1272164"/>
          </a:xfrm>
          <a:prstGeom prst="rect">
            <a:avLst/>
          </a:prstGeom>
        </p:spPr>
      </p:pic>
    </p:spTree>
    <p:custDataLst>
      <p:tags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993"/>
        <p:cNvGrpSpPr/>
        <p:nvPr/>
      </p:nvGrpSpPr>
      <p:grpSpPr>
        <a:xfrm>
          <a:off x="0" y="0"/>
          <a:ext cx="0" cy="0"/>
          <a:chOff x="0" y="0"/>
          <a:chExt cx="0" cy="0"/>
        </a:xfrm>
      </p:grpSpPr>
      <p:sp>
        <p:nvSpPr>
          <p:cNvPr id="6" name="Google Shape;1001;p93">
            <a:extLst>
              <a:ext uri="{FF2B5EF4-FFF2-40B4-BE49-F238E27FC236}">
                <a16:creationId xmlns:a16="http://schemas.microsoft.com/office/drawing/2014/main" id="{B17A6FF0-819D-49B8-A65B-A66539983E44}"/>
              </a:ext>
            </a:extLst>
          </p:cNvPr>
          <p:cNvSpPr txBox="1">
            <a:spLocks/>
          </p:cNvSpPr>
          <p:nvPr/>
        </p:nvSpPr>
        <p:spPr>
          <a:xfrm>
            <a:off x="390525" y="2203069"/>
            <a:ext cx="8362950" cy="2095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What are some themes or common solutions?</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1000;p93">
            <a:extLst>
              <a:ext uri="{FF2B5EF4-FFF2-40B4-BE49-F238E27FC236}">
                <a16:creationId xmlns:a16="http://schemas.microsoft.com/office/drawing/2014/main" id="{CC9CE008-E36D-4706-A8BC-56458E260DE7}"/>
              </a:ext>
            </a:extLst>
          </p:cNvPr>
          <p:cNvSpPr txBox="1">
            <a:spLocks/>
          </p:cNvSpPr>
          <p:nvPr/>
        </p:nvSpPr>
        <p:spPr>
          <a:xfrm>
            <a:off x="0" y="1239838"/>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mj-lt"/>
                <a:ea typeface="Open Sans" panose="020B0606030504020204" pitchFamily="34" charset="0"/>
                <a:cs typeface="Open Sans" panose="020B0606030504020204" pitchFamily="34" charset="0"/>
                <a:sym typeface="Average"/>
              </a:rPr>
              <a:t>Discussion</a:t>
            </a:r>
            <a:r>
              <a:rPr lang="en-US" sz="4800">
                <a:latin typeface="Open Sans" panose="020B0606030504020204" pitchFamily="34" charset="0"/>
                <a:ea typeface="Open Sans" panose="020B0606030504020204" pitchFamily="34" charset="0"/>
                <a:cs typeface="Open Sans" panose="020B0606030504020204" pitchFamily="34" charset="0"/>
                <a:sym typeface="Average"/>
              </a:rPr>
              <a:t> </a:t>
            </a:r>
            <a:r>
              <a:rPr lang="en-US" sz="3600">
                <a:latin typeface="+mj-lt"/>
                <a:ea typeface="Open Sans" panose="020B0606030504020204" pitchFamily="34" charset="0"/>
                <a:cs typeface="Open Sans" panose="020B0606030504020204" pitchFamily="34" charset="0"/>
                <a:sym typeface="Average"/>
              </a:rPr>
              <a:t>Question</a:t>
            </a:r>
            <a:endParaRPr lang="en-US"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6" name="Google Shape;471;p54">
            <a:extLst>
              <a:ext uri="{FF2B5EF4-FFF2-40B4-BE49-F238E27FC236}">
                <a16:creationId xmlns:a16="http://schemas.microsoft.com/office/drawing/2014/main" id="{5733FF9C-C827-43A5-B930-D801D7023AFA}"/>
              </a:ext>
            </a:extLst>
          </p:cNvPr>
          <p:cNvSpPr txBox="1">
            <a:spLocks noGrp="1"/>
          </p:cNvSpPr>
          <p:nvPr>
            <p:ph type="title"/>
          </p:nvPr>
        </p:nvSpPr>
        <p:spPr>
          <a:xfrm>
            <a:off x="0" y="2115534"/>
            <a:ext cx="9144000" cy="65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Switching Google Accounts</a:t>
            </a:r>
            <a:endParaRPr sz="2400" dirty="0">
              <a:latin typeface="+mj-lt"/>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246382327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pic>
        <p:nvPicPr>
          <p:cNvPr id="473" name="Google Shape;473;p54"/>
          <p:cNvPicPr preferRelativeResize="0"/>
          <p:nvPr/>
        </p:nvPicPr>
        <p:blipFill>
          <a:blip r:embed="rId4">
            <a:alphaModFix/>
          </a:blip>
          <a:stretch>
            <a:fillRect/>
          </a:stretch>
        </p:blipFill>
        <p:spPr>
          <a:xfrm>
            <a:off x="1634262" y="635943"/>
            <a:ext cx="5875476" cy="3916976"/>
          </a:xfrm>
          <a:prstGeom prst="rect">
            <a:avLst/>
          </a:prstGeom>
          <a:noFill/>
          <a:ln w="12700">
            <a:solidFill>
              <a:srgbClr val="002060"/>
            </a:solidFill>
          </a:ln>
        </p:spPr>
      </p:pic>
      <p:sp>
        <p:nvSpPr>
          <p:cNvPr id="474" name="Google Shape;474;p54"/>
          <p:cNvSpPr/>
          <p:nvPr/>
        </p:nvSpPr>
        <p:spPr>
          <a:xfrm flipH="1">
            <a:off x="7090894" y="976754"/>
            <a:ext cx="370200" cy="3285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 name="Google Shape;472;p54">
            <a:extLst>
              <a:ext uri="{FF2B5EF4-FFF2-40B4-BE49-F238E27FC236}">
                <a16:creationId xmlns:a16="http://schemas.microsoft.com/office/drawing/2014/main" id="{C877A479-FD81-4FF7-8AA0-FB9DA90C6617}"/>
              </a:ext>
            </a:extLst>
          </p:cNvPr>
          <p:cNvCxnSpPr>
            <a:cxnSpLocks/>
          </p:cNvCxnSpPr>
          <p:nvPr/>
        </p:nvCxnSpPr>
        <p:spPr>
          <a:xfrm flipH="1">
            <a:off x="7620687" y="635943"/>
            <a:ext cx="1115617" cy="483006"/>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extLst>
      <p:ext uri="{BB962C8B-B14F-4D97-AF65-F5344CB8AC3E}">
        <p14:creationId xmlns:p14="http://schemas.microsoft.com/office/powerpoint/2010/main" val="207178430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481" name="Google Shape;481;p55"/>
          <p:cNvPicPr preferRelativeResize="0"/>
          <p:nvPr/>
        </p:nvPicPr>
        <p:blipFill rotWithShape="1">
          <a:blip r:embed="rId4">
            <a:alphaModFix/>
          </a:blip>
          <a:srcRect b="2257"/>
          <a:stretch/>
        </p:blipFill>
        <p:spPr>
          <a:xfrm>
            <a:off x="1892313" y="532243"/>
            <a:ext cx="5359374" cy="4191625"/>
          </a:xfrm>
          <a:prstGeom prst="rect">
            <a:avLst/>
          </a:prstGeom>
          <a:noFill/>
          <a:ln w="12700">
            <a:solidFill>
              <a:srgbClr val="002060"/>
            </a:solidFill>
          </a:ln>
        </p:spPr>
      </p:pic>
      <p:cxnSp>
        <p:nvCxnSpPr>
          <p:cNvPr id="482" name="Google Shape;482;p55"/>
          <p:cNvCxnSpPr/>
          <p:nvPr/>
        </p:nvCxnSpPr>
        <p:spPr>
          <a:xfrm flipH="1">
            <a:off x="7376244" y="2354868"/>
            <a:ext cx="1093200" cy="590100"/>
          </a:xfrm>
          <a:prstGeom prst="straightConnector1">
            <a:avLst/>
          </a:prstGeom>
          <a:noFill/>
          <a:ln w="76200" cap="flat" cmpd="sng">
            <a:solidFill>
              <a:schemeClr val="accent6"/>
            </a:solidFill>
            <a:prstDash val="solid"/>
            <a:round/>
            <a:headEnd type="none" w="med" len="med"/>
            <a:tailEnd type="triangle" w="med" len="med"/>
          </a:ln>
        </p:spPr>
      </p:cxnSp>
      <p:sp>
        <p:nvSpPr>
          <p:cNvPr id="483" name="Google Shape;483;p55"/>
          <p:cNvSpPr/>
          <p:nvPr/>
        </p:nvSpPr>
        <p:spPr>
          <a:xfrm flipH="1">
            <a:off x="5261450" y="2711568"/>
            <a:ext cx="1848900" cy="4668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extLst>
      <p:ext uri="{BB962C8B-B14F-4D97-AF65-F5344CB8AC3E}">
        <p14:creationId xmlns:p14="http://schemas.microsoft.com/office/powerpoint/2010/main" val="308682936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pic>
        <p:nvPicPr>
          <p:cNvPr id="524" name="Google Shape;524;p59"/>
          <p:cNvPicPr preferRelativeResize="0"/>
          <p:nvPr/>
        </p:nvPicPr>
        <p:blipFill rotWithShape="1">
          <a:blip r:embed="rId4">
            <a:alphaModFix/>
          </a:blip>
          <a:srcRect t="4687" b="6937"/>
          <a:stretch/>
        </p:blipFill>
        <p:spPr>
          <a:xfrm>
            <a:off x="1634263" y="796833"/>
            <a:ext cx="5875476" cy="3461657"/>
          </a:xfrm>
          <a:prstGeom prst="rect">
            <a:avLst/>
          </a:prstGeom>
          <a:noFill/>
          <a:ln w="12700">
            <a:solidFill>
              <a:srgbClr val="002060"/>
            </a:solidFill>
          </a:ln>
        </p:spPr>
      </p:pic>
      <p:sp>
        <p:nvSpPr>
          <p:cNvPr id="526" name="Google Shape;526;p59"/>
          <p:cNvSpPr/>
          <p:nvPr/>
        </p:nvSpPr>
        <p:spPr>
          <a:xfrm>
            <a:off x="2214475" y="1530425"/>
            <a:ext cx="813900" cy="10662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27" name="Google Shape;527;p59"/>
          <p:cNvPicPr preferRelativeResize="0"/>
          <p:nvPr/>
        </p:nvPicPr>
        <p:blipFill rotWithShape="1">
          <a:blip r:embed="rId5">
            <a:alphaModFix/>
          </a:blip>
          <a:srcRect l="29778" t="19642" r="25528" b="26230"/>
          <a:stretch/>
        </p:blipFill>
        <p:spPr>
          <a:xfrm>
            <a:off x="2697024" y="2115425"/>
            <a:ext cx="221825" cy="261775"/>
          </a:xfrm>
          <a:prstGeom prst="rect">
            <a:avLst/>
          </a:prstGeom>
          <a:noFill/>
          <a:ln>
            <a:noFill/>
          </a:ln>
        </p:spPr>
      </p:pic>
    </p:spTree>
    <p:custDataLst>
      <p:tags r:id="rId1"/>
    </p:custDataLst>
    <p:extLst>
      <p:ext uri="{BB962C8B-B14F-4D97-AF65-F5344CB8AC3E}">
        <p14:creationId xmlns:p14="http://schemas.microsoft.com/office/powerpoint/2010/main" val="342745366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sp>
        <p:nvSpPr>
          <p:cNvPr id="2" name="Google Shape;595;p66">
            <a:extLst>
              <a:ext uri="{FF2B5EF4-FFF2-40B4-BE49-F238E27FC236}">
                <a16:creationId xmlns:a16="http://schemas.microsoft.com/office/drawing/2014/main" id="{4B6A0095-A481-497B-9268-4417408CCDF7}"/>
              </a:ext>
            </a:extLst>
          </p:cNvPr>
          <p:cNvSpPr txBox="1">
            <a:spLocks/>
          </p:cNvSpPr>
          <p:nvPr/>
        </p:nvSpPr>
        <p:spPr>
          <a:xfrm>
            <a:off x="-75" y="1477519"/>
            <a:ext cx="9144000" cy="8289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600" dirty="0">
                <a:solidFill>
                  <a:srgbClr val="002060"/>
                </a:solidFill>
                <a:latin typeface="+mj-lt"/>
                <a:ea typeface="Open Sans" panose="020B0606030504020204" pitchFamily="34" charset="0"/>
                <a:cs typeface="Open Sans" panose="020B0606030504020204" pitchFamily="34" charset="0"/>
                <a:sym typeface="Average"/>
              </a:rPr>
              <a:t>Type this:</a:t>
            </a:r>
          </a:p>
        </p:txBody>
      </p:sp>
      <p:sp>
        <p:nvSpPr>
          <p:cNvPr id="9" name="Google Shape;822;p70">
            <a:extLst>
              <a:ext uri="{FF2B5EF4-FFF2-40B4-BE49-F238E27FC236}">
                <a16:creationId xmlns:a16="http://schemas.microsoft.com/office/drawing/2014/main" id="{0955DC81-CDF9-4932-935B-98F55DA089BC}"/>
              </a:ext>
            </a:extLst>
          </p:cNvPr>
          <p:cNvSpPr txBox="1">
            <a:spLocks/>
          </p:cNvSpPr>
          <p:nvPr/>
        </p:nvSpPr>
        <p:spPr>
          <a:xfrm>
            <a:off x="0" y="1708662"/>
            <a:ext cx="9144000" cy="6651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spcAft>
                <a:spcPts val="600"/>
              </a:spcAft>
            </a:pPr>
            <a:br>
              <a:rPr lang="en-US" sz="3600">
                <a:latin typeface="Open Sans" panose="020B0606030504020204" pitchFamily="34" charset="0"/>
                <a:ea typeface="Open Sans" panose="020B0606030504020204" pitchFamily="34" charset="0"/>
                <a:cs typeface="Open Sans" panose="020B0606030504020204" pitchFamily="34" charset="0"/>
                <a:sym typeface="Average"/>
              </a:rPr>
            </a:br>
            <a:r>
              <a:rPr lang="en-US" sz="3600" b="1">
                <a:latin typeface="Open Sans" panose="020B0606030504020204" pitchFamily="34" charset="0"/>
                <a:ea typeface="Open Sans" panose="020B0606030504020204" pitchFamily="34" charset="0"/>
                <a:cs typeface="Open Sans" panose="020B0606030504020204" pitchFamily="34" charset="0"/>
                <a:sym typeface="Average"/>
              </a:rPr>
              <a:t>The quick brown fox </a:t>
            </a:r>
            <a:br>
              <a:rPr lang="en-US" sz="3600" b="1">
                <a:latin typeface="Open Sans" panose="020B0606030504020204" pitchFamily="34" charset="0"/>
                <a:ea typeface="Open Sans" panose="020B0606030504020204" pitchFamily="34" charset="0"/>
                <a:cs typeface="Open Sans" panose="020B0606030504020204" pitchFamily="34" charset="0"/>
                <a:sym typeface="Average"/>
              </a:rPr>
            </a:br>
            <a:r>
              <a:rPr lang="en-US" sz="3600" b="1">
                <a:latin typeface="Open Sans" panose="020B0606030504020204" pitchFamily="34" charset="0"/>
                <a:ea typeface="Open Sans" panose="020B0606030504020204" pitchFamily="34" charset="0"/>
                <a:cs typeface="Open Sans" panose="020B0606030504020204" pitchFamily="34" charset="0"/>
                <a:sym typeface="Average"/>
              </a:rPr>
              <a:t>jumps over the lazy dog</a:t>
            </a:r>
            <a:r>
              <a:rPr lang="en-US" sz="3600">
                <a:latin typeface="Open Sans" panose="020B0606030504020204" pitchFamily="34" charset="0"/>
                <a:ea typeface="Open Sans" panose="020B0606030504020204" pitchFamily="34" charset="0"/>
                <a:cs typeface="Open Sans" panose="020B0606030504020204" pitchFamily="34" charset="0"/>
                <a:sym typeface="Average"/>
              </a:rPr>
              <a:t>.</a:t>
            </a:r>
            <a:endParaRPr lang="en-US" sz="3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235026797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8" name="Google Shape;595;p66">
            <a:extLst>
              <a:ext uri="{FF2B5EF4-FFF2-40B4-BE49-F238E27FC236}">
                <a16:creationId xmlns:a16="http://schemas.microsoft.com/office/drawing/2014/main" id="{AF6931F7-9E91-4644-AFD3-1E489298A2C7}"/>
              </a:ext>
            </a:extLst>
          </p:cNvPr>
          <p:cNvSpPr txBox="1">
            <a:spLocks noGrp="1"/>
          </p:cNvSpPr>
          <p:nvPr>
            <p:ph type="title"/>
          </p:nvPr>
        </p:nvSpPr>
        <p:spPr>
          <a:xfrm>
            <a:off x="-75" y="1239775"/>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Discussion</a:t>
            </a:r>
            <a:r>
              <a:rPr lang="en" sz="4800" dirty="0">
                <a:latin typeface="Open Sans" panose="020B0606030504020204" pitchFamily="34" charset="0"/>
                <a:ea typeface="Open Sans" panose="020B0606030504020204" pitchFamily="34" charset="0"/>
                <a:cs typeface="Open Sans" panose="020B0606030504020204" pitchFamily="34" charset="0"/>
                <a:sym typeface="Average"/>
              </a:rPr>
              <a:t> </a:t>
            </a:r>
            <a:r>
              <a:rPr lang="en" sz="3600" dirty="0">
                <a:latin typeface="+mj-lt"/>
                <a:ea typeface="Open Sans" panose="020B0606030504020204" pitchFamily="34" charset="0"/>
                <a:cs typeface="Open Sans" panose="020B0606030504020204" pitchFamily="34" charset="0"/>
                <a:sym typeface="Average"/>
              </a:rPr>
              <a:t>Question</a:t>
            </a:r>
            <a:endParaRPr sz="3600" dirty="0">
              <a:latin typeface="+mj-lt"/>
              <a:ea typeface="Open Sans" panose="020B0606030504020204" pitchFamily="34" charset="0"/>
              <a:cs typeface="Open Sans" panose="020B0606030504020204" pitchFamily="34" charset="0"/>
              <a:sym typeface="Average"/>
            </a:endParaRPr>
          </a:p>
        </p:txBody>
      </p:sp>
      <p:sp>
        <p:nvSpPr>
          <p:cNvPr id="9" name="Google Shape;596;p66">
            <a:extLst>
              <a:ext uri="{FF2B5EF4-FFF2-40B4-BE49-F238E27FC236}">
                <a16:creationId xmlns:a16="http://schemas.microsoft.com/office/drawing/2014/main" id="{3A9FE22A-FEF8-4218-B3BE-907F3752A986}"/>
              </a:ext>
            </a:extLst>
          </p:cNvPr>
          <p:cNvSpPr txBox="1">
            <a:spLocks/>
          </p:cNvSpPr>
          <p:nvPr/>
        </p:nvSpPr>
        <p:spPr>
          <a:xfrm>
            <a:off x="390450" y="2257489"/>
            <a:ext cx="8362950" cy="2095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How many fingers did you use to type?</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225904832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pic>
        <p:nvPicPr>
          <p:cNvPr id="75" name="Picture 74">
            <a:extLst>
              <a:ext uri="{FF2B5EF4-FFF2-40B4-BE49-F238E27FC236}">
                <a16:creationId xmlns:a16="http://schemas.microsoft.com/office/drawing/2014/main" id="{D323B680-F56F-4FD2-B33D-A74BB58A0AF7}"/>
              </a:ext>
            </a:extLst>
          </p:cNvPr>
          <p:cNvPicPr>
            <a:picLocks noChangeAspect="1"/>
          </p:cNvPicPr>
          <p:nvPr/>
        </p:nvPicPr>
        <p:blipFill>
          <a:blip r:embed="rId4"/>
          <a:srcRect/>
          <a:stretch/>
        </p:blipFill>
        <p:spPr>
          <a:xfrm>
            <a:off x="228601" y="377032"/>
            <a:ext cx="8686798" cy="4691206"/>
          </a:xfrm>
          <a:prstGeom prst="rect">
            <a:avLst/>
          </a:prstGeom>
        </p:spPr>
      </p:pic>
      <p:sp>
        <p:nvSpPr>
          <p:cNvPr id="76" name="Google Shape;673;p68">
            <a:extLst>
              <a:ext uri="{FF2B5EF4-FFF2-40B4-BE49-F238E27FC236}">
                <a16:creationId xmlns:a16="http://schemas.microsoft.com/office/drawing/2014/main" id="{BB9FBD19-BE3B-4BC3-977C-D43D0878CB84}"/>
              </a:ext>
            </a:extLst>
          </p:cNvPr>
          <p:cNvSpPr txBox="1">
            <a:spLocks/>
          </p:cNvSpPr>
          <p:nvPr/>
        </p:nvSpPr>
        <p:spPr>
          <a:xfrm>
            <a:off x="-34925" y="546100"/>
            <a:ext cx="9178925" cy="65563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Place your pointer finger on the F or J key.</a:t>
            </a:r>
            <a:endParaRPr lang="en-US" dirty="0">
              <a:latin typeface="+mj-lt"/>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257659545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pic>
        <p:nvPicPr>
          <p:cNvPr id="71" name="Picture 70">
            <a:extLst>
              <a:ext uri="{FF2B5EF4-FFF2-40B4-BE49-F238E27FC236}">
                <a16:creationId xmlns:a16="http://schemas.microsoft.com/office/drawing/2014/main" id="{5386422D-DB08-411F-9376-F8CE56271981}"/>
              </a:ext>
            </a:extLst>
          </p:cNvPr>
          <p:cNvPicPr>
            <a:picLocks noChangeAspect="1"/>
          </p:cNvPicPr>
          <p:nvPr/>
        </p:nvPicPr>
        <p:blipFill>
          <a:blip r:embed="rId4"/>
          <a:srcRect/>
          <a:stretch/>
        </p:blipFill>
        <p:spPr>
          <a:xfrm>
            <a:off x="228601" y="377032"/>
            <a:ext cx="8686798" cy="4691205"/>
          </a:xfrm>
          <a:prstGeom prst="rect">
            <a:avLst/>
          </a:prstGeom>
        </p:spPr>
      </p:pic>
      <p:sp>
        <p:nvSpPr>
          <p:cNvPr id="72" name="Google Shape;749;p69">
            <a:extLst>
              <a:ext uri="{FF2B5EF4-FFF2-40B4-BE49-F238E27FC236}">
                <a16:creationId xmlns:a16="http://schemas.microsoft.com/office/drawing/2014/main" id="{BF93F1BF-2308-4D1C-802F-A5457C89B19F}"/>
              </a:ext>
            </a:extLst>
          </p:cNvPr>
          <p:cNvSpPr txBox="1">
            <a:spLocks/>
          </p:cNvSpPr>
          <p:nvPr/>
        </p:nvSpPr>
        <p:spPr>
          <a:xfrm>
            <a:off x="0" y="425450"/>
            <a:ext cx="9144000" cy="6651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mj-lt"/>
                <a:ea typeface="Open Sans" panose="020B0606030504020204" pitchFamily="34" charset="0"/>
                <a:cs typeface="Open Sans" panose="020B0606030504020204" pitchFamily="34" charset="0"/>
                <a:sym typeface="Average"/>
              </a:rPr>
              <a:t>Home Row</a:t>
            </a:r>
            <a:endParaRPr lang="en-US" dirty="0">
              <a:latin typeface="+mj-lt"/>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1601872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8" name="Google Shape;135;p21">
            <a:extLst>
              <a:ext uri="{FF2B5EF4-FFF2-40B4-BE49-F238E27FC236}">
                <a16:creationId xmlns:a16="http://schemas.microsoft.com/office/drawing/2014/main" id="{236E0CA8-B102-41B0-85B8-C45B7E28FE63}"/>
              </a:ext>
            </a:extLst>
          </p:cNvPr>
          <p:cNvSpPr/>
          <p:nvPr/>
        </p:nvSpPr>
        <p:spPr>
          <a:xfrm>
            <a:off x="2307813" y="2120444"/>
            <a:ext cx="4528374" cy="1857196"/>
          </a:xfrm>
          <a:prstGeom prst="wedgeRectCallout">
            <a:avLst>
              <a:gd name="adj1" fmla="val -20087"/>
              <a:gd name="adj2" fmla="val -68382"/>
            </a:avLst>
          </a:prstGeom>
          <a:solidFill>
            <a:srgbClr val="009B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34;p21">
            <a:extLst>
              <a:ext uri="{FF2B5EF4-FFF2-40B4-BE49-F238E27FC236}">
                <a16:creationId xmlns:a16="http://schemas.microsoft.com/office/drawing/2014/main" id="{12F9B6C3-25B7-414A-BC10-7D64A22AC23C}"/>
              </a:ext>
            </a:extLst>
          </p:cNvPr>
          <p:cNvSpPr txBox="1">
            <a:spLocks noGrp="1"/>
          </p:cNvSpPr>
          <p:nvPr>
            <p:ph type="title"/>
          </p:nvPr>
        </p:nvSpPr>
        <p:spPr>
          <a:xfrm>
            <a:off x="-75" y="809075"/>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dirty="0">
                <a:latin typeface="+mj-lt"/>
                <a:ea typeface="Open Sans" panose="020B0606030504020204" pitchFamily="34" charset="0"/>
                <a:cs typeface="Open Sans" panose="020B0606030504020204" pitchFamily="34" charset="0"/>
                <a:sym typeface="Average"/>
              </a:rPr>
              <a:t>Software</a:t>
            </a:r>
            <a:endParaRPr sz="4800" dirty="0">
              <a:latin typeface="+mj-lt"/>
              <a:ea typeface="Open Sans" panose="020B0606030504020204" pitchFamily="34" charset="0"/>
              <a:cs typeface="Open Sans" panose="020B0606030504020204" pitchFamily="34" charset="0"/>
              <a:sym typeface="Average"/>
            </a:endParaRPr>
          </a:p>
        </p:txBody>
      </p:sp>
      <p:sp>
        <p:nvSpPr>
          <p:cNvPr id="10" name="Google Shape;136;p21">
            <a:extLst>
              <a:ext uri="{FF2B5EF4-FFF2-40B4-BE49-F238E27FC236}">
                <a16:creationId xmlns:a16="http://schemas.microsoft.com/office/drawing/2014/main" id="{D1FA2AEA-2942-43B1-A305-9B9CBCC49929}"/>
              </a:ext>
            </a:extLst>
          </p:cNvPr>
          <p:cNvSpPr txBox="1">
            <a:spLocks/>
          </p:cNvSpPr>
          <p:nvPr/>
        </p:nvSpPr>
        <p:spPr>
          <a:xfrm>
            <a:off x="2585196" y="2363960"/>
            <a:ext cx="3973608" cy="15287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80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Programs that are installed on the computer. These programs or apps help us communicate with and give instructions to computer hardware. </a:t>
            </a:r>
            <a:endPar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sp>
        <p:nvSpPr>
          <p:cNvPr id="71" name="Google Shape;822;p70">
            <a:extLst>
              <a:ext uri="{FF2B5EF4-FFF2-40B4-BE49-F238E27FC236}">
                <a16:creationId xmlns:a16="http://schemas.microsoft.com/office/drawing/2014/main" id="{2C6F65F5-63FD-4DF8-8759-95B6AB0BD180}"/>
              </a:ext>
            </a:extLst>
          </p:cNvPr>
          <p:cNvSpPr txBox="1">
            <a:spLocks/>
          </p:cNvSpPr>
          <p:nvPr/>
        </p:nvSpPr>
        <p:spPr>
          <a:xfrm>
            <a:off x="0" y="519113"/>
            <a:ext cx="9144000" cy="6667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Type this: </a:t>
            </a:r>
            <a:br>
              <a:rPr lang="en-US">
                <a:latin typeface="Open Sans" panose="020B0606030504020204" pitchFamily="34" charset="0"/>
                <a:ea typeface="Open Sans" panose="020B0606030504020204" pitchFamily="34" charset="0"/>
                <a:cs typeface="Open Sans" panose="020B0606030504020204" pitchFamily="34" charset="0"/>
                <a:sym typeface="Average"/>
              </a:rPr>
            </a:br>
            <a:r>
              <a:rPr lang="en-US" b="1">
                <a:latin typeface="Open Sans" panose="020B0606030504020204" pitchFamily="34" charset="0"/>
                <a:ea typeface="Open Sans" panose="020B0606030504020204" pitchFamily="34" charset="0"/>
                <a:cs typeface="Open Sans" panose="020B0606030504020204" pitchFamily="34" charset="0"/>
                <a:sym typeface="Average"/>
              </a:rPr>
              <a:t>The quick brown fox jumps over the lazy dog</a:t>
            </a:r>
            <a:r>
              <a:rPr lang="en-US">
                <a:latin typeface="Open Sans" panose="020B0606030504020204" pitchFamily="34" charset="0"/>
                <a:ea typeface="Open Sans" panose="020B0606030504020204" pitchFamily="34" charset="0"/>
                <a:cs typeface="Open Sans" panose="020B0606030504020204" pitchFamily="34" charset="0"/>
                <a:sym typeface="Average"/>
              </a:rPr>
              <a:t>.</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72" name="Picture 71">
            <a:extLst>
              <a:ext uri="{FF2B5EF4-FFF2-40B4-BE49-F238E27FC236}">
                <a16:creationId xmlns:a16="http://schemas.microsoft.com/office/drawing/2014/main" id="{4F6F8718-4DC6-43C0-9E83-4954F2EBA496}"/>
              </a:ext>
            </a:extLst>
          </p:cNvPr>
          <p:cNvPicPr>
            <a:picLocks noChangeAspect="1"/>
          </p:cNvPicPr>
          <p:nvPr/>
        </p:nvPicPr>
        <p:blipFill>
          <a:blip r:embed="rId4"/>
          <a:srcRect/>
          <a:stretch/>
        </p:blipFill>
        <p:spPr>
          <a:xfrm>
            <a:off x="228601" y="852520"/>
            <a:ext cx="8686797" cy="4691205"/>
          </a:xfrm>
          <a:prstGeom prst="rect">
            <a:avLst/>
          </a:prstGeom>
        </p:spPr>
      </p:pic>
    </p:spTree>
    <p:custDataLst>
      <p:tags r:id="rId1"/>
    </p:custDataLst>
    <p:extLst>
      <p:ext uri="{BB962C8B-B14F-4D97-AF65-F5344CB8AC3E}">
        <p14:creationId xmlns:p14="http://schemas.microsoft.com/office/powerpoint/2010/main" val="117506345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8" name="Google Shape;581;p64">
            <a:extLst>
              <a:ext uri="{FF2B5EF4-FFF2-40B4-BE49-F238E27FC236}">
                <a16:creationId xmlns:a16="http://schemas.microsoft.com/office/drawing/2014/main" id="{F3410FED-3D66-490C-91A1-3C6C5BA15DFC}"/>
              </a:ext>
            </a:extLst>
          </p:cNvPr>
          <p:cNvSpPr txBox="1">
            <a:spLocks noGrp="1"/>
          </p:cNvSpPr>
          <p:nvPr>
            <p:ph type="title"/>
          </p:nvPr>
        </p:nvSpPr>
        <p:spPr>
          <a:xfrm>
            <a:off x="-75" y="782575"/>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Discussion</a:t>
            </a:r>
            <a:r>
              <a:rPr lang="en" sz="4800" dirty="0">
                <a:latin typeface="Open Sans" panose="020B0606030504020204" pitchFamily="34" charset="0"/>
                <a:ea typeface="Open Sans" panose="020B0606030504020204" pitchFamily="34" charset="0"/>
                <a:cs typeface="Open Sans" panose="020B0606030504020204" pitchFamily="34" charset="0"/>
                <a:sym typeface="Average"/>
              </a:rPr>
              <a:t> </a:t>
            </a:r>
            <a:r>
              <a:rPr lang="en" sz="3600" dirty="0">
                <a:latin typeface="+mj-lt"/>
                <a:ea typeface="Open Sans" panose="020B0606030504020204" pitchFamily="34" charset="0"/>
                <a:cs typeface="Open Sans" panose="020B0606030504020204" pitchFamily="34" charset="0"/>
                <a:sym typeface="Average"/>
              </a:rPr>
              <a:t>Questions</a:t>
            </a:r>
            <a:endParaRPr sz="3600" dirty="0">
              <a:latin typeface="+mj-lt"/>
              <a:ea typeface="Open Sans" panose="020B0606030504020204" pitchFamily="34" charset="0"/>
              <a:cs typeface="Open Sans" panose="020B0606030504020204" pitchFamily="34" charset="0"/>
              <a:sym typeface="Average"/>
            </a:endParaRPr>
          </a:p>
        </p:txBody>
      </p:sp>
      <p:sp>
        <p:nvSpPr>
          <p:cNvPr id="9" name="Google Shape;582;p64">
            <a:extLst>
              <a:ext uri="{FF2B5EF4-FFF2-40B4-BE49-F238E27FC236}">
                <a16:creationId xmlns:a16="http://schemas.microsoft.com/office/drawing/2014/main" id="{063D77F0-8C89-4147-9ED8-C4630E6E604D}"/>
              </a:ext>
            </a:extLst>
          </p:cNvPr>
          <p:cNvSpPr txBox="1">
            <a:spLocks/>
          </p:cNvSpPr>
          <p:nvPr/>
        </p:nvSpPr>
        <p:spPr>
          <a:xfrm>
            <a:off x="390450" y="1800289"/>
            <a:ext cx="8362950" cy="2095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Do you type faster when you use all your fingers? </a:t>
            </a:r>
            <a:br>
              <a:rPr lang="en-US">
                <a:latin typeface="Open Sans" panose="020B0606030504020204" pitchFamily="34" charset="0"/>
                <a:ea typeface="Open Sans" panose="020B0606030504020204" pitchFamily="34" charset="0"/>
                <a:cs typeface="Open Sans" panose="020B0606030504020204" pitchFamily="34" charset="0"/>
                <a:sym typeface="Average"/>
              </a:rPr>
            </a:br>
            <a:br>
              <a:rPr lang="en-US">
                <a:latin typeface="Open Sans" panose="020B0606030504020204" pitchFamily="34" charset="0"/>
                <a:ea typeface="Open Sans" panose="020B0606030504020204" pitchFamily="34" charset="0"/>
                <a:cs typeface="Open Sans" panose="020B0606030504020204" pitchFamily="34" charset="0"/>
                <a:sym typeface="Average"/>
              </a:rPr>
            </a:br>
            <a:r>
              <a:rPr lang="en-US">
                <a:latin typeface="Open Sans" panose="020B0606030504020204" pitchFamily="34" charset="0"/>
                <a:ea typeface="Open Sans" panose="020B0606030504020204" pitchFamily="34" charset="0"/>
                <a:cs typeface="Open Sans" panose="020B0606030504020204" pitchFamily="34" charset="0"/>
                <a:sym typeface="Average"/>
              </a:rPr>
              <a:t>How could typing faster help you?</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178209468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001"/>
        <p:cNvGrpSpPr/>
        <p:nvPr/>
      </p:nvGrpSpPr>
      <p:grpSpPr>
        <a:xfrm>
          <a:off x="0" y="0"/>
          <a:ext cx="0" cy="0"/>
          <a:chOff x="0" y="0"/>
          <a:chExt cx="0" cy="0"/>
        </a:xfrm>
      </p:grpSpPr>
      <p:sp>
        <p:nvSpPr>
          <p:cNvPr id="10" name="Google Shape;1009;p94">
            <a:extLst>
              <a:ext uri="{FF2B5EF4-FFF2-40B4-BE49-F238E27FC236}">
                <a16:creationId xmlns:a16="http://schemas.microsoft.com/office/drawing/2014/main" id="{32ED9304-AD50-4661-97E5-C331D92D3343}"/>
              </a:ext>
            </a:extLst>
          </p:cNvPr>
          <p:cNvSpPr txBox="1">
            <a:spLocks/>
          </p:cNvSpPr>
          <p:nvPr/>
        </p:nvSpPr>
        <p:spPr>
          <a:xfrm>
            <a:off x="537002" y="1957387"/>
            <a:ext cx="8137545" cy="31861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457200"/>
            <a:endParaRPr lang="en-US" sz="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indent="-381000">
              <a:buSzPts val="2400"/>
              <a:buFont typeface="Average"/>
              <a:buChar char="❏"/>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Visit at least one of the websites on today’s handout</a:t>
            </a:r>
          </a:p>
          <a:p>
            <a:pPr marL="457200"/>
            <a:endParaRPr lang="en-US" sz="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indent="-381000">
              <a:buSzPts val="2400"/>
              <a:buFont typeface="Average"/>
              <a:buChar char="❏"/>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Take the exit survey</a:t>
            </a:r>
            <a:endParaRPr lang="en-US" sz="2400" u="sng"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1" name="Google Shape;1008;p94">
            <a:extLst>
              <a:ext uri="{FF2B5EF4-FFF2-40B4-BE49-F238E27FC236}">
                <a16:creationId xmlns:a16="http://schemas.microsoft.com/office/drawing/2014/main" id="{82125806-183E-46F0-899A-BE41CFD536D6}"/>
              </a:ext>
            </a:extLst>
          </p:cNvPr>
          <p:cNvSpPr txBox="1">
            <a:spLocks noGrp="1"/>
          </p:cNvSpPr>
          <p:nvPr>
            <p:ph type="ctrTitle"/>
          </p:nvPr>
        </p:nvSpPr>
        <p:spPr>
          <a:xfrm>
            <a:off x="241075" y="536291"/>
            <a:ext cx="8729400" cy="574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sz="3600" dirty="0">
                <a:latin typeface="Open Sans" panose="020B0606030504020204" pitchFamily="34" charset="0"/>
                <a:ea typeface="Open Sans" panose="020B0606030504020204" pitchFamily="34" charset="0"/>
                <a:cs typeface="Open Sans" panose="020B0606030504020204" pitchFamily="34" charset="0"/>
                <a:sym typeface="Average"/>
              </a:rPr>
              <a:t>Self-Paced Activities</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2" name="Google Shape;1010;p94">
            <a:extLst>
              <a:ext uri="{FF2B5EF4-FFF2-40B4-BE49-F238E27FC236}">
                <a16:creationId xmlns:a16="http://schemas.microsoft.com/office/drawing/2014/main" id="{C93CCD04-6329-4139-A7B9-A23075EDF57E}"/>
              </a:ext>
            </a:extLst>
          </p:cNvPr>
          <p:cNvSpPr txBox="1"/>
          <p:nvPr/>
        </p:nvSpPr>
        <p:spPr>
          <a:xfrm>
            <a:off x="3659400" y="1185242"/>
            <a:ext cx="1825200" cy="57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Checklist</a:t>
            </a:r>
            <a:endParaRPr sz="3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9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Simple Light">
  <a:themeElements>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Main">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ased on S2 Two Groups Macbook" id="{378BEE18-CF23-48A3-952B-4B6FFB2918A2}" vid="{A6D52B9D-3E81-40F4-942F-00F739646E9C}"/>
    </a:ext>
  </a:extLst>
</a:theme>
</file>

<file path=ppt/theme/theme2.xml><?xml version="1.0" encoding="utf-8"?>
<a:theme xmlns:a="http://schemas.openxmlformats.org/drawingml/2006/main" name="Simple Light">
  <a:themeElements>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Custom 2">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ased on S2 Two Groups Macbook" id="{378BEE18-CF23-48A3-952B-4B6FFB2918A2}" vid="{B75E3C4F-CA25-461E-A53A-B43EA1545A0E}"/>
    </a:ext>
  </a:extLst>
</a:theme>
</file>

<file path=ppt/theme/theme3.xml><?xml version="1.0" encoding="utf-8"?>
<a:theme xmlns:a="http://schemas.openxmlformats.org/drawingml/2006/main" name="White">
  <a:themeElements>
    <a:clrScheme name="Google DH">
      <a:dk1>
        <a:srgbClr val="FFFFFF"/>
      </a:dk1>
      <a:lt1>
        <a:srgbClr val="FFFFFF"/>
      </a:lt1>
      <a:dk2>
        <a:srgbClr val="53585F"/>
      </a:dk2>
      <a:lt2>
        <a:srgbClr val="DCDEE0"/>
      </a:lt2>
      <a:accent1>
        <a:srgbClr val="4286F3"/>
      </a:accent1>
      <a:accent2>
        <a:srgbClr val="0F9D58"/>
      </a:accent2>
      <a:accent3>
        <a:srgbClr val="FABB05"/>
      </a:accent3>
      <a:accent4>
        <a:srgbClr val="DB4437"/>
      </a:accent4>
      <a:accent5>
        <a:srgbClr val="666666"/>
      </a:accent5>
      <a:accent6>
        <a:srgbClr val="B3B3B3"/>
      </a:accent6>
      <a:hlink>
        <a:srgbClr val="00A9A0"/>
      </a:hlink>
      <a:folHlink>
        <a:srgbClr val="108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ased on S2 Two Groups Macbook" id="{378BEE18-CF23-48A3-952B-4B6FFB2918A2}" vid="{94713132-505E-4853-801D-C8653314A01E}"/>
    </a:ext>
  </a:extLst>
</a:theme>
</file>

<file path=ppt/theme/theme4.xml><?xml version="1.0" encoding="utf-8"?>
<a:theme xmlns:a="http://schemas.openxmlformats.org/drawingml/2006/main" name="1_White">
  <a:themeElements>
    <a:clrScheme name="Google DH">
      <a:dk1>
        <a:srgbClr val="FFFFFF"/>
      </a:dk1>
      <a:lt1>
        <a:srgbClr val="FFFFFF"/>
      </a:lt1>
      <a:dk2>
        <a:srgbClr val="53585F"/>
      </a:dk2>
      <a:lt2>
        <a:srgbClr val="DCDEE0"/>
      </a:lt2>
      <a:accent1>
        <a:srgbClr val="4286F3"/>
      </a:accent1>
      <a:accent2>
        <a:srgbClr val="0F9D58"/>
      </a:accent2>
      <a:accent3>
        <a:srgbClr val="FABB05"/>
      </a:accent3>
      <a:accent4>
        <a:srgbClr val="DB4437"/>
      </a:accent4>
      <a:accent5>
        <a:srgbClr val="666666"/>
      </a:accent5>
      <a:accent6>
        <a:srgbClr val="B3B3B3"/>
      </a:accent6>
      <a:hlink>
        <a:srgbClr val="00A9A0"/>
      </a:hlink>
      <a:folHlink>
        <a:srgbClr val="108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ased on S2 Two Groups Macbook" id="{378BEE18-CF23-48A3-952B-4B6FFB2918A2}" vid="{7F272766-F839-432F-8DD9-760E98618021}"/>
    </a:ext>
  </a:ext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Based on S2 Two Groups Macbook</Template>
  <TotalTime>217</TotalTime>
  <Words>4642</Words>
  <Application>Microsoft Office PowerPoint</Application>
  <PresentationFormat>On-screen Show (16:9)</PresentationFormat>
  <Paragraphs>383</Paragraphs>
  <Slides>92</Slides>
  <Notes>92</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92</vt:i4>
      </vt:variant>
    </vt:vector>
  </HeadingPairs>
  <TitlesOfParts>
    <vt:vector size="106" baseType="lpstr">
      <vt:lpstr>Arial</vt:lpstr>
      <vt:lpstr>Roboto</vt:lpstr>
      <vt:lpstr>Calibri Light</vt:lpstr>
      <vt:lpstr>Calibri</vt:lpstr>
      <vt:lpstr>Open Sans</vt:lpstr>
      <vt:lpstr>Courier New</vt:lpstr>
      <vt:lpstr>Times New Roman</vt:lpstr>
      <vt:lpstr>Helvetica Neue Light</vt:lpstr>
      <vt:lpstr>Average</vt:lpstr>
      <vt:lpstr>Open Sans SemiBold</vt:lpstr>
      <vt:lpstr>1_Simple Light</vt:lpstr>
      <vt:lpstr>Simple Light</vt:lpstr>
      <vt:lpstr>White</vt:lpstr>
      <vt:lpstr>1_White</vt:lpstr>
      <vt:lpstr>Welcome</vt:lpstr>
      <vt:lpstr>Agenda</vt:lpstr>
      <vt:lpstr>PowerPoint Presentation</vt:lpstr>
      <vt:lpstr>Introductions</vt:lpstr>
      <vt:lpstr>Get to Know Your Hardware</vt:lpstr>
      <vt:lpstr>PowerPoint Presentation</vt:lpstr>
      <vt:lpstr>PowerPoint Presentation</vt:lpstr>
      <vt:lpstr>PowerPoint Presentation</vt:lpstr>
      <vt:lpstr>Software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Click on “Pin to shelf”</vt:lpstr>
      <vt:lpstr>PowerPoint Presentation</vt:lpstr>
      <vt:lpstr>PowerPoint Presentation</vt:lpstr>
      <vt:lpstr>PowerPoint Presentation</vt:lpstr>
      <vt:lpstr>Google Docs  A word processing program good for creating text documents like letters and résumés.  URL: docs.google.com  </vt:lpstr>
      <vt:lpstr>Tabs</vt:lpstr>
      <vt:lpstr>PowerPoint Presentation</vt:lpstr>
      <vt:lpstr>File Manager  A file management program that helps a user find, open, move, and delete files stored on the computer.  </vt:lpstr>
      <vt:lpstr>PowerPoint Presentation</vt:lpstr>
      <vt:lpstr>Click and drag to move.</vt:lpstr>
      <vt:lpstr>PowerPoint Presentation</vt:lpstr>
      <vt:lpstr>Minimize.</vt:lpstr>
      <vt:lpstr>PowerPoint Presentation</vt:lpstr>
      <vt:lpstr>Close.</vt:lpstr>
      <vt:lpstr>URL: thisissand.com</vt:lpstr>
      <vt:lpstr>Google Docs  A word processing program good for creating text documents like letters and résumés.  URL: docs.google.com  </vt:lpstr>
      <vt:lpstr>PowerPoint Presentation</vt:lpstr>
      <vt:lpstr>PowerPoint Presentation</vt:lpstr>
      <vt:lpstr>PowerPoint Presentation</vt:lpstr>
      <vt:lpstr>PowerPoint Presentation</vt:lpstr>
      <vt:lpstr>PowerPoint Presentation</vt:lpstr>
      <vt:lpstr> A word processing program good for creating text documents like letters and résumés.  </vt:lpstr>
      <vt:lpstr>PowerPoint Presentation</vt:lpstr>
      <vt:lpstr>PowerPoint Presentation</vt:lpstr>
      <vt:lpstr>PowerPoint Presentation</vt:lpstr>
      <vt:lpstr>PowerPoint Presentation</vt:lpstr>
      <vt:lpstr>PowerPoint Presentation</vt:lpstr>
      <vt:lpstr>PowerPoint Presentation</vt:lpstr>
      <vt:lpstr>Discussion Question</vt:lpstr>
      <vt:lpstr>Intro to Typing</vt:lpstr>
      <vt:lpstr>PowerPoint Presentation</vt:lpstr>
      <vt:lpstr>PowerPoint Presentation</vt:lpstr>
      <vt:lpstr>PowerPoint Presentation</vt:lpstr>
      <vt:lpstr>PowerPoint Presentation</vt:lpstr>
      <vt:lpstr>PowerPoint Presentation</vt:lpstr>
      <vt:lpstr>PowerPoint Presentation</vt:lpstr>
      <vt:lpstr>Typing Tips</vt:lpstr>
      <vt:lpstr>File Management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Introductions</vt:lpstr>
      <vt:lpstr>PowerPoint Presentation</vt:lpstr>
      <vt:lpstr>What Can You Do on  Your Computer?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Switching Google Accounts</vt:lpstr>
      <vt:lpstr>PowerPoint Presentation</vt:lpstr>
      <vt:lpstr>PowerPoint Presentation</vt:lpstr>
      <vt:lpstr>PowerPoint Presentation</vt:lpstr>
      <vt:lpstr>PowerPoint Presentation</vt:lpstr>
      <vt:lpstr>Discussion Question</vt:lpstr>
      <vt:lpstr>PowerPoint Presentation</vt:lpstr>
      <vt:lpstr>PowerPoint Presentation</vt:lpstr>
      <vt:lpstr>PowerPoint Presentation</vt:lpstr>
      <vt:lpstr>Discussion Questions</vt:lpstr>
      <vt:lpstr>Self-Paced Activities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Digital Literacy Workshops</dc:title>
  <dc:creator>Sullivan, Kaili</dc:creator>
  <cp:lastModifiedBy>Sullivan, Kaili</cp:lastModifiedBy>
  <cp:revision>52</cp:revision>
  <dcterms:modified xsi:type="dcterms:W3CDTF">2020-11-12T21:12:37Z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2927FAA0-1594-4BD3-AE53-31766BFC8442</vt:lpwstr>
  </property>
  <property fmtid="{D5CDD505-2E9C-101B-9397-08002B2CF9AE}" pid="3" name="ArticulatePath">
    <vt:lpwstr>https://ncconnect-my.sharepoint.com/personal/abigail_waldrupe_ncdcr_gov/Documents/Toolkit/Workshop Documents/Session 2 - Computer Basics/S2 Two Groups, Chromebooks/S2 - slides - two groups - chromebooks</vt:lpwstr>
  </property>
</Properties>
</file>