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6" r:id="rId1"/>
    <p:sldMasterId id="2147483684" r:id="rId2"/>
  </p:sldMasterIdLst>
  <p:notesMasterIdLst>
    <p:notesMasterId r:id="rId42"/>
  </p:notesMasterIdLst>
  <p:sldIdLst>
    <p:sldId id="256" r:id="rId3"/>
    <p:sldId id="257" r:id="rId4"/>
    <p:sldId id="258" r:id="rId5"/>
    <p:sldId id="449" r:id="rId6"/>
    <p:sldId id="259" r:id="rId7"/>
    <p:sldId id="411" r:id="rId8"/>
    <p:sldId id="260" r:id="rId9"/>
    <p:sldId id="412" r:id="rId10"/>
    <p:sldId id="413" r:id="rId11"/>
    <p:sldId id="414" r:id="rId12"/>
    <p:sldId id="415" r:id="rId13"/>
    <p:sldId id="416" r:id="rId14"/>
    <p:sldId id="263" r:id="rId15"/>
    <p:sldId id="417" r:id="rId16"/>
    <p:sldId id="264" r:id="rId17"/>
    <p:sldId id="418" r:id="rId18"/>
    <p:sldId id="451" r:id="rId19"/>
    <p:sldId id="452" r:id="rId20"/>
    <p:sldId id="453" r:id="rId21"/>
    <p:sldId id="454" r:id="rId22"/>
    <p:sldId id="455" r:id="rId23"/>
    <p:sldId id="456" r:id="rId24"/>
    <p:sldId id="457" r:id="rId25"/>
    <p:sldId id="306" r:id="rId26"/>
    <p:sldId id="307" r:id="rId27"/>
    <p:sldId id="450" r:id="rId28"/>
    <p:sldId id="459" r:id="rId29"/>
    <p:sldId id="460" r:id="rId30"/>
    <p:sldId id="461" r:id="rId31"/>
    <p:sldId id="462" r:id="rId32"/>
    <p:sldId id="463" r:id="rId33"/>
    <p:sldId id="464" r:id="rId34"/>
    <p:sldId id="465" r:id="rId35"/>
    <p:sldId id="473" r:id="rId36"/>
    <p:sldId id="425" r:id="rId37"/>
    <p:sldId id="435" r:id="rId38"/>
    <p:sldId id="446" r:id="rId39"/>
    <p:sldId id="448" r:id="rId40"/>
    <p:sldId id="474" r:id="rId41"/>
  </p:sldIdLst>
  <p:sldSz cx="9144000" cy="5143500" type="screen16x9"/>
  <p:notesSz cx="6858000" cy="9144000"/>
  <p:embeddedFontLst>
    <p:embeddedFont>
      <p:font typeface="Average" panose="020B0604020202020204" charset="0"/>
      <p:regular r:id="rId43"/>
    </p:embeddedFont>
    <p:embeddedFont>
      <p:font typeface="Calibri" panose="020F0502020204030204" pitchFamily="34" charset="0"/>
      <p:regular r:id="rId44"/>
      <p:bold r:id="rId45"/>
      <p:italic r:id="rId46"/>
      <p:boldItalic r:id="rId47"/>
    </p:embeddedFont>
    <p:embeddedFont>
      <p:font typeface="Calibri Light" panose="020F0302020204030204" pitchFamily="34" charset="0"/>
      <p:regular r:id="rId48"/>
      <p:italic r:id="rId49"/>
    </p:embeddedFont>
    <p:embeddedFont>
      <p:font typeface="Helvetica Neue Light" panose="020B0604020202020204" charset="0"/>
      <p:regular r:id="rId50"/>
      <p:bold r:id="rId51"/>
      <p:italic r:id="rId52"/>
      <p:boldItalic r:id="rId53"/>
    </p:embeddedFont>
    <p:embeddedFont>
      <p:font typeface="Open Sans" panose="020B0606030504020204" pitchFamily="34" charset="0"/>
      <p:regular r:id="rId54"/>
      <p:bold r:id="rId55"/>
      <p:italic r:id="rId56"/>
      <p:boldItalic r:id="rId57"/>
    </p:embeddedFont>
    <p:embeddedFont>
      <p:font typeface="Open Sans SemiBold" panose="020B0706030804020204" pitchFamily="34" charset="0"/>
      <p:bold r:id="rId58"/>
      <p:boldItalic r:id="rId59"/>
    </p:embeddedFont>
    <p:embeddedFont>
      <p:font typeface="Roboto" panose="02000000000000000000" pitchFamily="2" charset="0"/>
      <p:regular r:id="rId60"/>
      <p:bold r:id="rId61"/>
      <p:italic r:id="rId62"/>
      <p:boldItalic r:id="rId63"/>
    </p:embeddedFont>
  </p:embeddedFontLst>
  <p:custDataLst>
    <p:tags r:id="rId64"/>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Welcome" id="{AE521291-E21C-43F3-B510-E2399FD6386D}">
          <p14:sldIdLst>
            <p14:sldId id="256"/>
            <p14:sldId id="257"/>
            <p14:sldId id="258"/>
            <p14:sldId id="449"/>
            <p14:sldId id="259"/>
          </p14:sldIdLst>
        </p14:section>
        <p14:section name="Accounts" id="{045D0981-500B-4260-80A9-852B9BFA70DC}">
          <p14:sldIdLst>
            <p14:sldId id="411"/>
            <p14:sldId id="260"/>
            <p14:sldId id="412"/>
            <p14:sldId id="413"/>
          </p14:sldIdLst>
        </p14:section>
        <p14:section name="Bookmarks and Passwords" id="{D9E8BD2C-FF44-4213-BC15-DC97CE03F743}">
          <p14:sldIdLst>
            <p14:sldId id="414"/>
            <p14:sldId id="415"/>
            <p14:sldId id="416"/>
            <p14:sldId id="263"/>
            <p14:sldId id="417"/>
            <p14:sldId id="264"/>
            <p14:sldId id="418"/>
          </p14:sldIdLst>
        </p14:section>
        <p14:section name="Online Calendars" id="{BB50245B-375D-4FE2-882D-1FA7484C7024}">
          <p14:sldIdLst>
            <p14:sldId id="451"/>
          </p14:sldIdLst>
        </p14:section>
        <p14:section name="File Management" id="{786D83D3-20D5-4D1B-BAEB-850941B88595}">
          <p14:sldIdLst>
            <p14:sldId id="452"/>
            <p14:sldId id="453"/>
            <p14:sldId id="454"/>
            <p14:sldId id="455"/>
            <p14:sldId id="456"/>
            <p14:sldId id="457"/>
          </p14:sldIdLst>
        </p14:section>
        <p14:section name="Break" id="{79CC9C44-BD86-40D4-85D7-90FDAB5DE9A7}">
          <p14:sldIdLst>
            <p14:sldId id="306"/>
            <p14:sldId id="307"/>
            <p14:sldId id="450"/>
          </p14:sldIdLst>
        </p14:section>
        <p14:section name="Accounts" id="{70DB9409-A936-4CC2-B96F-EBA96D07B4BE}">
          <p14:sldIdLst>
            <p14:sldId id="459"/>
            <p14:sldId id="460"/>
            <p14:sldId id="461"/>
            <p14:sldId id="462"/>
          </p14:sldIdLst>
        </p14:section>
        <p14:section name="Bookmarks and Passwords" id="{51CE3233-577D-48CD-8939-9EE02A91FD3D}">
          <p14:sldIdLst>
            <p14:sldId id="463"/>
            <p14:sldId id="464"/>
            <p14:sldId id="465"/>
            <p14:sldId id="473"/>
          </p14:sldIdLst>
        </p14:section>
        <p14:section name="Online Calendars" id="{F1054B9F-7B74-44B6-981A-4138B4D2A797}">
          <p14:sldIdLst>
            <p14:sldId id="425"/>
          </p14:sldIdLst>
        </p14:section>
        <p14:section name="File Management" id="{6D32F3BC-0DD9-41D1-943C-7CCF1AB9F96D}">
          <p14:sldIdLst>
            <p14:sldId id="435"/>
            <p14:sldId id="446"/>
            <p14:sldId id="448"/>
          </p14:sldIdLst>
        </p14:section>
        <p14:section name="End" id="{326E0201-D1CA-4784-B87B-51F54157EB06}">
          <p14:sldIdLst>
            <p14:sldId id="474"/>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ldrupe, Abigail" initials="WA" lastIdx="7" clrIdx="0">
    <p:extLst>
      <p:ext uri="{19B8F6BF-5375-455C-9EA6-DF929625EA0E}">
        <p15:presenceInfo xmlns:p15="http://schemas.microsoft.com/office/powerpoint/2012/main" userId="S::abigail.waldrupe@ncdcr.gov::b24a46b8-276c-4312-80ad-858e9caf490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23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58" y="13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font" Target="fonts/font5.fntdata"/><Relationship Id="rId50" Type="http://schemas.openxmlformats.org/officeDocument/2006/relationships/font" Target="fonts/font8.fntdata"/><Relationship Id="rId55" Type="http://schemas.openxmlformats.org/officeDocument/2006/relationships/font" Target="fonts/font13.fntdata"/><Relationship Id="rId63" Type="http://schemas.openxmlformats.org/officeDocument/2006/relationships/font" Target="fonts/font21.fntdata"/><Relationship Id="rId68"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font" Target="fonts/font3.fntdata"/><Relationship Id="rId53" Type="http://schemas.openxmlformats.org/officeDocument/2006/relationships/font" Target="fonts/font11.fntdata"/><Relationship Id="rId58" Type="http://schemas.openxmlformats.org/officeDocument/2006/relationships/font" Target="fonts/font16.fntdata"/><Relationship Id="rId66"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7.fntdata"/><Relationship Id="rId57" Type="http://schemas.openxmlformats.org/officeDocument/2006/relationships/font" Target="fonts/font15.fntdata"/><Relationship Id="rId61" Type="http://schemas.openxmlformats.org/officeDocument/2006/relationships/font" Target="fonts/font19.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2.fntdata"/><Relationship Id="rId52" Type="http://schemas.openxmlformats.org/officeDocument/2006/relationships/font" Target="fonts/font10.fntdata"/><Relationship Id="rId60" Type="http://schemas.openxmlformats.org/officeDocument/2006/relationships/font" Target="fonts/font18.fntdata"/><Relationship Id="rId65"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1.fntdata"/><Relationship Id="rId48" Type="http://schemas.openxmlformats.org/officeDocument/2006/relationships/font" Target="fonts/font6.fntdata"/><Relationship Id="rId56" Type="http://schemas.openxmlformats.org/officeDocument/2006/relationships/font" Target="fonts/font14.fntdata"/><Relationship Id="rId64" Type="http://schemas.openxmlformats.org/officeDocument/2006/relationships/tags" Target="tags/tag1.xml"/><Relationship Id="rId69"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font" Target="fonts/font9.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4.fntdata"/><Relationship Id="rId59" Type="http://schemas.openxmlformats.org/officeDocument/2006/relationships/font" Target="fonts/font17.fntdata"/><Relationship Id="rId67"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12.fntdata"/><Relationship Id="rId62" Type="http://schemas.openxmlformats.org/officeDocument/2006/relationships/font" Target="fonts/font2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passwords.google.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passwords.google.co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5a883c170b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5a883c170b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i="1">
                <a:effectLst/>
                <a:latin typeface="Calibri Light" panose="020F0302020204030204" pitchFamily="34" charset="0"/>
                <a:ea typeface="Calibri" panose="020F0502020204030204" pitchFamily="34" charset="0"/>
                <a:cs typeface="Times New Roman" panose="02020603050405020304" pitchFamily="18" charset="0"/>
              </a:rPr>
              <a:t>Allow some time for participants to arrive and get settled so everyone can start together.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i="1">
                <a:effectLst/>
                <a:latin typeface="Calibri Light" panose="020F0302020204030204" pitchFamily="34" charset="0"/>
                <a:ea typeface="Calibri" panose="020F0502020204030204" pitchFamily="34" charset="0"/>
                <a:cs typeface="Times New Roman" panose="02020603050405020304" pitchFamily="18" charset="0"/>
              </a:rPr>
              <a:t>Each participant who arrives needs to sign in (both the adult and the student).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i="1">
                <a:effectLst/>
                <a:latin typeface="Calibri Light" panose="020F0302020204030204" pitchFamily="34" charset="0"/>
                <a:ea typeface="Calibri" panose="020F0502020204030204" pitchFamily="34" charset="0"/>
                <a:cs typeface="Times New Roman" panose="02020603050405020304" pitchFamily="18" charset="0"/>
              </a:rPr>
              <a:t>Before beginning make sure each participant family has a charged device (or access to an outlet), logs in to their device, and is connected to the WiFi.</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Let’s spend a few minutes looking at what you can save in your browser.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If you don’t login to your browser, these things might be saved on your device. If you do sign in to the browser, these things should be accessible on any device where you sign in to the browser and switch between browser accounts for each user.</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717485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We already mentioned that your passwords might be saved on your device. If you login to Google Chrome, you can see the passwords saved to your Google account at </a:t>
            </a:r>
            <a:r>
              <a:rPr lang="en-US" sz="1800" u="sng">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passwords.google.com</a:t>
            </a:r>
            <a:r>
              <a:rPr lang="en-US" sz="1800">
                <a:effectLst/>
                <a:latin typeface="Calibri Light" panose="020F0302020204030204" pitchFamily="34" charset="0"/>
                <a:ea typeface="Calibri" panose="020F0502020204030204" pitchFamily="34" charset="0"/>
                <a:cs typeface="Times New Roman" panose="02020603050405020304" pitchFamily="18" charset="0"/>
              </a:rPr>
              <a:t> for example.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Using the option to save passwords to your browser might help you create strong, longer passwords since you won’t have to remember them.</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We’ll talk more about saving passwords to your browser account or another password manager during our </a:t>
            </a:r>
            <a:r>
              <a:rPr lang="en-US" sz="1800" i="1">
                <a:effectLst/>
                <a:latin typeface="Calibri Light" panose="020F0302020204030204" pitchFamily="34" charset="0"/>
                <a:ea typeface="Calibri" panose="020F0502020204030204" pitchFamily="34" charset="0"/>
                <a:cs typeface="Times New Roman" panose="02020603050405020304" pitchFamily="18" charset="0"/>
              </a:rPr>
              <a:t>Online Safety and Privacy Workshop</a:t>
            </a:r>
            <a:r>
              <a:rPr lang="en-US" sz="1800">
                <a:effectLst/>
                <a:latin typeface="Calibri Light" panose="020F0302020204030204" pitchFamily="34" charset="0"/>
                <a:ea typeface="Calibri" panose="020F0502020204030204" pitchFamily="34" charset="0"/>
                <a:cs typeface="Times New Roman" panose="02020603050405020304" pitchFamily="18" charset="0"/>
              </a:rPr>
              <a:t>, but it’s important to realize any passwords saved to a shared account might be accessible to anyone using the same account.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r>
              <a:rPr lang="en-US" sz="1800">
                <a:effectLst/>
                <a:latin typeface="Calibri Light" panose="020F0302020204030204" pitchFamily="34" charset="0"/>
                <a:ea typeface="Calibri" panose="020F0502020204030204" pitchFamily="34" charset="0"/>
              </a:rPr>
              <a:t>For example, if you save your bank password to a browser you share with your child, they might be able to login to your bank account.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606071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Another helpful option is saving websites as bookmarks or favorites. This makes it easy to visit the websites quickly without remembering the URL.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In most browsers, you can save a bookmark by first visiting the website and then clicking on the star in the address bar or </a:t>
            </a:r>
            <a:r>
              <a:rPr lang="en-US" sz="1200" err="1">
                <a:effectLst/>
                <a:latin typeface="Calibri Light" panose="020F0302020204030204" pitchFamily="34" charset="0"/>
                <a:ea typeface="Calibri" panose="020F0502020204030204" pitchFamily="34" charset="0"/>
                <a:cs typeface="Times New Roman" panose="02020603050405020304" pitchFamily="18" charset="0"/>
              </a:rPr>
              <a:t>omnibar</a:t>
            </a:r>
            <a:r>
              <a:rPr lang="en-US" sz="1200">
                <a:effectLst/>
                <a:latin typeface="Calibri Light" panose="020F0302020204030204" pitchFamily="34" charset="0"/>
                <a:ea typeface="Calibri" panose="020F0502020204030204" pitchFamily="34" charset="0"/>
                <a:cs typeface="Times New Roman" panose="02020603050405020304" pitchFamily="18" charset="0"/>
              </a:rPr>
              <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251960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519c4a0bdc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519c4a0bdc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Try it now! First, open the browser and visit the school or library’s website.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519c4a0bdc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519c4a0bdc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80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Now click the star in the address bar. You might have to click “Save Bookmark” or “Save Favorite.” You might have the option to rename the bookmark, so you will recognize it later.</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370581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6bdcf37181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6bdcf37181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80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Open a new tab. Depending on your browser, you might be able to see the bookmark under the address bar. If you don’t see it there, you might need to click on the favorites list. If you don’t see those options, raise your hand and we’ll help you find it.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6bdcf37181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6bdcf37181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80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Once you find it, click on the name you gave the bookmark to revisit the website you saved. </a:t>
            </a:r>
          </a:p>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If you want to remove that bookmark later, you can always right-click and delete it.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If you like using bookmarks, you can organize them into folders, too.</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u="sng">
                <a:effectLst/>
                <a:latin typeface="Calibri Light" panose="020F0302020204030204" pitchFamily="34" charset="0"/>
                <a:ea typeface="Calibri" panose="020F0502020204030204" pitchFamily="34" charset="0"/>
                <a:cs typeface="Times New Roman" panose="02020603050405020304" pitchFamily="18" charset="0"/>
              </a:rPr>
              <a:t>DISCUSSION QUESTION: </a:t>
            </a:r>
            <a:r>
              <a:rPr lang="en-US" sz="1800">
                <a:effectLst/>
                <a:latin typeface="Calibri Light" panose="020F0302020204030204" pitchFamily="34" charset="0"/>
                <a:ea typeface="Calibri" panose="020F0502020204030204" pitchFamily="34" charset="0"/>
                <a:cs typeface="Times New Roman" panose="02020603050405020304" pitchFamily="18" charset="0"/>
              </a:rPr>
              <a:t>Why might you decide to bookmark a website? Can you think of any examples of websites you want to bookmark?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833447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519c4a0bdc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519c4a0bdc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One of the extra things you can do with some accounts, like a Google account or a Microsoft account, is an online calendar.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u="sng">
                <a:effectLst/>
                <a:latin typeface="Calibri Light" panose="020F0302020204030204" pitchFamily="34" charset="0"/>
                <a:ea typeface="Calibri" panose="020F0502020204030204" pitchFamily="34" charset="0"/>
                <a:cs typeface="Times New Roman" panose="02020603050405020304" pitchFamily="18" charset="0"/>
              </a:rPr>
              <a:t>DISCUSSION QUESTIONS: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What could be some of the perks of using an online calendar? </a:t>
            </a:r>
            <a:r>
              <a:rPr lang="en-US" sz="1200" i="1">
                <a:effectLst/>
                <a:latin typeface="Calibri Light" panose="020F0302020204030204" pitchFamily="34" charset="0"/>
                <a:ea typeface="Calibri" panose="020F0502020204030204" pitchFamily="34" charset="0"/>
                <a:cs typeface="Times New Roman" panose="02020603050405020304" pitchFamily="18" charset="0"/>
              </a:rPr>
              <a:t>(After some discussion, share slide of examples and review any that were not mentioned. Examples: sync between your computer and phone, your devices can remind you of events with notifications, you can keep links to online meetings in the calendar, you can share the calendar with others to keep track of school or childcare schedules)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What kinds of events might you keep track of with an online calendar?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Would other members of your family or friends be interested in sharing an online calendar?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How could sharing an online calendar with your child help keep up with their schoolwork?</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Is there anything causing you to hesitate about using an online calendar?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If you’re interested in trying an online calendar, there are tutorials listed on your handout today where you can learn about how to use them.</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206505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519c4a0bdc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519c4a0bdc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The last thing we’re going to look at today is how files are stored on your device. For this activity, we want the adults to be using the device.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Look at the device you’re using and see if you can identify where the files are stored.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Usually, there is an image of a folder, because it’s where you keep documents and files.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Inside that file management app, you will see multiple folders or sections. These folders are supposed to help you stay organized.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173473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519c4a0bdc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519c4a0bdc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Most files are typically saved in “My Files.” Things that are downloaded from the internet automatically go into the “Downloads” folder.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Everything inside the folder is either a file or another folder, which can include files and folders.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87887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509c392e1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509c392e1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i="1">
                <a:solidFill>
                  <a:schemeClr val="dk1"/>
                </a:solidFill>
              </a:rPr>
              <a:t>Introduce facilitators present. Set expectation for </a:t>
            </a:r>
            <a:r>
              <a:rPr lang="en-US" sz="1200" i="1">
                <a:solidFill>
                  <a:schemeClr val="dk1"/>
                </a:solidFill>
              </a:rPr>
              <a:t>communication during session. </a:t>
            </a:r>
          </a:p>
          <a:p>
            <a:pPr marL="0" lvl="0" indent="0" algn="l" rtl="0">
              <a:spcBef>
                <a:spcPts val="0"/>
              </a:spcBef>
              <a:spcAft>
                <a:spcPts val="0"/>
              </a:spcAft>
              <a:buClr>
                <a:schemeClr val="dk1"/>
              </a:buClr>
              <a:buSzPts val="1100"/>
              <a:buFont typeface="Arial"/>
              <a:buNone/>
            </a:pPr>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519c4a0bdc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519c4a0bdc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Try creating a new folder inside your “My Files” folder. Imagine what kind of files you’ll put inside this folder and give it a name that will help you remember what’s in it.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Click or double-click to open that folder.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342565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519c4a0bdc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519c4a0bdc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You’ll see that it is empty.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You should be able to see the file structure somewhere on your screen, meaning you can see what folder you have open and what folder it’s inside of. Often, it is a left-hand navigation panel. Sometimes you’ll see a trail of breadcrumbs across the top.</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75270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6bdcf37181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6bdcf37181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See if you can find that file structure on your screen. Raise your hand if you need some help.</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You can create as many folders within folder as you want.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800" u="sng">
                <a:effectLst/>
                <a:latin typeface="Calibri Light" panose="020F0302020204030204" pitchFamily="34" charset="0"/>
                <a:ea typeface="Calibri" panose="020F0502020204030204" pitchFamily="34" charset="0"/>
                <a:cs typeface="Times New Roman" panose="02020603050405020304" pitchFamily="18" charset="0"/>
              </a:rPr>
              <a:t>DISCUSSION QUESTION: </a:t>
            </a:r>
            <a:r>
              <a:rPr lang="en-US" sz="1800">
                <a:effectLst/>
                <a:latin typeface="Calibri Light" panose="020F0302020204030204" pitchFamily="34" charset="0"/>
                <a:ea typeface="Calibri" panose="020F0502020204030204" pitchFamily="34" charset="0"/>
                <a:cs typeface="Times New Roman" panose="02020603050405020304" pitchFamily="18" charset="0"/>
              </a:rPr>
              <a:t>Why might you create folders and even create folders inside of folders?</a:t>
            </a:r>
          </a:p>
          <a:p>
            <a:pPr marL="342900" marR="0" lvl="0" indent="-342900">
              <a:lnSpc>
                <a:spcPct val="106000"/>
              </a:lnSpc>
              <a:spcBef>
                <a:spcPts val="0"/>
              </a:spcBef>
              <a:spcAft>
                <a:spcPts val="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Use the left-hand navigation or bread crumbs to return to the “My Files” folder</a:t>
            </a:r>
            <a:r>
              <a:rPr lang="en-US" sz="1800">
                <a:effectLst/>
                <a:latin typeface="Calibri Light" panose="020F0302020204030204" pitchFamily="34" charset="0"/>
                <a:ea typeface="Calibri" panose="020F0502020204030204" pitchFamily="34" charset="0"/>
                <a:cs typeface="Times New Roman" panose="02020603050405020304" pitchFamily="18" charset="0"/>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You should see the folder you created there. If you wanted to move files there, you can usually drag them into the folder, or use cut-and-paste to move them. If you want to save new files in the folder, you’ll need to remember where you created the folder. In this case, it’s inside “</a:t>
            </a: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My Files</a:t>
            </a:r>
            <a:r>
              <a:rPr lang="en-US" sz="1800">
                <a:effectLst/>
                <a:latin typeface="Calibri Light" panose="020F0302020204030204" pitchFamily="34" charset="0"/>
                <a:ea typeface="Calibri" panose="020F0502020204030204" pitchFamily="34" charset="0"/>
                <a:cs typeface="Times New Roman" panose="02020603050405020304" pitchFamily="18" charset="0"/>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053789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6bdcf37181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6bdcf37181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Some devices have cloud storage built into their file management app.</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If you logged in to this device using an account that you can also use online for email or different apps, then you probably have the option of having cloud storage in your file management, whether or not it’s turned on.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Look at your left-hand navigation and see if you can identify cloud storage folders.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There might be a folder called the name of a cloud storage account, like OneDrive, iCloud or Google Drive. Things in that folder are saved on the cloud when the device connects to the internet. Sometimes, you won’t be able to access files in that cloud folder when you don’t have internet.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There might be a folder called “On My Device.” Those files are saved on the device, not in the cloud, so you can only access them on this device and you will never need the internet to access them.</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u="sng">
                <a:effectLst/>
                <a:latin typeface="Calibri Light" panose="020F0302020204030204" pitchFamily="34" charset="0"/>
                <a:ea typeface="Calibri" panose="020F0502020204030204" pitchFamily="34" charset="0"/>
                <a:cs typeface="Times New Roman" panose="02020603050405020304" pitchFamily="18" charset="0"/>
              </a:rPr>
              <a:t>DISCUSSION QUESTION:</a:t>
            </a:r>
            <a:r>
              <a:rPr lang="en-US" sz="1800">
                <a:effectLst/>
                <a:latin typeface="Calibri Light" panose="020F0302020204030204" pitchFamily="34" charset="0"/>
                <a:ea typeface="Calibri" panose="020F0502020204030204" pitchFamily="34" charset="0"/>
                <a:cs typeface="Times New Roman" panose="02020603050405020304" pitchFamily="18" charset="0"/>
              </a:rPr>
              <a:t> What are the pros and cons of saving your files to the cloud?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9255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6bee1716a0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8" name="Google Shape;528;g6bee1716a0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You might have already known some of the things we covered today and some of the things we learned might not have seemed very exciting, but putting a little energy into learning about how your accounts work and how your files are organized can empower you to be more in control of your device usage.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A strong understanding of today’s concepts can help you access your files on any device when you need to, prevent some of your data from going to the cloud if you want, and make your device work better for you personally.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If you share this device with your child or other family members, if might help to discuss how you’d like to manage accounts and files so that you agree on a plan.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On today’s handout you will also find websites with more information about these accounts, file management, and online calendars.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Please take this exit survey.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4"/>
        <p:cNvGrpSpPr/>
        <p:nvPr/>
      </p:nvGrpSpPr>
      <p:grpSpPr>
        <a:xfrm>
          <a:off x="0" y="0"/>
          <a:ext cx="0" cy="0"/>
          <a:chOff x="0" y="0"/>
          <a:chExt cx="0" cy="0"/>
        </a:xfrm>
      </p:grpSpPr>
      <p:sp>
        <p:nvSpPr>
          <p:cNvPr id="535" name="Google Shape;535;g6bee1716a0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6" name="Google Shape;536;g6bee1716a0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i="1">
                <a:solidFill>
                  <a:schemeClr val="dk1"/>
                </a:solidFill>
              </a:rPr>
              <a:t>Switch groups</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519c4a0bdc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519c4a0bdc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Before we get started, let’s all introduce ourselves and as you do, answer this question: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800" u="sng">
                <a:effectLst/>
                <a:latin typeface="Calibri Light" panose="020F0302020204030204" pitchFamily="34" charset="0"/>
                <a:ea typeface="Calibri" panose="020F0502020204030204" pitchFamily="34" charset="0"/>
                <a:cs typeface="Times New Roman" panose="02020603050405020304" pitchFamily="18" charset="0"/>
              </a:rPr>
              <a:t>DISCUSSION QUESTION: </a:t>
            </a:r>
            <a:r>
              <a:rPr lang="en-US" sz="1800">
                <a:effectLst/>
                <a:latin typeface="Calibri Light" panose="020F0302020204030204" pitchFamily="34" charset="0"/>
                <a:ea typeface="Calibri" panose="020F0502020204030204" pitchFamily="34" charset="0"/>
                <a:cs typeface="Times New Roman" panose="02020603050405020304" pitchFamily="18" charset="0"/>
              </a:rPr>
              <a:t>What’s one thing you do to try to stay organized?</a:t>
            </a:r>
            <a:r>
              <a:rPr lang="en-US" sz="1800" u="sng">
                <a:effectLst/>
                <a:latin typeface="Calibri Light" panose="020F0302020204030204" pitchFamily="34" charset="0"/>
                <a:ea typeface="Calibri" panose="020F0502020204030204" pitchFamily="34" charset="0"/>
                <a:cs typeface="Times New Roman" panose="02020603050405020304" pitchFamily="18" charset="0"/>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800" i="1">
                <a:effectLst/>
                <a:latin typeface="Calibri Light" panose="020F0302020204030204" pitchFamily="34" charset="0"/>
                <a:ea typeface="Calibri" panose="020F0502020204030204" pitchFamily="34" charset="0"/>
                <a:cs typeface="Times New Roman" panose="02020603050405020304" pitchFamily="18" charset="0"/>
              </a:rPr>
              <a:t>Give an example by saying your first name and one way you try to stay organized.</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Just like staying organized in other aspects of our lives, keeping things organized on our devices can help make our lives easier. We can also use our devices to help us stay organized in some of the ways you mentioned, like keeping a calendar of events.</a:t>
            </a:r>
            <a:r>
              <a:rPr lang="en-US" sz="1800" i="1">
                <a:effectLst/>
                <a:latin typeface="Calibri Light" panose="020F0302020204030204" pitchFamily="34" charset="0"/>
                <a:ea typeface="Calibri" panose="020F0502020204030204" pitchFamily="34" charset="0"/>
                <a:cs typeface="Times New Roman" panose="02020603050405020304" pitchFamily="18" charset="0"/>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350738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200" u="sng">
                <a:effectLst/>
                <a:latin typeface="Calibri Light" panose="020F0302020204030204" pitchFamily="34" charset="0"/>
                <a:ea typeface="Calibri" panose="020F0502020204030204" pitchFamily="34" charset="0"/>
                <a:cs typeface="Times New Roman" panose="02020603050405020304" pitchFamily="18" charset="0"/>
              </a:rPr>
              <a:t>DISCUSSION QUESTIONS: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Do you and other people who use your device have your own accounts on the device? For example, when the device first turns on, do you choose your own name and enter your own password?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If you do have your own accounts, what is different when each account is logged in?</a:t>
            </a:r>
            <a:r>
              <a:rPr lang="en-US" sz="1200" i="1">
                <a:effectLst/>
                <a:latin typeface="Calibri Light" panose="020F0302020204030204" pitchFamily="34" charset="0"/>
                <a:ea typeface="Calibri" panose="020F0502020204030204" pitchFamily="34" charset="0"/>
                <a:cs typeface="Times New Roman" panose="02020603050405020304" pitchFamily="18" charset="0"/>
              </a:rPr>
              <a:t> (Ex. Different background colors, you may not be able to access each other’s files, different apps, different accounts on the apps, website passwords might be saved)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On most devices today, there are two overarching ways you might login to your own account that might help you keep things organized in your own way.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37838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The first way you login is what we just discussed. When you first turn on or unlock a device, you might have an opportunity to login to your own account. It might look something like the examples on the screen.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If you login to a device with your own account, it will probably give you control over certain things without affecting other users of the device.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You’ve already listed some of those things, but here are a few more examples: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Colors, background picture, font and font size, downloaded apps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u="sng">
                <a:effectLst/>
                <a:latin typeface="Calibri Light" panose="020F0302020204030204" pitchFamily="34" charset="0"/>
                <a:ea typeface="Calibri" panose="020F0502020204030204" pitchFamily="34" charset="0"/>
                <a:cs typeface="Times New Roman" panose="02020603050405020304" pitchFamily="18" charset="0"/>
              </a:rPr>
              <a:t>DISCUSSION QUESTIONS: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Why might it be useful to use different accounts when you share a device?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Can you think of any reason it might be handy to share an account maybe with your adult or with a sibling? </a:t>
            </a:r>
            <a:r>
              <a:rPr lang="en-US" sz="1200" i="1">
                <a:effectLst/>
                <a:latin typeface="Calibri Light" panose="020F0302020204030204" pitchFamily="34" charset="0"/>
                <a:ea typeface="Calibri" panose="020F0502020204030204" pitchFamily="34" charset="0"/>
                <a:cs typeface="Times New Roman" panose="02020603050405020304" pitchFamily="18" charset="0"/>
              </a:rPr>
              <a:t>(ex. help each other, access shared files, etc.)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Are there any devices you use that you can’t sign-in to your own account on? How does that change the way you use the device?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519781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A second account you might login to, which might affect the way you use your device, is a browser account.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u="sng">
                <a:effectLst/>
                <a:latin typeface="Calibri Light" panose="020F0302020204030204" pitchFamily="34" charset="0"/>
                <a:ea typeface="Calibri" panose="020F0502020204030204" pitchFamily="34" charset="0"/>
                <a:cs typeface="Times New Roman" panose="02020603050405020304" pitchFamily="18" charset="0"/>
              </a:rPr>
              <a:t>DISCUSSION QUESTIONS: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Do you usually use a browser account? Does your device automatically log you in to the browser?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Do you use the same account to login to the browser on a different device?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How does the browser account customize your experience on the browser?</a:t>
            </a:r>
            <a:r>
              <a:rPr lang="en-US" sz="1200" i="1">
                <a:effectLst/>
                <a:latin typeface="Calibri Light" panose="020F0302020204030204" pitchFamily="34" charset="0"/>
                <a:ea typeface="Calibri" panose="020F0502020204030204" pitchFamily="34" charset="0"/>
                <a:cs typeface="Times New Roman" panose="02020603050405020304" pitchFamily="18" charset="0"/>
              </a:rPr>
              <a:t> (Ex.  background colors, save passwords, bookmarks or favorites, browser history, etc.)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What do you like about using a browser you’ve signed in to?</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Are there reasons you might not sign in to your browser?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Do you know how to sign out of the browser when you’re finished using it? Do you know how to switch browser accounts, if you share the device with other people?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Why might you make sure to sign out of your browser when you’re done? </a:t>
            </a:r>
            <a:r>
              <a:rPr lang="en-US" sz="1200" i="1">
                <a:effectLst/>
                <a:latin typeface="Calibri Light" panose="020F0302020204030204" pitchFamily="34" charset="0"/>
                <a:ea typeface="Calibri" panose="020F0502020204030204" pitchFamily="34" charset="0"/>
                <a:cs typeface="Times New Roman" panose="02020603050405020304" pitchFamily="18" charset="0"/>
              </a:rPr>
              <a:t>(Ex. saved passwords and information)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Do you use your browser account to sign into anything else? </a:t>
            </a:r>
            <a:r>
              <a:rPr lang="en-US" sz="1200" i="1">
                <a:effectLst/>
                <a:latin typeface="Calibri Light" panose="020F0302020204030204" pitchFamily="34" charset="0"/>
                <a:ea typeface="Calibri" panose="020F0502020204030204" pitchFamily="34" charset="0"/>
                <a:cs typeface="Times New Roman" panose="02020603050405020304" pitchFamily="18" charset="0"/>
              </a:rPr>
              <a:t>(Ex. device, email, cloud storage, etc.)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Remember when you use the same account to login to multiple places, that account has data from all of those apps and services collected together.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972052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1b83a6e18aaa509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1b83a6e18aaa509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During the adult session, we are going to look more closely at the accounts we to login to devices and browsers. Then we’ll learn about using online calendars and organizing files on the computer. The students are going to talk about those same accounts and learn about the things they do to keep their files organized on their devices and in the cloud.</a:t>
            </a:r>
          </a:p>
          <a:p>
            <a:pPr marL="0" marR="0" lvl="0" indent="0">
              <a:lnSpc>
                <a:spcPct val="107000"/>
              </a:lnSpc>
              <a:spcBef>
                <a:spcPts val="0"/>
              </a:spcBef>
              <a:spcAft>
                <a:spcPts val="800"/>
              </a:spcAft>
              <a:buFont typeface="Calibri Light" panose="020F0302020204030204" pitchFamily="34" charset="0"/>
              <a:buNone/>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We’ve talked about a lot of ways you might sign in to your device and browser and the pros and cons.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Take a few moments to explore how you’re logging in to your device and browser now. You might want to test out some of the options we mentioned to decide if you’d like to start using your accounts differently.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Explore some of the features of the accounts you’re using, like reorganizing apps or customized font size.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129191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Let’s spend a few minutes looking at what you can save in your browser.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If you don’t login to your browser, these things might be saved on your device. If you do sign-in to the browser, these things should be accessible on any device where you sign in to the browser.</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871267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We already mentioned that your passwords might be saved on your device. If you login to Google Chrome, you can see the passwords saved to your Google account at </a:t>
            </a:r>
            <a:r>
              <a:rPr lang="en-US" sz="1800" u="sng">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passwords.google.com</a:t>
            </a:r>
            <a:r>
              <a:rPr lang="en-US" sz="1800" u="sng">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rPr>
              <a:t>,</a:t>
            </a:r>
            <a:r>
              <a:rPr lang="en-US" sz="1800">
                <a:effectLst/>
                <a:latin typeface="Calibri Light" panose="020F0302020204030204" pitchFamily="34" charset="0"/>
                <a:ea typeface="Calibri" panose="020F0502020204030204" pitchFamily="34" charset="0"/>
                <a:cs typeface="Times New Roman" panose="02020603050405020304" pitchFamily="18" charset="0"/>
              </a:rPr>
              <a:t> for example.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Using the option to save passwords to your browser might help you create strong, longer passwords since you won’t have to remember them.</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We’ll talk more about saving passwords to your browser account or another password manager during our </a:t>
            </a:r>
            <a:r>
              <a:rPr lang="en-US" sz="1800" i="1">
                <a:effectLst/>
                <a:latin typeface="Calibri Light" panose="020F0302020204030204" pitchFamily="34" charset="0"/>
                <a:ea typeface="Calibri" panose="020F0502020204030204" pitchFamily="34" charset="0"/>
                <a:cs typeface="Times New Roman" panose="02020603050405020304" pitchFamily="18" charset="0"/>
              </a:rPr>
              <a:t>Online Safety and Privacy Workshop</a:t>
            </a:r>
            <a:r>
              <a:rPr lang="en-US" sz="1800">
                <a:effectLst/>
                <a:latin typeface="Calibri Light" panose="020F0302020204030204" pitchFamily="34" charset="0"/>
                <a:ea typeface="Calibri" panose="020F0502020204030204" pitchFamily="34" charset="0"/>
                <a:cs typeface="Times New Roman" panose="02020603050405020304" pitchFamily="18" charset="0"/>
              </a:rPr>
              <a:t>, but it’s important to realize any passwords saved to a shared account might be accessible to anyone using the same account.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If you sign in to your browser on a shared device and always remember to sign out, that can help protect your passwords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u="sng">
                <a:effectLst/>
                <a:latin typeface="Calibri Light" panose="020F0302020204030204" pitchFamily="34" charset="0"/>
                <a:ea typeface="Calibri" panose="020F0502020204030204" pitchFamily="34" charset="0"/>
                <a:cs typeface="Times New Roman" panose="02020603050405020304" pitchFamily="18" charset="0"/>
              </a:rPr>
              <a:t>DISCUSSION QUESTION: </a:t>
            </a:r>
            <a:r>
              <a:rPr lang="en-US" sz="1800">
                <a:effectLst/>
                <a:latin typeface="Calibri Light" panose="020F0302020204030204" pitchFamily="34" charset="0"/>
                <a:ea typeface="Calibri" panose="020F0502020204030204" pitchFamily="34" charset="0"/>
                <a:cs typeface="Times New Roman" panose="02020603050405020304" pitchFamily="18" charset="0"/>
              </a:rPr>
              <a:t>Do you usually save passwords in your browser? Why or why not?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108486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Another helpful option is saving websites as bookmarks or favorites. This makes it easy to visit the websites quickly without remembering the URL.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u="sng">
                <a:effectLst/>
                <a:latin typeface="Calibri Light" panose="020F0302020204030204" pitchFamily="34" charset="0"/>
                <a:ea typeface="Calibri" panose="020F0502020204030204" pitchFamily="34" charset="0"/>
                <a:cs typeface="Times New Roman" panose="02020603050405020304" pitchFamily="18" charset="0"/>
              </a:rPr>
              <a:t>DISCUSSION QUESTIONS: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Do ever bookmark or mark websites as favorites in your browser?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How do you decide which websites to bookmark?</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How do you keep your bookmarks organized? </a:t>
            </a:r>
            <a:r>
              <a:rPr lang="en-US" sz="1200" i="1">
                <a:effectLst/>
                <a:latin typeface="Calibri Light" panose="020F0302020204030204" pitchFamily="34" charset="0"/>
                <a:ea typeface="Calibri" panose="020F0502020204030204" pitchFamily="34" charset="0"/>
                <a:cs typeface="Times New Roman" panose="02020603050405020304" pitchFamily="18" charset="0"/>
              </a:rPr>
              <a:t>(Ex. delete old bookmarks you don’t use anymore, organize bookmarks into folders, rename the bookmark so it’s easy to recognize)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873392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Just for practice, everyone try following these steps: visit a website, add it as a new bookmark, rename the bookmark “Practice”, create a bookmarks folder, move the “Practice” bookmark into the new folder, delete the folder and “Practice” bookmark.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355578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519c4a0bdc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519c4a0bdc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One of the extra things you can do with some accounts, like a Google account or a Microsoft account, is an online calendar.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u="sng">
                <a:effectLst/>
                <a:latin typeface="Calibri Light" panose="020F0302020204030204" pitchFamily="34" charset="0"/>
                <a:ea typeface="Calibri" panose="020F0502020204030204" pitchFamily="34" charset="0"/>
                <a:cs typeface="Times New Roman" panose="02020603050405020304" pitchFamily="18" charset="0"/>
              </a:rPr>
              <a:t>DISCUSSION QUESTIONS: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Are there calendars where you keep track of events or assignments anywhere online? Maybe in your school apps or with your email account?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What could be some of the perks of using an online calendar? </a:t>
            </a:r>
            <a:r>
              <a:rPr lang="en-US" sz="1200" i="1">
                <a:effectLst/>
                <a:latin typeface="Calibri Light" panose="020F0302020204030204" pitchFamily="34" charset="0"/>
                <a:ea typeface="Calibri" panose="020F0502020204030204" pitchFamily="34" charset="0"/>
                <a:cs typeface="Times New Roman" panose="02020603050405020304" pitchFamily="18" charset="0"/>
              </a:rPr>
              <a:t>(After some discussion, share slide of examples and review any that were not mentioned. Examples: sync between your computer and phone, your devices can remind you of events with notifications, you can keep links to online meetings in the calendar, you can share the calendar with others to keep track of school or childcare schedules)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What might prevent online calendars from being as useful as they could be? </a:t>
            </a:r>
            <a:r>
              <a:rPr lang="en-US" sz="1200" i="1">
                <a:effectLst/>
                <a:latin typeface="Calibri Light" panose="020F0302020204030204" pitchFamily="34" charset="0"/>
                <a:ea typeface="Calibri" panose="020F0502020204030204" pitchFamily="34" charset="0"/>
                <a:cs typeface="Times New Roman" panose="02020603050405020304" pitchFamily="18" charset="0"/>
              </a:rPr>
              <a:t>(ex. having too many different calendars, not remembering to check them or update them, etc.)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How could sharing an online calendar with other people be helpful? </a:t>
            </a:r>
            <a:r>
              <a:rPr lang="en-US" sz="1200" i="1">
                <a:effectLst/>
                <a:latin typeface="Calibri Light" panose="020F0302020204030204" pitchFamily="34" charset="0"/>
                <a:ea typeface="Calibri" panose="020F0502020204030204" pitchFamily="34" charset="0"/>
                <a:cs typeface="Times New Roman" panose="02020603050405020304" pitchFamily="18" charset="0"/>
              </a:rPr>
              <a:t>(ex. everyone on the same page, adults don’t have to ask you when you have an event, etc.)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Are there any reasons you might not use an online calendar?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If you’re interested in keeping an online calendar just for yourself or to share with your family, start by checking if you have a calendar attached to your email or browser account.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777613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519c4a0bdc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519c4a0bdc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The last thing we’re going to look at today is how files are stored on your device.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On the device you’re using, open the file manager, which might be Finder, File Explorer, or Files. Go to the folder where you save most of your files.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u="sng">
                <a:effectLst/>
                <a:latin typeface="Calibri Light" panose="020F0302020204030204" pitchFamily="34" charset="0"/>
                <a:ea typeface="Calibri" panose="020F0502020204030204" pitchFamily="34" charset="0"/>
                <a:cs typeface="Times New Roman" panose="02020603050405020304" pitchFamily="18" charset="0"/>
              </a:rPr>
              <a:t>DISCUSSION QUESTIONS: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Is it easy to find things in this folder? Or is it messy?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How could you make it easier to find things?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Why might you create folders and even create folders inside of folders?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Why would it be good if your files and folders were well organized?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9914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6bdcf37181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6bdcf37181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200" u="sng">
                <a:effectLst/>
                <a:latin typeface="Calibri Light" panose="020F0302020204030204" pitchFamily="34" charset="0"/>
                <a:ea typeface="Calibri" panose="020F0502020204030204" pitchFamily="34" charset="0"/>
                <a:cs typeface="Times New Roman" panose="02020603050405020304" pitchFamily="18" charset="0"/>
              </a:rPr>
              <a:t>DISCUSSION QUESTION: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Are the files you’re looking at saved locally on the device or online in the cloud? Or some of both?</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How can you tell whether they’re saved in the cloud or on your device?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What’s the benefit of saving them in the cloud?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What’s the benefit of having them saved on the device locally?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When you can’t remember where you saved a file, how do you find it?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031468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Sometimes files and folders are messy because we don’t have a plan for how they are organized. Now that we’ve discussed some of the reason you might want to organize them, take a few moments to start.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You might want to delete old files you don’t need anymore or rename them and put them in folders so they are out of your way.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Also think about what files you might want in the cloud and which you might want on the device.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432387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6bee1716a0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8" name="Google Shape;528;g6bee1716a0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You might have already known some of the things we covered today and some of the things we learned might not have seemed very exciting, but putting a little energy into learning about how your accounts work and how your files are organized can empower you to be more in control of your device usage.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A strong understanding of today’s concepts can help you access your files on any device when you need to, prevent some of your data from going to the cloud if you want, and make your device work better for you personally.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If you share this device with others, if might help to discuss how you’d like to manage accounts and files so that you agree on a plan.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Please take this exit survey.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764406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509c392e1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509c392e1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i="1">
                <a:solidFill>
                  <a:schemeClr val="dk1"/>
                </a:solidFill>
              </a:rPr>
              <a:t>Separate groups</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519c4a0bdc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519c4a0bdc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Before we get started, let’s all introduce ourselves and as you do, answer this question: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800" u="sng">
                <a:effectLst/>
                <a:latin typeface="Calibri Light" panose="020F0302020204030204" pitchFamily="34" charset="0"/>
                <a:ea typeface="Calibri" panose="020F0502020204030204" pitchFamily="34" charset="0"/>
                <a:cs typeface="Times New Roman" panose="02020603050405020304" pitchFamily="18" charset="0"/>
              </a:rPr>
              <a:t>DISCUSSION QUESTION: </a:t>
            </a:r>
            <a:r>
              <a:rPr lang="en-US" sz="1800">
                <a:effectLst/>
                <a:latin typeface="Calibri Light" panose="020F0302020204030204" pitchFamily="34" charset="0"/>
                <a:ea typeface="Calibri" panose="020F0502020204030204" pitchFamily="34" charset="0"/>
                <a:cs typeface="Times New Roman" panose="02020603050405020304" pitchFamily="18" charset="0"/>
              </a:rPr>
              <a:t>What’s one thing you do to try to stay organized?</a:t>
            </a:r>
            <a:r>
              <a:rPr lang="en-US" sz="1800" u="sng">
                <a:effectLst/>
                <a:latin typeface="Calibri Light" panose="020F0302020204030204" pitchFamily="34" charset="0"/>
                <a:ea typeface="Calibri" panose="020F0502020204030204" pitchFamily="34" charset="0"/>
                <a:cs typeface="Times New Roman" panose="02020603050405020304" pitchFamily="18" charset="0"/>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800" i="1">
                <a:effectLst/>
                <a:latin typeface="Calibri Light" panose="020F0302020204030204" pitchFamily="34" charset="0"/>
                <a:ea typeface="Calibri" panose="020F0502020204030204" pitchFamily="34" charset="0"/>
                <a:cs typeface="Times New Roman" panose="02020603050405020304" pitchFamily="18" charset="0"/>
              </a:rPr>
              <a:t>Give an example by saying your first name and one way you try to stay organized.</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Just like staying organized in other aspects of our lives, keeping things organized on our devices can help make our lives easier. We can also use our devices to help us stay organized in some of the ways you mentioned, like keeping a calendar of events.</a:t>
            </a:r>
            <a:r>
              <a:rPr lang="en-US" sz="1800" i="1">
                <a:effectLst/>
                <a:latin typeface="Calibri Light" panose="020F0302020204030204" pitchFamily="34" charset="0"/>
                <a:ea typeface="Calibri" panose="020F0502020204030204" pitchFamily="34" charset="0"/>
                <a:cs typeface="Times New Roman" panose="02020603050405020304" pitchFamily="18" charset="0"/>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200" u="sng">
                <a:effectLst/>
                <a:latin typeface="Calibri Light" panose="020F0302020204030204" pitchFamily="34" charset="0"/>
                <a:ea typeface="Calibri" panose="020F0502020204030204" pitchFamily="34" charset="0"/>
                <a:cs typeface="Times New Roman" panose="02020603050405020304" pitchFamily="18" charset="0"/>
              </a:rPr>
              <a:t>DISCUSSION QUESTIONS: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Do you and your child have your own accounts on the device? For example, when the device first turns on, do you choose your own name and enter your own password?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If you do have your own accounts, what is different when each account is logged in?</a:t>
            </a:r>
            <a:r>
              <a:rPr lang="en-US" sz="1200" i="1">
                <a:effectLst/>
                <a:latin typeface="Calibri Light" panose="020F0302020204030204" pitchFamily="34" charset="0"/>
                <a:ea typeface="Calibri" panose="020F0502020204030204" pitchFamily="34" charset="0"/>
                <a:cs typeface="Times New Roman" panose="02020603050405020304" pitchFamily="18" charset="0"/>
              </a:rPr>
              <a:t> (Ex. Different background colors, you may not be able to access each other’s files, different apps, different accounts on the apps, website passwords might be saved)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On most devices today, there are two overarching ways you might login to your own account that might help you keep things organized in your own way.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43350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The first way you login is what we just discussed. When you first turn on or unlock a device, you might have an opportunity to login to your own account. It might look something like the examples on the screen.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If you login to a device with your own account, it will probably give you control over certain things without affecting other users of the device.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You’ve already listed some of those things, but here are a few more examples: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Colors, background picture, font and font size, downloaded apps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If you are sharing a device borrowed from school or the library, you may not have the option to login to your own account.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You might have the option to login as “Guest” which may mean that nothing you do will be saved on the device after you log out, which you might like if you’re just borrowing the device.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Some people like having their own device accounts so they can set everything up like they want.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200">
                <a:effectLst/>
                <a:latin typeface="Calibri Light" panose="020F0302020204030204" pitchFamily="34" charset="0"/>
                <a:ea typeface="Calibri" panose="020F0502020204030204" pitchFamily="34" charset="0"/>
                <a:cs typeface="Times New Roman" panose="02020603050405020304" pitchFamily="18" charset="0"/>
              </a:rPr>
              <a:t>Some people like sharing accounts with their child so they can stay involved.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A second account you might login to is a browser account.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You don’t need to login to a browser to use it, but if you do, it might give you access to cloud storage for your files, a password manager to keep track of your passwords for individual site accounts, as well as other services like email.</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If you share a device account or if you’re using a guest account on a device, like at the library, you can login to the browser temporarily to access some of your personal settings, files, and saved passwords.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Multiple people can login to browser accounts on the same device account. For example, if you and your child use the same account to login to your laptop, you can still switch between individual browser accounts. We looked at how to do that with Gmail last week, and doing that with the browser is very similar.</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Depending on what browser you use, you might login with the same account you use to login to your device or to your email. You can see on the screen which operating systems match which browser.</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You might be able to use your browser account to login to some other apps and services as well. You can see some examples on the screen.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272047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We’ve talked about quite a few options about how you might be logging in to your device. Take a few moments to explore how you’re logging in to your device and browser now. You might want to test out some of the options we mentioned to decide if you’d like to start using your accounts differently.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First, determine what account you’re using to login to your device. If you’re already logged in and you’re not sure how to log out, raise your hand for some help.</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Then, figure out if the browser you typically use is logged in to one of your accounts or perhaps you child’s account.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After you have that information, think about how you might want to login to the device or browser differently. Explore some of the features of the accounts you’re using, like reorganizing apps or customized font size.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371721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r>
              <a:rPr lang="en-US"/>
              <a:t>Click to edit Master title style</a:t>
            </a:r>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r>
              <a:rPr lang="en-US"/>
              <a:t>Click to edit Master subtitle style</a:t>
            </a:r>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CF3BFC8C-58E7-48C4-B7AE-9A0235CB6A25}"/>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848934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pPr lvl="0"/>
            <a:r>
              <a:rPr lang="en-US"/>
              <a:t>Click to edit Master text styles</a:t>
            </a: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86D95FE1-C2DB-47BD-8BC8-DF7C712641C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8320849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9457340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p:cSld name="Title">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55" name="Google Shape;55;p14"/>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pic>
        <p:nvPicPr>
          <p:cNvPr id="2" name="Picture 1">
            <a:extLst>
              <a:ext uri="{FF2B5EF4-FFF2-40B4-BE49-F238E27FC236}">
                <a16:creationId xmlns:a16="http://schemas.microsoft.com/office/drawing/2014/main" id="{F56B42E4-DE1F-4467-80BE-02B56CFA0B83}"/>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712625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ile only">
  <p:cSld name="Titile only">
    <p:spTree>
      <p:nvGrpSpPr>
        <p:cNvPr id="1" name="Shape 58"/>
        <p:cNvGrpSpPr/>
        <p:nvPr/>
      </p:nvGrpSpPr>
      <p:grpSpPr>
        <a:xfrm>
          <a:off x="0" y="0"/>
          <a:ext cx="0" cy="0"/>
          <a:chOff x="0" y="0"/>
          <a:chExt cx="0" cy="0"/>
        </a:xfrm>
      </p:grpSpPr>
      <p:sp>
        <p:nvSpPr>
          <p:cNvPr id="59" name="Google Shape;59;p17"/>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6880850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Blank 1">
  <p:cSld name="1_Blank 1">
    <p:spTree>
      <p:nvGrpSpPr>
        <p:cNvPr id="1" name="Shape 60"/>
        <p:cNvGrpSpPr/>
        <p:nvPr/>
      </p:nvGrpSpPr>
      <p:grpSpPr>
        <a:xfrm>
          <a:off x="0" y="0"/>
          <a:ext cx="0" cy="0"/>
          <a:chOff x="0" y="0"/>
          <a:chExt cx="0" cy="0"/>
        </a:xfrm>
      </p:grpSpPr>
    </p:spTree>
    <p:extLst>
      <p:ext uri="{BB962C8B-B14F-4D97-AF65-F5344CB8AC3E}">
        <p14:creationId xmlns:p14="http://schemas.microsoft.com/office/powerpoint/2010/main" val="25987001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lank" preserve="1">
  <p:cSld name="Blank">
    <p:spTree>
      <p:nvGrpSpPr>
        <p:cNvPr id="1" name="Shape 64"/>
        <p:cNvGrpSpPr/>
        <p:nvPr/>
      </p:nvGrpSpPr>
      <p:grpSpPr>
        <a:xfrm>
          <a:off x="0" y="0"/>
          <a:ext cx="0" cy="0"/>
          <a:chOff x="0" y="0"/>
          <a:chExt cx="0" cy="0"/>
        </a:xfrm>
      </p:grpSpPr>
    </p:spTree>
    <p:extLst>
      <p:ext uri="{BB962C8B-B14F-4D97-AF65-F5344CB8AC3E}">
        <p14:creationId xmlns:p14="http://schemas.microsoft.com/office/powerpoint/2010/main" val="29120174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 Right Justified" preserve="1">
  <p:cSld name="Title - Right Justified">
    <p:spTree>
      <p:nvGrpSpPr>
        <p:cNvPr id="1" name="Shape 65"/>
        <p:cNvGrpSpPr/>
        <p:nvPr/>
      </p:nvGrpSpPr>
      <p:grpSpPr>
        <a:xfrm>
          <a:off x="0" y="0"/>
          <a:ext cx="0" cy="0"/>
          <a:chOff x="0" y="0"/>
          <a:chExt cx="0" cy="0"/>
        </a:xfrm>
      </p:grpSpPr>
      <p:sp>
        <p:nvSpPr>
          <p:cNvPr id="66" name="Google Shape;66;p21"/>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67" name="Google Shape;67;p21"/>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subtitle style</a:t>
            </a:r>
            <a:endParaRPr/>
          </a:p>
        </p:txBody>
      </p:sp>
    </p:spTree>
    <p:extLst>
      <p:ext uri="{BB962C8B-B14F-4D97-AF65-F5344CB8AC3E}">
        <p14:creationId xmlns:p14="http://schemas.microsoft.com/office/powerpoint/2010/main" val="39180297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preserve="1">
  <p:cSld name="Title">
    <p:spTree>
      <p:nvGrpSpPr>
        <p:cNvPr id="1" name="Shape 68"/>
        <p:cNvGrpSpPr/>
        <p:nvPr/>
      </p:nvGrpSpPr>
      <p:grpSpPr>
        <a:xfrm>
          <a:off x="0" y="0"/>
          <a:ext cx="0" cy="0"/>
          <a:chOff x="0" y="0"/>
          <a:chExt cx="0" cy="0"/>
        </a:xfrm>
      </p:grpSpPr>
      <p:sp>
        <p:nvSpPr>
          <p:cNvPr id="69" name="Google Shape;69;p22"/>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70" name="Google Shape;70;p22"/>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spTree>
    <p:extLst>
      <p:ext uri="{BB962C8B-B14F-4D97-AF65-F5344CB8AC3E}">
        <p14:creationId xmlns:p14="http://schemas.microsoft.com/office/powerpoint/2010/main" val="8851416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_Blank" type="tx" preserve="1">
  <p:cSld name="1_Blank">
    <p:spTree>
      <p:nvGrpSpPr>
        <p:cNvPr id="1" name="Shape 71"/>
        <p:cNvGrpSpPr/>
        <p:nvPr/>
      </p:nvGrpSpPr>
      <p:grpSpPr>
        <a:xfrm>
          <a:off x="0" y="0"/>
          <a:ext cx="0" cy="0"/>
          <a:chOff x="0" y="0"/>
          <a:chExt cx="0" cy="0"/>
        </a:xfrm>
      </p:grpSpPr>
    </p:spTree>
    <p:extLst>
      <p:ext uri="{BB962C8B-B14F-4D97-AF65-F5344CB8AC3E}">
        <p14:creationId xmlns:p14="http://schemas.microsoft.com/office/powerpoint/2010/main" val="1119265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ile only" preserve="1">
  <p:cSld name="Titile only">
    <p:spTree>
      <p:nvGrpSpPr>
        <p:cNvPr id="1" name="Shape 72"/>
        <p:cNvGrpSpPr/>
        <p:nvPr/>
      </p:nvGrpSpPr>
      <p:grpSpPr>
        <a:xfrm>
          <a:off x="0" y="0"/>
          <a:ext cx="0" cy="0"/>
          <a:chOff x="0" y="0"/>
          <a:chExt cx="0" cy="0"/>
        </a:xfrm>
      </p:grpSpPr>
      <p:sp>
        <p:nvSpPr>
          <p:cNvPr id="73" name="Google Shape;73;p24"/>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34499266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rPr lang="en-US"/>
              <a:t>Click to edit Master title style</a:t>
            </a:r>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0801499-6F36-4EA3-BAA2-F50C20541C1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5973444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a:p>
            <a:pPr lvl="0"/>
            <a:endParaRPr lang="en-US"/>
          </a:p>
          <a:p>
            <a:pPr lvl="0"/>
            <a:endParaRPr lang="en-US"/>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9EA47FE4-D095-48D8-926D-A2AE9B7B160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8102463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8B0AB5E-F1AD-4785-9B6C-5EED8F1667F8}"/>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6983340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104623A4-B66C-4E1D-B8F3-D98E5026E67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006290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r>
              <a:rPr lang="en-US"/>
              <a:t>Click to edit Master title style</a:t>
            </a:r>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AE182C54-E97A-4098-B166-3731ED3DE19D}"/>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7752984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r>
              <a:rPr lang="en-US"/>
              <a:t>Click to edit Master title style</a:t>
            </a:r>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ED28039-16E3-40E0-8485-20077F217DFC}"/>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1866719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r>
              <a:rPr lang="en-US"/>
              <a:t>Click to edit Master title style</a:t>
            </a:r>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r>
              <a:rPr lang="en-US"/>
              <a:t>Click to edit Master subtitle style</a:t>
            </a:r>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E2FCAD9B-061A-4533-AFE4-3955FC0E4E8A}"/>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41902810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800"/>
              <a:buNone/>
              <a:defRPr/>
            </a:lvl1pPr>
          </a:lstStyle>
          <a:p>
            <a:pPr lvl="0"/>
            <a:r>
              <a:rPr lang="en-US"/>
              <a:t>Click to edit Master text styles</a:t>
            </a: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5BD6300B-240B-495C-A953-685FBA573066}"/>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9083117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theme" Target="../theme/theme2.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6A3F6DBD-C39C-4C79-AD26-D2AADD364837}"/>
              </a:ext>
            </a:extLst>
          </p:cNvPr>
          <p:cNvPicPr>
            <a:picLocks noChangeAspect="1"/>
          </p:cNvPicPr>
          <p:nvPr/>
        </p:nvPicPr>
        <p:blipFill rotWithShape="1">
          <a:blip r:embed="rId16">
            <a:alphaModFix amt="20000"/>
          </a:blip>
          <a:srcRect l="1684" t="-831" r="51146" b="57114"/>
          <a:stretch/>
        </p:blipFill>
        <p:spPr>
          <a:xfrm rot="16200000">
            <a:off x="4532768" y="248781"/>
            <a:ext cx="4860017" cy="4362450"/>
          </a:xfrm>
          <a:prstGeom prst="rect">
            <a:avLst/>
          </a:prstGeom>
        </p:spPr>
      </p:pic>
      <p:pic>
        <p:nvPicPr>
          <p:cNvPr id="9" name="Picture 8">
            <a:extLst>
              <a:ext uri="{FF2B5EF4-FFF2-40B4-BE49-F238E27FC236}">
                <a16:creationId xmlns:a16="http://schemas.microsoft.com/office/drawing/2014/main" id="{26614AD8-2AA9-4D85-8A0E-50BA4396B75C}"/>
              </a:ext>
            </a:extLst>
          </p:cNvPr>
          <p:cNvPicPr>
            <a:picLocks noChangeAspect="1"/>
          </p:cNvPicPr>
          <p:nvPr userDrawn="1"/>
        </p:nvPicPr>
        <p:blipFill>
          <a:blip r:embed="rId17"/>
          <a:srcRect/>
          <a:stretch/>
        </p:blipFill>
        <p:spPr>
          <a:xfrm>
            <a:off x="5216397" y="198416"/>
            <a:ext cx="4103952" cy="4103952"/>
          </a:xfrm>
          <a:prstGeom prst="rect">
            <a:avLst/>
          </a:prstGeom>
        </p:spPr>
      </p:pic>
    </p:spTree>
    <p:extLst>
      <p:ext uri="{BB962C8B-B14F-4D97-AF65-F5344CB8AC3E}">
        <p14:creationId xmlns:p14="http://schemas.microsoft.com/office/powerpoint/2010/main" val="1625563682"/>
      </p:ext>
    </p:extLst>
  </p:cSld>
  <p:clrMap bg1="lt1" tx1="dk1" bg2="dk2" tx2="lt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9" r:id="rId12"/>
    <p:sldLayoutId id="2147483682" r:id="rId13"/>
    <p:sldLayoutId id="2147483683" r:id="rId14"/>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Shape 61"/>
        <p:cNvGrpSpPr/>
        <p:nvPr/>
      </p:nvGrpSpPr>
      <p:grpSpPr>
        <a:xfrm>
          <a:off x="0" y="0"/>
          <a:ext cx="0" cy="0"/>
          <a:chOff x="0" y="0"/>
          <a:chExt cx="0" cy="0"/>
        </a:xfrm>
      </p:grpSpPr>
      <p:sp>
        <p:nvSpPr>
          <p:cNvPr id="62" name="Google Shape;62;p19"/>
          <p:cNvSpPr txBox="1">
            <a:spLocks noGrp="1"/>
          </p:cNvSpPr>
          <p:nvPr>
            <p:ph type="title"/>
          </p:nvPr>
        </p:nvSpPr>
        <p:spPr>
          <a:xfrm>
            <a:off x="633412" y="357187"/>
            <a:ext cx="7877100" cy="857400"/>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chemeClr val="accent5"/>
              </a:buClr>
              <a:buSzPts val="4200"/>
              <a:buFont typeface="Roboto"/>
              <a:buNone/>
              <a:defRPr sz="4200" b="0" i="0" u="none" strike="noStrike" cap="none">
                <a:solidFill>
                  <a:schemeClr val="accent5"/>
                </a:solidFill>
                <a:latin typeface="Roboto"/>
                <a:ea typeface="Roboto"/>
                <a:cs typeface="Roboto"/>
                <a:sym typeface="Roboto"/>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63" name="Google Shape;63;p19"/>
          <p:cNvSpPr txBox="1">
            <a:spLocks noGrp="1"/>
          </p:cNvSpPr>
          <p:nvPr>
            <p:ph type="body" idx="1"/>
          </p:nvPr>
        </p:nvSpPr>
        <p:spPr>
          <a:xfrm>
            <a:off x="633412" y="1214437"/>
            <a:ext cx="7877100" cy="3452700"/>
          </a:xfrm>
          <a:prstGeom prst="rect">
            <a:avLst/>
          </a:prstGeom>
          <a:noFill/>
          <a:ln>
            <a:noFill/>
          </a:ln>
        </p:spPr>
        <p:txBody>
          <a:bodyPr spcFirstLastPara="1" wrap="square" lIns="91425" tIns="91425" rIns="91425" bIns="91425" anchor="t" anchorCtr="0">
            <a:noAutofit/>
          </a:bodyPr>
          <a:lstStyle>
            <a:lvl1pPr marL="457200" marR="0" lvl="0"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1pPr>
            <a:lvl2pPr marL="914400" marR="0" lvl="1"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2pPr>
            <a:lvl3pPr marL="1371600" marR="0" lvl="2"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3pPr>
            <a:lvl4pPr marL="1828800" marR="0" lvl="3"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4pPr>
            <a:lvl5pPr marL="2286000" marR="0" lvl="4" indent="-297179"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5pPr>
            <a:lvl6pPr marL="2743200" marR="0" lvl="5"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6pPr>
            <a:lvl7pPr marL="3200400" marR="0" lvl="6"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7pPr>
            <a:lvl8pPr marL="3657600" marR="0" lvl="7"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8pPr>
            <a:lvl9pPr marL="4114800" marR="0" lvl="8"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9pPr>
          </a:lstStyle>
          <a:p>
            <a:endParaRPr/>
          </a:p>
        </p:txBody>
      </p:sp>
    </p:spTree>
    <p:extLst>
      <p:ext uri="{BB962C8B-B14F-4D97-AF65-F5344CB8AC3E}">
        <p14:creationId xmlns:p14="http://schemas.microsoft.com/office/powerpoint/2010/main" val="3197470059"/>
      </p:ext>
    </p:extLst>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4.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4.xml"/><Relationship Id="rId1" Type="http://schemas.openxmlformats.org/officeDocument/2006/relationships/tags" Target="../tags/tag14.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4.xml"/><Relationship Id="rId1" Type="http://schemas.openxmlformats.org/officeDocument/2006/relationships/tags" Target="../tags/tag15.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4.xml"/><Relationship Id="rId1" Type="http://schemas.openxmlformats.org/officeDocument/2006/relationships/tags" Target="../tags/tag16.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4.xml"/><Relationship Id="rId1" Type="http://schemas.openxmlformats.org/officeDocument/2006/relationships/tags" Target="../tags/tag17.xml"/><Relationship Id="rId5" Type="http://schemas.openxmlformats.org/officeDocument/2006/relationships/image" Target="../media/image6.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4.xml"/><Relationship Id="rId1" Type="http://schemas.openxmlformats.org/officeDocument/2006/relationships/tags" Target="../tags/tag18.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4.xml"/><Relationship Id="rId1" Type="http://schemas.openxmlformats.org/officeDocument/2006/relationships/tags" Target="../tags/tag19.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4.xml"/><Relationship Id="rId1" Type="http://schemas.openxmlformats.org/officeDocument/2006/relationships/tags" Target="../tags/tag20.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4.xml"/><Relationship Id="rId1" Type="http://schemas.openxmlformats.org/officeDocument/2006/relationships/tags" Target="../tags/tag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4.xml"/><Relationship Id="rId1" Type="http://schemas.openxmlformats.org/officeDocument/2006/relationships/tags" Target="../tags/tag21.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4.xml"/><Relationship Id="rId1" Type="http://schemas.openxmlformats.org/officeDocument/2006/relationships/tags" Target="../tags/tag22.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4.xml"/><Relationship Id="rId1" Type="http://schemas.openxmlformats.org/officeDocument/2006/relationships/tags" Target="../tags/tag23.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4.xml"/><Relationship Id="rId1" Type="http://schemas.openxmlformats.org/officeDocument/2006/relationships/tags" Target="../tags/tag24.xml"/><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4.xml"/><Relationship Id="rId1" Type="http://schemas.openxmlformats.org/officeDocument/2006/relationships/tags" Target="../tags/tag26.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4.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4.xml"/><Relationship Id="rId1" Type="http://schemas.openxmlformats.org/officeDocument/2006/relationships/tags" Target="../tags/tag29.xml"/><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4.xml"/><Relationship Id="rId1" Type="http://schemas.openxmlformats.org/officeDocument/2006/relationships/tags" Target="../tags/tag30.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3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4.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4.xml"/><Relationship Id="rId1" Type="http://schemas.openxmlformats.org/officeDocument/2006/relationships/tags" Target="../tags/tag36.xml"/><Relationship Id="rId4" Type="http://schemas.openxmlformats.org/officeDocument/2006/relationships/image" Target="../media/image9.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4.xml"/><Relationship Id="rId1" Type="http://schemas.openxmlformats.org/officeDocument/2006/relationships/tags" Target="../tags/tag37.xml"/><Relationship Id="rId4" Type="http://schemas.openxmlformats.org/officeDocument/2006/relationships/image" Target="../media/image10.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4.xml"/><Relationship Id="rId1" Type="http://schemas.openxmlformats.org/officeDocument/2006/relationships/tags" Target="../tags/tag38.xml"/><Relationship Id="rId4" Type="http://schemas.openxmlformats.org/officeDocument/2006/relationships/image" Target="../media/image14.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3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tags" Target="../tags/tag4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tags" Target="../tags/tag5.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1.xml"/><Relationship Id="rId1" Type="http://schemas.openxmlformats.org/officeDocument/2006/relationships/tags" Target="../tags/tag8.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4.xml"/><Relationship Id="rId1" Type="http://schemas.openxmlformats.org/officeDocument/2006/relationships/tags" Target="../tags/tag9.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6" name="Google Shape;66;p19"/>
          <p:cNvSpPr txBox="1">
            <a:spLocks noGrp="1"/>
          </p:cNvSpPr>
          <p:nvPr>
            <p:ph type="ctrTitle" idx="4294967295"/>
          </p:nvPr>
        </p:nvSpPr>
        <p:spPr>
          <a:xfrm>
            <a:off x="415925" y="692150"/>
            <a:ext cx="8728075" cy="574675"/>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4500">
                <a:latin typeface="+mj-lt"/>
                <a:ea typeface="Open Sans"/>
                <a:cs typeface="Open Sans"/>
                <a:sym typeface="Average"/>
              </a:rPr>
              <a:t>Welcome</a:t>
            </a:r>
            <a:endParaRPr sz="4500">
              <a:latin typeface="+mj-lt"/>
              <a:ea typeface="Open Sans"/>
              <a:cs typeface="Open Sans"/>
              <a:sym typeface="Average"/>
            </a:endParaRPr>
          </a:p>
        </p:txBody>
      </p:sp>
      <p:sp>
        <p:nvSpPr>
          <p:cNvPr id="67" name="Google Shape;67;p19"/>
          <p:cNvSpPr txBox="1">
            <a:spLocks noGrp="1"/>
          </p:cNvSpPr>
          <p:nvPr>
            <p:ph type="ctrTitle" idx="4294967295"/>
          </p:nvPr>
        </p:nvSpPr>
        <p:spPr>
          <a:xfrm>
            <a:off x="1113630" y="1419225"/>
            <a:ext cx="7332663" cy="3186113"/>
          </a:xfrm>
          <a:prstGeom prst="rect">
            <a:avLst/>
          </a:prstGeom>
        </p:spPr>
        <p:txBody>
          <a:bodyPr spcFirstLastPara="1" wrap="square" lIns="91425" tIns="91425" rIns="91425" bIns="91425" anchor="t" anchorCtr="0">
            <a:noAutofit/>
          </a:bodyPr>
          <a:lstStyle/>
          <a:p>
            <a:pPr marL="419100" lvl="0" indent="-342900" algn="l" rtl="0">
              <a:spcBef>
                <a:spcPts val="0"/>
              </a:spcBef>
              <a:spcAft>
                <a:spcPts val="600"/>
              </a:spcAft>
              <a:buSzPts val="2400"/>
              <a:buChar char="•"/>
            </a:pPr>
            <a:r>
              <a:rPr lang="en" sz="2400" dirty="0">
                <a:solidFill>
                  <a:schemeClr val="tx1"/>
                </a:solidFill>
                <a:latin typeface="Open Sans"/>
                <a:ea typeface="Open Sans"/>
                <a:cs typeface="Open Sans"/>
                <a:sym typeface="Average"/>
              </a:rPr>
              <a:t>Sign in (both adult and student)</a:t>
            </a:r>
            <a:endParaRPr lang="en-US" sz="2400" dirty="0">
              <a:solidFill>
                <a:schemeClr val="tx1"/>
              </a:solidFill>
              <a:latin typeface="Open Sans"/>
              <a:ea typeface="Open Sans"/>
              <a:cs typeface="Open Sans"/>
            </a:endParaRPr>
          </a:p>
          <a:p>
            <a:pPr marL="419100" lvl="0" indent="-342900" algn="l" rtl="0">
              <a:spcBef>
                <a:spcPts val="0"/>
              </a:spcBef>
              <a:spcAft>
                <a:spcPts val="600"/>
              </a:spcAft>
              <a:buSzPts val="2400"/>
              <a:buChar char="•"/>
            </a:pPr>
            <a:r>
              <a:rPr lang="en" sz="2400" dirty="0">
                <a:solidFill>
                  <a:schemeClr val="tx1"/>
                </a:solidFill>
                <a:latin typeface="Open Sans"/>
                <a:ea typeface="Open Sans"/>
                <a:cs typeface="Open Sans"/>
                <a:sym typeface="Average"/>
              </a:rPr>
              <a:t>Find a seat</a:t>
            </a:r>
            <a:endParaRPr lang="en-US" sz="2400" dirty="0">
              <a:solidFill>
                <a:schemeClr val="tx1"/>
              </a:solidFill>
              <a:latin typeface="Open Sans"/>
              <a:ea typeface="Open Sans"/>
              <a:cs typeface="Open Sans"/>
            </a:endParaRPr>
          </a:p>
          <a:p>
            <a:pPr marL="419100" lvl="0" indent="-342900" algn="l" rtl="0">
              <a:spcBef>
                <a:spcPts val="0"/>
              </a:spcBef>
              <a:spcAft>
                <a:spcPts val="600"/>
              </a:spcAft>
              <a:buSzPts val="2400"/>
              <a:buChar char="•"/>
            </a:pPr>
            <a:r>
              <a:rPr lang="en-US" sz="2400" dirty="0">
                <a:solidFill>
                  <a:schemeClr val="tx1"/>
                </a:solidFill>
                <a:latin typeface="Open Sans"/>
                <a:ea typeface="Open Sans"/>
                <a:cs typeface="Open Sans"/>
                <a:sym typeface="Average"/>
              </a:rPr>
              <a:t>Turn on your computer and log on</a:t>
            </a:r>
            <a:endParaRPr lang="en-US" sz="2400" dirty="0">
              <a:solidFill>
                <a:schemeClr val="tx1"/>
              </a:solidFill>
              <a:latin typeface="Open Sans"/>
              <a:ea typeface="Open Sans"/>
              <a:cs typeface="Open Sans"/>
            </a:endParaRPr>
          </a:p>
          <a:p>
            <a:pPr marL="419100" lvl="0" indent="-342900" algn="l" rtl="0">
              <a:spcBef>
                <a:spcPts val="0"/>
              </a:spcBef>
              <a:spcAft>
                <a:spcPts val="600"/>
              </a:spcAft>
              <a:buSzPts val="2400"/>
              <a:buChar char="•"/>
            </a:pPr>
            <a:r>
              <a:rPr lang="en" sz="2400" dirty="0">
                <a:solidFill>
                  <a:schemeClr val="tx1"/>
                </a:solidFill>
                <a:latin typeface="Open Sans"/>
                <a:ea typeface="Open Sans"/>
                <a:cs typeface="Open Sans"/>
                <a:sym typeface="Average"/>
              </a:rPr>
              <a:t>Check if your battery is charged</a:t>
            </a:r>
            <a:endParaRPr lang="en-US" sz="2400" dirty="0">
              <a:solidFill>
                <a:schemeClr val="tx1"/>
              </a:solidFill>
              <a:latin typeface="Open Sans"/>
              <a:ea typeface="Open Sans"/>
              <a:cs typeface="Open Sans"/>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527369"/>
            <a:ext cx="9144000" cy="828900"/>
          </a:xfrm>
          <a:prstGeom prst="rect">
            <a:avLst/>
          </a:prstGeom>
          <a:noFill/>
          <a:ln>
            <a:noFill/>
          </a:ln>
        </p:spPr>
        <p:txBody>
          <a:bodyPr spcFirstLastPara="1" wrap="square" lIns="91425" tIns="91425" rIns="91425" bIns="91425" anchor="t" anchorCtr="0">
            <a:noAutofit/>
          </a:bodyPr>
          <a:lstStyle/>
          <a:p>
            <a:pPr algn="ct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Saving Bookmarks and Passwords </a:t>
            </a:r>
            <a:b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b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in Browsers</a:t>
            </a:r>
            <a:endParaRPr sz="360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extLst>
      <p:ext uri="{BB962C8B-B14F-4D97-AF65-F5344CB8AC3E}">
        <p14:creationId xmlns:p14="http://schemas.microsoft.com/office/powerpoint/2010/main" val="24614524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369841"/>
            <a:ext cx="9144000" cy="1242460"/>
          </a:xfrm>
          <a:prstGeom prst="rect">
            <a:avLst/>
          </a:prstGeom>
          <a:noFill/>
          <a:ln>
            <a:noFill/>
          </a:ln>
        </p:spPr>
        <p:txBody>
          <a:bodyPr spcFirstLastPara="1" wrap="square" lIns="91425" tIns="91425" rIns="91425" bIns="91425" anchor="t" anchorCtr="0">
            <a:noAutofit/>
          </a:bodyPr>
          <a:lstStyle/>
          <a:p>
            <a:pPr algn="ct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Saving Passwords in Browers</a:t>
            </a:r>
            <a:endParaRPr sz="360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extLst>
      <p:ext uri="{BB962C8B-B14F-4D97-AF65-F5344CB8AC3E}">
        <p14:creationId xmlns:p14="http://schemas.microsoft.com/office/powerpoint/2010/main" val="19347781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527369"/>
            <a:ext cx="9144000" cy="828900"/>
          </a:xfrm>
          <a:prstGeom prst="rect">
            <a:avLst/>
          </a:prstGeom>
          <a:noFill/>
          <a:ln>
            <a:noFill/>
          </a:ln>
        </p:spPr>
        <p:txBody>
          <a:bodyPr spcFirstLastPara="1" wrap="square" lIns="91425" tIns="91425" rIns="91425" bIns="91425" anchor="t" anchorCtr="0">
            <a:noAutofit/>
          </a:bodyPr>
          <a:lstStyle/>
          <a:p>
            <a:pPr algn="ct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Saving Bookmarks in Browsers</a:t>
            </a:r>
            <a:endParaRPr sz="360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extLst>
      <p:ext uri="{BB962C8B-B14F-4D97-AF65-F5344CB8AC3E}">
        <p14:creationId xmlns:p14="http://schemas.microsoft.com/office/powerpoint/2010/main" val="34384626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21" name="Google Shape;121;p26"/>
          <p:cNvSpPr txBox="1">
            <a:spLocks noGrp="1"/>
          </p:cNvSpPr>
          <p:nvPr>
            <p:ph type="ctrTitle" idx="4294967295"/>
          </p:nvPr>
        </p:nvSpPr>
        <p:spPr>
          <a:xfrm>
            <a:off x="0" y="300261"/>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mj-lt"/>
                <a:ea typeface="Open Sans" panose="020B0606030504020204" pitchFamily="34" charset="0"/>
                <a:cs typeface="Open Sans" panose="020B0606030504020204" pitchFamily="34" charset="0"/>
                <a:sym typeface="Average"/>
              </a:rPr>
              <a:t>Visit a website you want to bookmark.</a:t>
            </a:r>
            <a:endParaRPr>
              <a:latin typeface="+mj-lt"/>
              <a:ea typeface="Open Sans" panose="020B0606030504020204" pitchFamily="34" charset="0"/>
              <a:cs typeface="Open Sans" panose="020B0606030504020204" pitchFamily="34" charset="0"/>
              <a:sym typeface="Average"/>
            </a:endParaRPr>
          </a:p>
        </p:txBody>
      </p:sp>
      <p:pic>
        <p:nvPicPr>
          <p:cNvPr id="122" name="Google Shape;122;p26" descr="Screenshot 2021-08-02 7.52.53 AM.png"/>
          <p:cNvPicPr preferRelativeResize="0"/>
          <p:nvPr/>
        </p:nvPicPr>
        <p:blipFill rotWithShape="1">
          <a:blip r:embed="rId4"/>
          <a:srcRect b="26062"/>
          <a:stretch/>
        </p:blipFill>
        <p:spPr>
          <a:xfrm>
            <a:off x="805296" y="1105254"/>
            <a:ext cx="7533408" cy="3468414"/>
          </a:xfrm>
          <a:prstGeom prst="rect">
            <a:avLst/>
          </a:prstGeom>
          <a:noFill/>
          <a:ln w="12700">
            <a:solidFill>
              <a:srgbClr val="002060"/>
            </a:solidFill>
          </a:ln>
        </p:spPr>
      </p:pic>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21" name="Google Shape;121;p26"/>
          <p:cNvSpPr txBox="1">
            <a:spLocks noGrp="1"/>
          </p:cNvSpPr>
          <p:nvPr>
            <p:ph type="ctrTitle" idx="4294967295"/>
          </p:nvPr>
        </p:nvSpPr>
        <p:spPr>
          <a:xfrm>
            <a:off x="0" y="300261"/>
            <a:ext cx="9144000" cy="696913"/>
          </a:xfrm>
          <a:prstGeom prst="rect">
            <a:avLst/>
          </a:prstGeom>
          <a:noFill/>
          <a:ln>
            <a:noFill/>
          </a:ln>
        </p:spPr>
        <p:txBody>
          <a:bodyPr spcFirstLastPara="1" wrap="square" lIns="91425" tIns="91425" rIns="91425" bIns="91425" anchor="t" anchorCtr="0">
            <a:noAutofit/>
          </a:bodyPr>
          <a:lstStyle/>
          <a:p>
            <a:pPr algn="ctr"/>
            <a:r>
              <a:rPr lang="en">
                <a:latin typeface="+mj-lt"/>
                <a:ea typeface="Open Sans" panose="020B0606030504020204" pitchFamily="34" charset="0"/>
                <a:cs typeface="Open Sans" panose="020B0606030504020204" pitchFamily="34" charset="0"/>
                <a:sym typeface="Average"/>
              </a:rPr>
              <a:t>Bookmark or favorite the website.</a:t>
            </a:r>
            <a:endParaRPr>
              <a:latin typeface="+mj-lt"/>
              <a:ea typeface="Open Sans" panose="020B0606030504020204" pitchFamily="34" charset="0"/>
              <a:cs typeface="Open Sans" panose="020B0606030504020204" pitchFamily="34" charset="0"/>
              <a:sym typeface="Average"/>
            </a:endParaRPr>
          </a:p>
        </p:txBody>
      </p:sp>
      <p:pic>
        <p:nvPicPr>
          <p:cNvPr id="122" name="Google Shape;122;p26" descr="Screenshot 2021-08-02 7.54.27 AM.png"/>
          <p:cNvPicPr preferRelativeResize="0"/>
          <p:nvPr/>
        </p:nvPicPr>
        <p:blipFill rotWithShape="1">
          <a:blip r:embed="rId4"/>
          <a:srcRect l="50000" b="45812"/>
          <a:stretch/>
        </p:blipFill>
        <p:spPr>
          <a:xfrm>
            <a:off x="1999195" y="1177989"/>
            <a:ext cx="5145609" cy="3508636"/>
          </a:xfrm>
          <a:prstGeom prst="rect">
            <a:avLst/>
          </a:prstGeom>
          <a:noFill/>
          <a:ln w="12700">
            <a:solidFill>
              <a:srgbClr val="002060"/>
            </a:solidFill>
          </a:ln>
        </p:spPr>
      </p:pic>
      <p:sp>
        <p:nvSpPr>
          <p:cNvPr id="4" name="Google Shape;131;p27">
            <a:extLst>
              <a:ext uri="{FF2B5EF4-FFF2-40B4-BE49-F238E27FC236}">
                <a16:creationId xmlns:a16="http://schemas.microsoft.com/office/drawing/2014/main" id="{1D4E3B97-C6A3-4DAF-B2D4-56DB85D9D9D6}"/>
              </a:ext>
            </a:extLst>
          </p:cNvPr>
          <p:cNvSpPr/>
          <p:nvPr/>
        </p:nvSpPr>
        <p:spPr>
          <a:xfrm>
            <a:off x="6005945" y="1293726"/>
            <a:ext cx="685800" cy="649374"/>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 name="Google Shape;132;p27">
            <a:extLst>
              <a:ext uri="{FF2B5EF4-FFF2-40B4-BE49-F238E27FC236}">
                <a16:creationId xmlns:a16="http://schemas.microsoft.com/office/drawing/2014/main" id="{2D77CD43-76E5-4F55-AEAC-1ADEE99BC34C}"/>
              </a:ext>
            </a:extLst>
          </p:cNvPr>
          <p:cNvCxnSpPr>
            <a:cxnSpLocks/>
          </p:cNvCxnSpPr>
          <p:nvPr/>
        </p:nvCxnSpPr>
        <p:spPr>
          <a:xfrm flipH="1" flipV="1">
            <a:off x="6832321" y="1618413"/>
            <a:ext cx="1750570" cy="26059"/>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extLst>
      <p:ext uri="{BB962C8B-B14F-4D97-AF65-F5344CB8AC3E}">
        <p14:creationId xmlns:p14="http://schemas.microsoft.com/office/powerpoint/2010/main" val="2675888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30" name="Google Shape;130;p27" descr="Screenshot 2021-08-02 7.55.02 AM.png"/>
          <p:cNvPicPr preferRelativeResize="0"/>
          <p:nvPr/>
        </p:nvPicPr>
        <p:blipFill rotWithShape="1">
          <a:blip r:embed="rId4"/>
          <a:srcRect b="26062"/>
          <a:stretch/>
        </p:blipFill>
        <p:spPr>
          <a:xfrm>
            <a:off x="560650" y="1108345"/>
            <a:ext cx="8105368" cy="3561623"/>
          </a:xfrm>
          <a:prstGeom prst="rect">
            <a:avLst/>
          </a:prstGeom>
          <a:noFill/>
          <a:ln w="12700">
            <a:solidFill>
              <a:srgbClr val="002060"/>
            </a:solidFill>
          </a:ln>
        </p:spPr>
      </p:pic>
      <p:sp>
        <p:nvSpPr>
          <p:cNvPr id="131" name="Google Shape;131;p27"/>
          <p:cNvSpPr/>
          <p:nvPr/>
        </p:nvSpPr>
        <p:spPr>
          <a:xfrm>
            <a:off x="335194" y="1423391"/>
            <a:ext cx="4830027" cy="381867"/>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32" name="Google Shape;132;p27"/>
          <p:cNvCxnSpPr>
            <a:cxnSpLocks/>
          </p:cNvCxnSpPr>
          <p:nvPr/>
        </p:nvCxnSpPr>
        <p:spPr>
          <a:xfrm flipV="1">
            <a:off x="2164118" y="1918701"/>
            <a:ext cx="0" cy="1940910"/>
          </a:xfrm>
          <a:prstGeom prst="straightConnector1">
            <a:avLst/>
          </a:prstGeom>
          <a:noFill/>
          <a:ln w="76200" cap="flat" cmpd="sng">
            <a:solidFill>
              <a:schemeClr val="accent6"/>
            </a:solidFill>
            <a:prstDash val="solid"/>
            <a:round/>
            <a:headEnd type="none" w="med" len="med"/>
            <a:tailEnd type="triangle" w="med" len="med"/>
          </a:ln>
        </p:spPr>
      </p:cxnSp>
      <p:sp>
        <p:nvSpPr>
          <p:cNvPr id="12" name="Google Shape;121;p26">
            <a:extLst>
              <a:ext uri="{FF2B5EF4-FFF2-40B4-BE49-F238E27FC236}">
                <a16:creationId xmlns:a16="http://schemas.microsoft.com/office/drawing/2014/main" id="{E6CEB26A-C565-46E9-9BC8-6A801C4E2B91}"/>
              </a:ext>
            </a:extLst>
          </p:cNvPr>
          <p:cNvSpPr txBox="1">
            <a:spLocks/>
          </p:cNvSpPr>
          <p:nvPr/>
        </p:nvSpPr>
        <p:spPr>
          <a:xfrm>
            <a:off x="0" y="411432"/>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indent="0" algn="ctr" eaLnBrk="1" hangingPunct="1">
              <a:buClr>
                <a:schemeClr val="dk1"/>
              </a:buClr>
              <a:buSzPts val="2800"/>
              <a:buNone/>
              <a:defRPr sz="2800">
                <a:solidFill>
                  <a:schemeClr val="dk1"/>
                </a:solidFill>
                <a:latin typeface="+mj-lt"/>
                <a:ea typeface="Open Sans" panose="020B0606030504020204" pitchFamily="34" charset="0"/>
                <a:cs typeface="Open Sans" panose="020B0606030504020204" pitchFamily="34" charset="0"/>
              </a:defRPr>
            </a:lvl1pPr>
            <a:lvl2pPr eaLnBrk="1" hangingPunct="1">
              <a:buClr>
                <a:schemeClr val="dk1"/>
              </a:buClr>
              <a:buSzPts val="2800"/>
              <a:buNone/>
              <a:defRPr sz="2800">
                <a:solidFill>
                  <a:schemeClr val="dk1"/>
                </a:solidFill>
              </a:defRPr>
            </a:lvl2pPr>
            <a:lvl3pPr eaLnBrk="1" hangingPunct="1">
              <a:buClr>
                <a:schemeClr val="dk1"/>
              </a:buClr>
              <a:buSzPts val="2800"/>
              <a:buNone/>
              <a:defRPr sz="2800">
                <a:solidFill>
                  <a:schemeClr val="dk1"/>
                </a:solidFill>
              </a:defRPr>
            </a:lvl3pPr>
            <a:lvl4pPr eaLnBrk="1" hangingPunct="1">
              <a:buClr>
                <a:schemeClr val="dk1"/>
              </a:buClr>
              <a:buSzPts val="2800"/>
              <a:buNone/>
              <a:defRPr sz="2800">
                <a:solidFill>
                  <a:schemeClr val="dk1"/>
                </a:solidFill>
              </a:defRPr>
            </a:lvl4pPr>
            <a:lvl5pPr eaLnBrk="1" hangingPunct="1">
              <a:buClr>
                <a:schemeClr val="dk1"/>
              </a:buClr>
              <a:buSzPts val="2800"/>
              <a:buNone/>
              <a:defRPr sz="2800">
                <a:solidFill>
                  <a:schemeClr val="dk1"/>
                </a:solidFill>
              </a:defRPr>
            </a:lvl5pPr>
            <a:lvl6pPr eaLnBrk="1" hangingPunct="1">
              <a:buClr>
                <a:schemeClr val="dk1"/>
              </a:buClr>
              <a:buSzPts val="2800"/>
              <a:buNone/>
              <a:defRPr sz="2800">
                <a:solidFill>
                  <a:schemeClr val="dk1"/>
                </a:solidFill>
              </a:defRPr>
            </a:lvl6pPr>
            <a:lvl7pPr eaLnBrk="1" hangingPunct="1">
              <a:buClr>
                <a:schemeClr val="dk1"/>
              </a:buClr>
              <a:buSzPts val="2800"/>
              <a:buNone/>
              <a:defRPr sz="2800">
                <a:solidFill>
                  <a:schemeClr val="dk1"/>
                </a:solidFill>
              </a:defRPr>
            </a:lvl7pPr>
            <a:lvl8pPr eaLnBrk="1" hangingPunct="1">
              <a:buClr>
                <a:schemeClr val="dk1"/>
              </a:buClr>
              <a:buSzPts val="2800"/>
              <a:buNone/>
              <a:defRPr sz="2800">
                <a:solidFill>
                  <a:schemeClr val="dk1"/>
                </a:solidFill>
              </a:defRPr>
            </a:lvl8pPr>
            <a:lvl9pPr eaLnBrk="1" hangingPunct="1">
              <a:buClr>
                <a:schemeClr val="dk1"/>
              </a:buClr>
              <a:buSzPts val="2800"/>
              <a:buNone/>
              <a:defRPr sz="2800">
                <a:solidFill>
                  <a:schemeClr val="dk1"/>
                </a:solidFill>
              </a:defRPr>
            </a:lvl9pPr>
          </a:lstStyle>
          <a:p>
            <a:r>
              <a:rPr lang="en-US">
                <a:sym typeface="Average"/>
              </a:rPr>
              <a:t>Open a new tab.</a:t>
            </a: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30" name="Google Shape;130;p27" descr="Screenshot 2021-08-02 7.55.02 AM.png"/>
          <p:cNvPicPr preferRelativeResize="0"/>
          <p:nvPr/>
        </p:nvPicPr>
        <p:blipFill rotWithShape="1">
          <a:blip r:embed="rId4"/>
          <a:srcRect r="36907" b="26062"/>
          <a:stretch/>
        </p:blipFill>
        <p:spPr>
          <a:xfrm>
            <a:off x="597317" y="1249685"/>
            <a:ext cx="4660484" cy="3198443"/>
          </a:xfrm>
          <a:prstGeom prst="rect">
            <a:avLst/>
          </a:prstGeom>
          <a:noFill/>
          <a:ln w="12700">
            <a:solidFill>
              <a:srgbClr val="002060"/>
            </a:solidFill>
          </a:ln>
        </p:spPr>
      </p:pic>
      <p:sp>
        <p:nvSpPr>
          <p:cNvPr id="131" name="Google Shape;131;p27"/>
          <p:cNvSpPr/>
          <p:nvPr/>
        </p:nvSpPr>
        <p:spPr>
          <a:xfrm>
            <a:off x="1484794" y="1623729"/>
            <a:ext cx="1219485" cy="216318"/>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32" name="Google Shape;132;p27"/>
          <p:cNvCxnSpPr>
            <a:cxnSpLocks/>
          </p:cNvCxnSpPr>
          <p:nvPr/>
        </p:nvCxnSpPr>
        <p:spPr>
          <a:xfrm flipV="1">
            <a:off x="2094536" y="2002087"/>
            <a:ext cx="0" cy="1655513"/>
          </a:xfrm>
          <a:prstGeom prst="straightConnector1">
            <a:avLst/>
          </a:prstGeom>
          <a:noFill/>
          <a:ln w="76200" cap="flat" cmpd="sng">
            <a:solidFill>
              <a:schemeClr val="accent6"/>
            </a:solidFill>
            <a:prstDash val="solid"/>
            <a:round/>
            <a:headEnd type="none" w="med" len="med"/>
            <a:tailEnd type="triangle" w="med" len="med"/>
          </a:ln>
        </p:spPr>
      </p:cxnSp>
      <p:sp>
        <p:nvSpPr>
          <p:cNvPr id="12" name="Google Shape;121;p26">
            <a:extLst>
              <a:ext uri="{FF2B5EF4-FFF2-40B4-BE49-F238E27FC236}">
                <a16:creationId xmlns:a16="http://schemas.microsoft.com/office/drawing/2014/main" id="{E6CEB26A-C565-46E9-9BC8-6A801C4E2B91}"/>
              </a:ext>
            </a:extLst>
          </p:cNvPr>
          <p:cNvSpPr txBox="1">
            <a:spLocks/>
          </p:cNvSpPr>
          <p:nvPr/>
        </p:nvSpPr>
        <p:spPr>
          <a:xfrm>
            <a:off x="0" y="411432"/>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indent="0" algn="ctr" eaLnBrk="1" hangingPunct="1">
              <a:buClr>
                <a:schemeClr val="dk1"/>
              </a:buClr>
              <a:buSzPts val="2800"/>
              <a:buNone/>
              <a:defRPr sz="2800">
                <a:solidFill>
                  <a:schemeClr val="dk1"/>
                </a:solidFill>
                <a:latin typeface="+mj-lt"/>
                <a:ea typeface="Open Sans" panose="020B0606030504020204" pitchFamily="34" charset="0"/>
                <a:cs typeface="Open Sans" panose="020B0606030504020204" pitchFamily="34" charset="0"/>
              </a:defRPr>
            </a:lvl1pPr>
            <a:lvl2pPr eaLnBrk="1" hangingPunct="1">
              <a:buClr>
                <a:schemeClr val="dk1"/>
              </a:buClr>
              <a:buSzPts val="2800"/>
              <a:buNone/>
              <a:defRPr sz="2800">
                <a:solidFill>
                  <a:schemeClr val="dk1"/>
                </a:solidFill>
              </a:defRPr>
            </a:lvl2pPr>
            <a:lvl3pPr eaLnBrk="1" hangingPunct="1">
              <a:buClr>
                <a:schemeClr val="dk1"/>
              </a:buClr>
              <a:buSzPts val="2800"/>
              <a:buNone/>
              <a:defRPr sz="2800">
                <a:solidFill>
                  <a:schemeClr val="dk1"/>
                </a:solidFill>
              </a:defRPr>
            </a:lvl3pPr>
            <a:lvl4pPr eaLnBrk="1" hangingPunct="1">
              <a:buClr>
                <a:schemeClr val="dk1"/>
              </a:buClr>
              <a:buSzPts val="2800"/>
              <a:buNone/>
              <a:defRPr sz="2800">
                <a:solidFill>
                  <a:schemeClr val="dk1"/>
                </a:solidFill>
              </a:defRPr>
            </a:lvl4pPr>
            <a:lvl5pPr eaLnBrk="1" hangingPunct="1">
              <a:buClr>
                <a:schemeClr val="dk1"/>
              </a:buClr>
              <a:buSzPts val="2800"/>
              <a:buNone/>
              <a:defRPr sz="2800">
                <a:solidFill>
                  <a:schemeClr val="dk1"/>
                </a:solidFill>
              </a:defRPr>
            </a:lvl5pPr>
            <a:lvl6pPr eaLnBrk="1" hangingPunct="1">
              <a:buClr>
                <a:schemeClr val="dk1"/>
              </a:buClr>
              <a:buSzPts val="2800"/>
              <a:buNone/>
              <a:defRPr sz="2800">
                <a:solidFill>
                  <a:schemeClr val="dk1"/>
                </a:solidFill>
              </a:defRPr>
            </a:lvl6pPr>
            <a:lvl7pPr eaLnBrk="1" hangingPunct="1">
              <a:buClr>
                <a:schemeClr val="dk1"/>
              </a:buClr>
              <a:buSzPts val="2800"/>
              <a:buNone/>
              <a:defRPr sz="2800">
                <a:solidFill>
                  <a:schemeClr val="dk1"/>
                </a:solidFill>
              </a:defRPr>
            </a:lvl7pPr>
            <a:lvl8pPr eaLnBrk="1" hangingPunct="1">
              <a:buClr>
                <a:schemeClr val="dk1"/>
              </a:buClr>
              <a:buSzPts val="2800"/>
              <a:buNone/>
              <a:defRPr sz="2800">
                <a:solidFill>
                  <a:schemeClr val="dk1"/>
                </a:solidFill>
              </a:defRPr>
            </a:lvl8pPr>
            <a:lvl9pPr eaLnBrk="1" hangingPunct="1">
              <a:buClr>
                <a:schemeClr val="dk1"/>
              </a:buClr>
              <a:buSzPts val="2800"/>
              <a:buNone/>
              <a:defRPr sz="2800">
                <a:solidFill>
                  <a:schemeClr val="dk1"/>
                </a:solidFill>
              </a:defRPr>
            </a:lvl9pPr>
          </a:lstStyle>
          <a:p>
            <a:r>
              <a:rPr lang="en-US">
                <a:sym typeface="Average"/>
              </a:rPr>
              <a:t>Click on the favorite or bookmark.</a:t>
            </a:r>
          </a:p>
        </p:txBody>
      </p:sp>
      <p:pic>
        <p:nvPicPr>
          <p:cNvPr id="6" name="Google Shape;130;p27" descr="Screenshot 2021-08-02 7.52.53 AM.png">
            <a:extLst>
              <a:ext uri="{FF2B5EF4-FFF2-40B4-BE49-F238E27FC236}">
                <a16:creationId xmlns:a16="http://schemas.microsoft.com/office/drawing/2014/main" id="{F1E981AC-29E3-441B-ABEC-6E730996470F}"/>
              </a:ext>
            </a:extLst>
          </p:cNvPr>
          <p:cNvPicPr preferRelativeResize="0"/>
          <p:nvPr/>
        </p:nvPicPr>
        <p:blipFill rotWithShape="1">
          <a:blip r:embed="rId5"/>
          <a:srcRect b="26062"/>
          <a:stretch/>
        </p:blipFill>
        <p:spPr>
          <a:xfrm>
            <a:off x="5748225" y="1249685"/>
            <a:ext cx="6502655" cy="3198442"/>
          </a:xfrm>
          <a:prstGeom prst="rect">
            <a:avLst/>
          </a:prstGeom>
          <a:noFill/>
          <a:ln w="12700">
            <a:solidFill>
              <a:srgbClr val="002060"/>
            </a:solidFill>
          </a:ln>
        </p:spPr>
      </p:pic>
    </p:spTree>
    <p:custDataLst>
      <p:tags r:id="rId1"/>
    </p:custDataLst>
    <p:extLst>
      <p:ext uri="{BB962C8B-B14F-4D97-AF65-F5344CB8AC3E}">
        <p14:creationId xmlns:p14="http://schemas.microsoft.com/office/powerpoint/2010/main" val="15407791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21" name="Google Shape;121;p26"/>
          <p:cNvSpPr txBox="1">
            <a:spLocks noGrp="1"/>
          </p:cNvSpPr>
          <p:nvPr>
            <p:ph type="ctrTitle" idx="4294967295"/>
          </p:nvPr>
        </p:nvSpPr>
        <p:spPr>
          <a:xfrm>
            <a:off x="0" y="300261"/>
            <a:ext cx="9144000" cy="696913"/>
          </a:xfrm>
          <a:prstGeom prst="rect">
            <a:avLst/>
          </a:prstGeom>
          <a:noFill/>
          <a:ln>
            <a:noFill/>
          </a:ln>
        </p:spPr>
        <p:txBody>
          <a:bodyPr spcFirstLastPara="1" wrap="square" lIns="91425" tIns="91425" rIns="91425" bIns="91425" anchor="t" anchorCtr="0">
            <a:noAutofit/>
          </a:bodyPr>
          <a:lstStyle/>
          <a:p>
            <a:pPr algn="ctr"/>
            <a:r>
              <a:rPr lang="en">
                <a:latin typeface="+mj-lt"/>
                <a:ea typeface="Open Sans" panose="020B0606030504020204" pitchFamily="34" charset="0"/>
                <a:cs typeface="Open Sans" panose="020B0606030504020204" pitchFamily="34" charset="0"/>
                <a:sym typeface="Average"/>
              </a:rPr>
              <a:t>Online Calendars</a:t>
            </a:r>
            <a:endParaRPr>
              <a:latin typeface="+mj-lt"/>
              <a:ea typeface="Open Sans" panose="020B0606030504020204" pitchFamily="34" charset="0"/>
              <a:cs typeface="Open Sans" panose="020B0606030504020204" pitchFamily="34" charset="0"/>
              <a:sym typeface="Average"/>
            </a:endParaRPr>
          </a:p>
        </p:txBody>
      </p:sp>
      <p:pic>
        <p:nvPicPr>
          <p:cNvPr id="122" name="Google Shape;122;p26" descr="Screenshot 2021-08-02 7.50.50 AM.png"/>
          <p:cNvPicPr preferRelativeResize="0"/>
          <p:nvPr/>
        </p:nvPicPr>
        <p:blipFill rotWithShape="1">
          <a:blip r:embed="rId4"/>
          <a:srcRect t="-1" b="-1813"/>
          <a:stretch/>
        </p:blipFill>
        <p:spPr>
          <a:xfrm>
            <a:off x="1002722" y="997174"/>
            <a:ext cx="7138555" cy="3647562"/>
          </a:xfrm>
          <a:prstGeom prst="rect">
            <a:avLst/>
          </a:prstGeom>
          <a:noFill/>
          <a:ln w="12700">
            <a:solidFill>
              <a:srgbClr val="002060"/>
            </a:solidFill>
          </a:ln>
        </p:spPr>
      </p:pic>
    </p:spTree>
    <p:custDataLst>
      <p:tags r:id="rId1"/>
    </p:custDataLst>
    <p:extLst>
      <p:ext uri="{BB962C8B-B14F-4D97-AF65-F5344CB8AC3E}">
        <p14:creationId xmlns:p14="http://schemas.microsoft.com/office/powerpoint/2010/main" val="23403183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21" name="Google Shape;121;p26"/>
          <p:cNvSpPr txBox="1">
            <a:spLocks noGrp="1"/>
          </p:cNvSpPr>
          <p:nvPr>
            <p:ph type="ctrTitle" idx="4294967295"/>
          </p:nvPr>
        </p:nvSpPr>
        <p:spPr>
          <a:xfrm>
            <a:off x="0" y="300261"/>
            <a:ext cx="9144000" cy="696913"/>
          </a:xfrm>
          <a:prstGeom prst="rect">
            <a:avLst/>
          </a:prstGeom>
          <a:noFill/>
          <a:ln>
            <a:noFill/>
          </a:ln>
        </p:spPr>
        <p:txBody>
          <a:bodyPr spcFirstLastPara="1" wrap="square" lIns="91425" tIns="91425" rIns="91425" bIns="91425" anchor="t" anchorCtr="0">
            <a:noAutofit/>
          </a:bodyPr>
          <a:lstStyle/>
          <a:p>
            <a:pPr algn="ctr"/>
            <a:r>
              <a:rPr lang="en">
                <a:latin typeface="+mj-lt"/>
                <a:ea typeface="Open Sans" panose="020B0606030504020204" pitchFamily="34" charset="0"/>
                <a:cs typeface="Open Sans" panose="020B0606030504020204" pitchFamily="34" charset="0"/>
                <a:sym typeface="Average"/>
              </a:rPr>
              <a:t>File Management</a:t>
            </a:r>
            <a:endParaRPr>
              <a:latin typeface="+mj-lt"/>
              <a:ea typeface="Open Sans" panose="020B0606030504020204" pitchFamily="34" charset="0"/>
              <a:cs typeface="Open Sans" panose="020B0606030504020204" pitchFamily="34" charset="0"/>
              <a:sym typeface="Average"/>
            </a:endParaRPr>
          </a:p>
        </p:txBody>
      </p:sp>
      <p:pic>
        <p:nvPicPr>
          <p:cNvPr id="122" name="Google Shape;122;p26" descr="Screenshot 2021-08-02 7.36.23 AM.png"/>
          <p:cNvPicPr preferRelativeResize="0"/>
          <p:nvPr/>
        </p:nvPicPr>
        <p:blipFill rotWithShape="1">
          <a:blip r:embed="rId4"/>
          <a:srcRect l="427" t="80474" r="429" b="591"/>
          <a:stretch/>
        </p:blipFill>
        <p:spPr>
          <a:xfrm>
            <a:off x="-700535" y="2482272"/>
            <a:ext cx="10831671" cy="1361209"/>
          </a:xfrm>
          <a:prstGeom prst="rect">
            <a:avLst/>
          </a:prstGeom>
          <a:noFill/>
          <a:ln w="12700">
            <a:solidFill>
              <a:srgbClr val="002060"/>
            </a:solidFill>
          </a:ln>
        </p:spPr>
      </p:pic>
      <p:sp>
        <p:nvSpPr>
          <p:cNvPr id="4" name="Google Shape;131;p27">
            <a:extLst>
              <a:ext uri="{FF2B5EF4-FFF2-40B4-BE49-F238E27FC236}">
                <a16:creationId xmlns:a16="http://schemas.microsoft.com/office/drawing/2014/main" id="{02179EB5-E2A4-4653-9C68-F54A36E6F180}"/>
              </a:ext>
            </a:extLst>
          </p:cNvPr>
          <p:cNvSpPr/>
          <p:nvPr/>
        </p:nvSpPr>
        <p:spPr>
          <a:xfrm>
            <a:off x="5640235" y="3307627"/>
            <a:ext cx="780886" cy="696913"/>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 name="Google Shape;132;p27">
            <a:extLst>
              <a:ext uri="{FF2B5EF4-FFF2-40B4-BE49-F238E27FC236}">
                <a16:creationId xmlns:a16="http://schemas.microsoft.com/office/drawing/2014/main" id="{4794E10B-F08C-4671-8E21-917CE3FD121A}"/>
              </a:ext>
            </a:extLst>
          </p:cNvPr>
          <p:cNvCxnSpPr>
            <a:cxnSpLocks/>
          </p:cNvCxnSpPr>
          <p:nvPr/>
        </p:nvCxnSpPr>
        <p:spPr>
          <a:xfrm>
            <a:off x="6030678" y="1248861"/>
            <a:ext cx="0" cy="1830889"/>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extLst>
      <p:ext uri="{BB962C8B-B14F-4D97-AF65-F5344CB8AC3E}">
        <p14:creationId xmlns:p14="http://schemas.microsoft.com/office/powerpoint/2010/main" val="29970239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21" name="Google Shape;121;p26"/>
          <p:cNvSpPr txBox="1">
            <a:spLocks noGrp="1"/>
          </p:cNvSpPr>
          <p:nvPr>
            <p:ph type="ctrTitle" idx="4294967295"/>
          </p:nvPr>
        </p:nvSpPr>
        <p:spPr>
          <a:xfrm>
            <a:off x="0" y="300261"/>
            <a:ext cx="9144000" cy="696913"/>
          </a:xfrm>
          <a:prstGeom prst="rect">
            <a:avLst/>
          </a:prstGeom>
          <a:noFill/>
          <a:ln>
            <a:noFill/>
          </a:ln>
        </p:spPr>
        <p:txBody>
          <a:bodyPr spcFirstLastPara="1" wrap="square" lIns="91425" tIns="91425" rIns="91425" bIns="91425" anchor="t" anchorCtr="0">
            <a:noAutofit/>
          </a:bodyPr>
          <a:lstStyle/>
          <a:p>
            <a:pPr algn="ctr"/>
            <a:r>
              <a:rPr lang="en">
                <a:latin typeface="+mj-lt"/>
                <a:ea typeface="Open Sans" panose="020B0606030504020204" pitchFamily="34" charset="0"/>
                <a:cs typeface="Open Sans" panose="020B0606030504020204" pitchFamily="34" charset="0"/>
                <a:sym typeface="Average"/>
              </a:rPr>
              <a:t>Folders</a:t>
            </a:r>
            <a:endParaRPr>
              <a:latin typeface="+mj-lt"/>
              <a:ea typeface="Open Sans" panose="020B0606030504020204" pitchFamily="34" charset="0"/>
              <a:cs typeface="Open Sans" panose="020B0606030504020204" pitchFamily="34" charset="0"/>
              <a:sym typeface="Average"/>
            </a:endParaRPr>
          </a:p>
        </p:txBody>
      </p:sp>
      <p:pic>
        <p:nvPicPr>
          <p:cNvPr id="122" name="Google Shape;122;p26" descr="Screenshot 2021-08-02 7.36.44 AM.png"/>
          <p:cNvPicPr preferRelativeResize="0"/>
          <p:nvPr/>
        </p:nvPicPr>
        <p:blipFill rotWithShape="1">
          <a:blip r:embed="rId4"/>
          <a:srcRect b="26062"/>
          <a:stretch/>
        </p:blipFill>
        <p:spPr>
          <a:xfrm>
            <a:off x="1290332" y="1063690"/>
            <a:ext cx="6563335" cy="3468414"/>
          </a:xfrm>
          <a:prstGeom prst="rect">
            <a:avLst/>
          </a:prstGeom>
          <a:noFill/>
          <a:ln w="12700">
            <a:solidFill>
              <a:srgbClr val="002060"/>
            </a:solidFill>
          </a:ln>
        </p:spPr>
      </p:pic>
      <p:sp>
        <p:nvSpPr>
          <p:cNvPr id="4" name="Google Shape;131;p27">
            <a:extLst>
              <a:ext uri="{FF2B5EF4-FFF2-40B4-BE49-F238E27FC236}">
                <a16:creationId xmlns:a16="http://schemas.microsoft.com/office/drawing/2014/main" id="{34804BC1-8479-44B0-9460-5499520CEE6A}"/>
              </a:ext>
            </a:extLst>
          </p:cNvPr>
          <p:cNvSpPr/>
          <p:nvPr/>
        </p:nvSpPr>
        <p:spPr>
          <a:xfrm>
            <a:off x="1799754" y="2718518"/>
            <a:ext cx="1451446" cy="583482"/>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 name="Google Shape;132;p27">
            <a:extLst>
              <a:ext uri="{FF2B5EF4-FFF2-40B4-BE49-F238E27FC236}">
                <a16:creationId xmlns:a16="http://schemas.microsoft.com/office/drawing/2014/main" id="{AF39DF63-0B5B-4887-93F8-34475DB7EB44}"/>
              </a:ext>
            </a:extLst>
          </p:cNvPr>
          <p:cNvCxnSpPr>
            <a:cxnSpLocks/>
          </p:cNvCxnSpPr>
          <p:nvPr/>
        </p:nvCxnSpPr>
        <p:spPr>
          <a:xfrm flipV="1">
            <a:off x="3039416" y="3187726"/>
            <a:ext cx="0" cy="1655513"/>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extLst>
      <p:ext uri="{BB962C8B-B14F-4D97-AF65-F5344CB8AC3E}">
        <p14:creationId xmlns:p14="http://schemas.microsoft.com/office/powerpoint/2010/main" val="589254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3" name="Google Shape;73;p20"/>
          <p:cNvSpPr txBox="1">
            <a:spLocks noGrp="1"/>
          </p:cNvSpPr>
          <p:nvPr>
            <p:ph type="ctrTitle" idx="4294967295"/>
          </p:nvPr>
        </p:nvSpPr>
        <p:spPr>
          <a:xfrm>
            <a:off x="622300" y="1298328"/>
            <a:ext cx="8521700" cy="2052637"/>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sz="4000">
                <a:latin typeface="Open Sans SemiBold" panose="020B0706030804020204" pitchFamily="34" charset="0"/>
                <a:ea typeface="Open Sans SemiBold" panose="020B0706030804020204" pitchFamily="34" charset="0"/>
                <a:cs typeface="Open Sans SemiBold" panose="020B0706030804020204" pitchFamily="34" charset="0"/>
                <a:sym typeface="Average"/>
              </a:rPr>
              <a:t>Digital Organization</a:t>
            </a:r>
            <a:endParaRPr sz="400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a:p>
            <a:pPr marL="0" lvl="0" indent="0" algn="l" rtl="0">
              <a:spcBef>
                <a:spcPts val="0"/>
              </a:spcBef>
              <a:spcAft>
                <a:spcPts val="0"/>
              </a:spcAft>
              <a:buNone/>
            </a:pPr>
            <a:r>
              <a:rPr lang="en">
                <a:latin typeface="Open Sans" panose="020B0606030504020204" pitchFamily="34" charset="0"/>
                <a:ea typeface="Open Sans" panose="020B0606030504020204" pitchFamily="34" charset="0"/>
                <a:cs typeface="Open Sans" panose="020B0606030504020204" pitchFamily="34" charset="0"/>
                <a:sym typeface="Average"/>
              </a:rPr>
              <a:t>Digital Literacy Workshop</a:t>
            </a:r>
            <a:endParaRPr>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4" name="Picture 3">
            <a:extLst>
              <a:ext uri="{FF2B5EF4-FFF2-40B4-BE49-F238E27FC236}">
                <a16:creationId xmlns:a16="http://schemas.microsoft.com/office/drawing/2014/main" id="{077533B0-4F60-4690-83F3-A1E93B09E7BF}"/>
              </a:ext>
            </a:extLst>
          </p:cNvPr>
          <p:cNvPicPr>
            <a:picLocks noChangeAspect="1"/>
          </p:cNvPicPr>
          <p:nvPr/>
        </p:nvPicPr>
        <p:blipFill>
          <a:blip r:embed="rId4"/>
          <a:stretch>
            <a:fillRect/>
          </a:stretch>
        </p:blipFill>
        <p:spPr>
          <a:xfrm>
            <a:off x="109063" y="360635"/>
            <a:ext cx="3794725" cy="2211115"/>
          </a:xfrm>
          <a:prstGeom prst="rect">
            <a:avLst/>
          </a:prstGeom>
        </p:spPr>
      </p:pic>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21" name="Google Shape;121;p26"/>
          <p:cNvSpPr txBox="1">
            <a:spLocks noGrp="1"/>
          </p:cNvSpPr>
          <p:nvPr>
            <p:ph type="ctrTitle" idx="4294967295"/>
          </p:nvPr>
        </p:nvSpPr>
        <p:spPr>
          <a:xfrm>
            <a:off x="0" y="300261"/>
            <a:ext cx="9144000" cy="696913"/>
          </a:xfrm>
          <a:prstGeom prst="rect">
            <a:avLst/>
          </a:prstGeom>
          <a:noFill/>
          <a:ln>
            <a:noFill/>
          </a:ln>
        </p:spPr>
        <p:txBody>
          <a:bodyPr spcFirstLastPara="1" wrap="square" lIns="91425" tIns="91425" rIns="91425" bIns="91425" anchor="t" anchorCtr="0">
            <a:noAutofit/>
          </a:bodyPr>
          <a:lstStyle/>
          <a:p>
            <a:pPr algn="ctr"/>
            <a:r>
              <a:rPr lang="en">
                <a:latin typeface="+mj-lt"/>
                <a:ea typeface="Open Sans" panose="020B0606030504020204" pitchFamily="34" charset="0"/>
                <a:cs typeface="Open Sans" panose="020B0606030504020204" pitchFamily="34" charset="0"/>
                <a:sym typeface="Average"/>
              </a:rPr>
              <a:t>Create a new folder.</a:t>
            </a:r>
            <a:endParaRPr>
              <a:latin typeface="+mj-lt"/>
              <a:ea typeface="Open Sans" panose="020B0606030504020204" pitchFamily="34" charset="0"/>
              <a:cs typeface="Open Sans" panose="020B0606030504020204" pitchFamily="34" charset="0"/>
              <a:sym typeface="Average"/>
            </a:endParaRPr>
          </a:p>
        </p:txBody>
      </p:sp>
      <p:pic>
        <p:nvPicPr>
          <p:cNvPr id="122" name="Google Shape;122;p26" descr="Screenshot 2021-08-02 7.43.22 AM.png"/>
          <p:cNvPicPr preferRelativeResize="0"/>
          <p:nvPr/>
        </p:nvPicPr>
        <p:blipFill rotWithShape="1">
          <a:blip r:embed="rId4"/>
          <a:srcRect r="723" b="26062"/>
          <a:stretch/>
        </p:blipFill>
        <p:spPr>
          <a:xfrm>
            <a:off x="1082040" y="1107959"/>
            <a:ext cx="6979920" cy="3468414"/>
          </a:xfrm>
          <a:prstGeom prst="rect">
            <a:avLst/>
          </a:prstGeom>
          <a:noFill/>
          <a:ln w="12700">
            <a:solidFill>
              <a:srgbClr val="002060"/>
            </a:solidFill>
          </a:ln>
        </p:spPr>
      </p:pic>
      <p:sp>
        <p:nvSpPr>
          <p:cNvPr id="4" name="Google Shape;131;p27">
            <a:extLst>
              <a:ext uri="{FF2B5EF4-FFF2-40B4-BE49-F238E27FC236}">
                <a16:creationId xmlns:a16="http://schemas.microsoft.com/office/drawing/2014/main" id="{6528901E-AF96-4B7F-985F-8A50AB2BF0A8}"/>
              </a:ext>
            </a:extLst>
          </p:cNvPr>
          <p:cNvSpPr/>
          <p:nvPr/>
        </p:nvSpPr>
        <p:spPr>
          <a:xfrm>
            <a:off x="3151035" y="2382571"/>
            <a:ext cx="2396320" cy="378358"/>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 name="Google Shape;132;p27">
            <a:extLst>
              <a:ext uri="{FF2B5EF4-FFF2-40B4-BE49-F238E27FC236}">
                <a16:creationId xmlns:a16="http://schemas.microsoft.com/office/drawing/2014/main" id="{A652A39D-C0F8-44A1-92A1-591540940FAA}"/>
              </a:ext>
            </a:extLst>
          </p:cNvPr>
          <p:cNvCxnSpPr>
            <a:cxnSpLocks/>
          </p:cNvCxnSpPr>
          <p:nvPr/>
        </p:nvCxnSpPr>
        <p:spPr>
          <a:xfrm flipV="1">
            <a:off x="4461816" y="2842166"/>
            <a:ext cx="0" cy="1655513"/>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extLst>
      <p:ext uri="{BB962C8B-B14F-4D97-AF65-F5344CB8AC3E}">
        <p14:creationId xmlns:p14="http://schemas.microsoft.com/office/powerpoint/2010/main" val="25263992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21" name="Google Shape;121;p26"/>
          <p:cNvSpPr txBox="1">
            <a:spLocks noGrp="1"/>
          </p:cNvSpPr>
          <p:nvPr>
            <p:ph type="ctrTitle" idx="4294967295"/>
          </p:nvPr>
        </p:nvSpPr>
        <p:spPr>
          <a:xfrm>
            <a:off x="0" y="300261"/>
            <a:ext cx="9144000" cy="696913"/>
          </a:xfrm>
          <a:prstGeom prst="rect">
            <a:avLst/>
          </a:prstGeom>
          <a:noFill/>
          <a:ln>
            <a:noFill/>
          </a:ln>
        </p:spPr>
        <p:txBody>
          <a:bodyPr spcFirstLastPara="1" wrap="square" lIns="91425" tIns="91425" rIns="91425" bIns="91425" anchor="t" anchorCtr="0">
            <a:noAutofit/>
          </a:bodyPr>
          <a:lstStyle/>
          <a:p>
            <a:pPr algn="ctr"/>
            <a:r>
              <a:rPr lang="en">
                <a:latin typeface="+mj-lt"/>
                <a:ea typeface="Open Sans" panose="020B0606030504020204" pitchFamily="34" charset="0"/>
                <a:cs typeface="Open Sans" panose="020B0606030504020204" pitchFamily="34" charset="0"/>
                <a:sym typeface="Average"/>
              </a:rPr>
              <a:t>Open the new folder.</a:t>
            </a:r>
            <a:endParaRPr>
              <a:latin typeface="+mj-lt"/>
              <a:ea typeface="Open Sans" panose="020B0606030504020204" pitchFamily="34" charset="0"/>
              <a:cs typeface="Open Sans" panose="020B0606030504020204" pitchFamily="34" charset="0"/>
              <a:sym typeface="Average"/>
            </a:endParaRPr>
          </a:p>
        </p:txBody>
      </p:sp>
      <p:pic>
        <p:nvPicPr>
          <p:cNvPr id="122" name="Google Shape;122;p26" descr="Screenshot 2021-08-02 7.44.12 AM.png"/>
          <p:cNvPicPr preferRelativeResize="0"/>
          <p:nvPr/>
        </p:nvPicPr>
        <p:blipFill rotWithShape="1">
          <a:blip r:embed="rId4"/>
          <a:srcRect r="1052" b="26062"/>
          <a:stretch/>
        </p:blipFill>
        <p:spPr>
          <a:xfrm>
            <a:off x="912877" y="1088614"/>
            <a:ext cx="7318245" cy="3468414"/>
          </a:xfrm>
          <a:prstGeom prst="rect">
            <a:avLst/>
          </a:prstGeom>
          <a:noFill/>
          <a:ln w="12700">
            <a:solidFill>
              <a:srgbClr val="002060"/>
            </a:solidFill>
          </a:ln>
        </p:spPr>
      </p:pic>
    </p:spTree>
    <p:custDataLst>
      <p:tags r:id="rId1"/>
    </p:custDataLst>
    <p:extLst>
      <p:ext uri="{BB962C8B-B14F-4D97-AF65-F5344CB8AC3E}">
        <p14:creationId xmlns:p14="http://schemas.microsoft.com/office/powerpoint/2010/main" val="2960918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 name="Google Shape;121;p26">
            <a:extLst>
              <a:ext uri="{FF2B5EF4-FFF2-40B4-BE49-F238E27FC236}">
                <a16:creationId xmlns:a16="http://schemas.microsoft.com/office/drawing/2014/main" id="{E6CEB26A-C565-46E9-9BC8-6A801C4E2B91}"/>
              </a:ext>
            </a:extLst>
          </p:cNvPr>
          <p:cNvSpPr txBox="1">
            <a:spLocks/>
          </p:cNvSpPr>
          <p:nvPr/>
        </p:nvSpPr>
        <p:spPr>
          <a:xfrm>
            <a:off x="0" y="411432"/>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indent="0" algn="ctr" eaLnBrk="1" hangingPunct="1">
              <a:buClr>
                <a:schemeClr val="dk1"/>
              </a:buClr>
              <a:buSzPts val="2800"/>
              <a:buNone/>
              <a:defRPr sz="2800">
                <a:solidFill>
                  <a:schemeClr val="dk1"/>
                </a:solidFill>
                <a:latin typeface="+mj-lt"/>
                <a:ea typeface="Open Sans" panose="020B0606030504020204" pitchFamily="34" charset="0"/>
                <a:cs typeface="Open Sans" panose="020B0606030504020204" pitchFamily="34" charset="0"/>
              </a:defRPr>
            </a:lvl1pPr>
            <a:lvl2pPr eaLnBrk="1" hangingPunct="1">
              <a:buClr>
                <a:schemeClr val="dk1"/>
              </a:buClr>
              <a:buSzPts val="2800"/>
              <a:buNone/>
              <a:defRPr sz="2800">
                <a:solidFill>
                  <a:schemeClr val="dk1"/>
                </a:solidFill>
              </a:defRPr>
            </a:lvl2pPr>
            <a:lvl3pPr eaLnBrk="1" hangingPunct="1">
              <a:buClr>
                <a:schemeClr val="dk1"/>
              </a:buClr>
              <a:buSzPts val="2800"/>
              <a:buNone/>
              <a:defRPr sz="2800">
                <a:solidFill>
                  <a:schemeClr val="dk1"/>
                </a:solidFill>
              </a:defRPr>
            </a:lvl3pPr>
            <a:lvl4pPr eaLnBrk="1" hangingPunct="1">
              <a:buClr>
                <a:schemeClr val="dk1"/>
              </a:buClr>
              <a:buSzPts val="2800"/>
              <a:buNone/>
              <a:defRPr sz="2800">
                <a:solidFill>
                  <a:schemeClr val="dk1"/>
                </a:solidFill>
              </a:defRPr>
            </a:lvl4pPr>
            <a:lvl5pPr eaLnBrk="1" hangingPunct="1">
              <a:buClr>
                <a:schemeClr val="dk1"/>
              </a:buClr>
              <a:buSzPts val="2800"/>
              <a:buNone/>
              <a:defRPr sz="2800">
                <a:solidFill>
                  <a:schemeClr val="dk1"/>
                </a:solidFill>
              </a:defRPr>
            </a:lvl5pPr>
            <a:lvl6pPr eaLnBrk="1" hangingPunct="1">
              <a:buClr>
                <a:schemeClr val="dk1"/>
              </a:buClr>
              <a:buSzPts val="2800"/>
              <a:buNone/>
              <a:defRPr sz="2800">
                <a:solidFill>
                  <a:schemeClr val="dk1"/>
                </a:solidFill>
              </a:defRPr>
            </a:lvl6pPr>
            <a:lvl7pPr eaLnBrk="1" hangingPunct="1">
              <a:buClr>
                <a:schemeClr val="dk1"/>
              </a:buClr>
              <a:buSzPts val="2800"/>
              <a:buNone/>
              <a:defRPr sz="2800">
                <a:solidFill>
                  <a:schemeClr val="dk1"/>
                </a:solidFill>
              </a:defRPr>
            </a:lvl7pPr>
            <a:lvl8pPr eaLnBrk="1" hangingPunct="1">
              <a:buClr>
                <a:schemeClr val="dk1"/>
              </a:buClr>
              <a:buSzPts val="2800"/>
              <a:buNone/>
              <a:defRPr sz="2800">
                <a:solidFill>
                  <a:schemeClr val="dk1"/>
                </a:solidFill>
              </a:defRPr>
            </a:lvl8pPr>
            <a:lvl9pPr eaLnBrk="1" hangingPunct="1">
              <a:buClr>
                <a:schemeClr val="dk1"/>
              </a:buClr>
              <a:buSzPts val="2800"/>
              <a:buNone/>
              <a:defRPr sz="2800">
                <a:solidFill>
                  <a:schemeClr val="dk1"/>
                </a:solidFill>
              </a:defRPr>
            </a:lvl9pPr>
          </a:lstStyle>
          <a:p>
            <a:r>
              <a:rPr lang="en-US">
                <a:sym typeface="Average"/>
              </a:rPr>
              <a:t>File Structure</a:t>
            </a:r>
          </a:p>
        </p:txBody>
      </p:sp>
      <p:pic>
        <p:nvPicPr>
          <p:cNvPr id="130" name="Google Shape;130;p27" descr="Screenshot 2021-08-02 7.44.12 AM.png"/>
          <p:cNvPicPr preferRelativeResize="0"/>
          <p:nvPr/>
        </p:nvPicPr>
        <p:blipFill rotWithShape="1">
          <a:blip r:embed="rId4"/>
          <a:srcRect r="426" b="26062"/>
          <a:stretch/>
        </p:blipFill>
        <p:spPr>
          <a:xfrm>
            <a:off x="1159584" y="1108345"/>
            <a:ext cx="7130976" cy="3422255"/>
          </a:xfrm>
          <a:prstGeom prst="rect">
            <a:avLst/>
          </a:prstGeom>
          <a:noFill/>
          <a:ln w="12700">
            <a:solidFill>
              <a:srgbClr val="002060"/>
            </a:solidFill>
          </a:ln>
        </p:spPr>
      </p:pic>
      <p:sp>
        <p:nvSpPr>
          <p:cNvPr id="131" name="Google Shape;131;p27"/>
          <p:cNvSpPr/>
          <p:nvPr/>
        </p:nvSpPr>
        <p:spPr>
          <a:xfrm>
            <a:off x="3106835" y="1291749"/>
            <a:ext cx="3575906" cy="437991"/>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32" name="Google Shape;132;p27"/>
          <p:cNvCxnSpPr>
            <a:cxnSpLocks/>
          </p:cNvCxnSpPr>
          <p:nvPr/>
        </p:nvCxnSpPr>
        <p:spPr>
          <a:xfrm>
            <a:off x="708660" y="1528905"/>
            <a:ext cx="2291494" cy="0"/>
          </a:xfrm>
          <a:prstGeom prst="straightConnector1">
            <a:avLst/>
          </a:prstGeom>
          <a:noFill/>
          <a:ln w="76200" cap="flat" cmpd="sng">
            <a:solidFill>
              <a:schemeClr val="accent6"/>
            </a:solidFill>
            <a:prstDash val="solid"/>
            <a:round/>
            <a:headEnd type="none" w="med" len="med"/>
            <a:tailEnd type="triangle" w="med" len="med"/>
          </a:ln>
        </p:spPr>
      </p:cxnSp>
      <p:sp>
        <p:nvSpPr>
          <p:cNvPr id="7" name="Google Shape;131;p27">
            <a:extLst>
              <a:ext uri="{FF2B5EF4-FFF2-40B4-BE49-F238E27FC236}">
                <a16:creationId xmlns:a16="http://schemas.microsoft.com/office/drawing/2014/main" id="{EA6FA2D1-05FE-4D88-B06F-A0CD57264399}"/>
              </a:ext>
            </a:extLst>
          </p:cNvPr>
          <p:cNvSpPr/>
          <p:nvPr/>
        </p:nvSpPr>
        <p:spPr>
          <a:xfrm>
            <a:off x="853440" y="2603154"/>
            <a:ext cx="2438396" cy="1374486"/>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 name="Google Shape;132;p27">
            <a:extLst>
              <a:ext uri="{FF2B5EF4-FFF2-40B4-BE49-F238E27FC236}">
                <a16:creationId xmlns:a16="http://schemas.microsoft.com/office/drawing/2014/main" id="{89C05A9F-C0AA-4C19-840C-DA5DDDD14F48}"/>
              </a:ext>
            </a:extLst>
          </p:cNvPr>
          <p:cNvCxnSpPr>
            <a:cxnSpLocks/>
          </p:cNvCxnSpPr>
          <p:nvPr/>
        </p:nvCxnSpPr>
        <p:spPr>
          <a:xfrm flipH="1">
            <a:off x="3618536" y="2777490"/>
            <a:ext cx="2172664" cy="1"/>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extLst>
      <p:ext uri="{BB962C8B-B14F-4D97-AF65-F5344CB8AC3E}">
        <p14:creationId xmlns:p14="http://schemas.microsoft.com/office/powerpoint/2010/main" val="40013726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30" name="Google Shape;130;p27" descr="Screenshot 2021-08-02 7.46.58 AM.png"/>
          <p:cNvPicPr preferRelativeResize="0"/>
          <p:nvPr/>
        </p:nvPicPr>
        <p:blipFill rotWithShape="1">
          <a:blip r:embed="rId4"/>
          <a:srcRect b="7894"/>
          <a:stretch/>
        </p:blipFill>
        <p:spPr>
          <a:xfrm>
            <a:off x="1538941" y="1097071"/>
            <a:ext cx="6066118" cy="3634997"/>
          </a:xfrm>
          <a:prstGeom prst="rect">
            <a:avLst/>
          </a:prstGeom>
          <a:noFill/>
          <a:ln w="12700">
            <a:solidFill>
              <a:srgbClr val="002060"/>
            </a:solidFill>
          </a:ln>
        </p:spPr>
      </p:pic>
      <p:sp>
        <p:nvSpPr>
          <p:cNvPr id="131" name="Google Shape;131;p27"/>
          <p:cNvSpPr/>
          <p:nvPr/>
        </p:nvSpPr>
        <p:spPr>
          <a:xfrm>
            <a:off x="1295399" y="3516789"/>
            <a:ext cx="1874521" cy="1360424"/>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32" name="Google Shape;132;p27"/>
          <p:cNvCxnSpPr>
            <a:cxnSpLocks/>
          </p:cNvCxnSpPr>
          <p:nvPr/>
        </p:nvCxnSpPr>
        <p:spPr>
          <a:xfrm flipH="1">
            <a:off x="3427382" y="3887850"/>
            <a:ext cx="2668618" cy="0"/>
          </a:xfrm>
          <a:prstGeom prst="straightConnector1">
            <a:avLst/>
          </a:prstGeom>
          <a:noFill/>
          <a:ln w="76200" cap="flat" cmpd="sng">
            <a:solidFill>
              <a:schemeClr val="accent6"/>
            </a:solidFill>
            <a:prstDash val="solid"/>
            <a:round/>
            <a:headEnd type="none" w="med" len="med"/>
            <a:tailEnd type="triangle" w="med" len="med"/>
          </a:ln>
        </p:spPr>
      </p:cxnSp>
      <p:sp>
        <p:nvSpPr>
          <p:cNvPr id="12" name="Google Shape;121;p26">
            <a:extLst>
              <a:ext uri="{FF2B5EF4-FFF2-40B4-BE49-F238E27FC236}">
                <a16:creationId xmlns:a16="http://schemas.microsoft.com/office/drawing/2014/main" id="{E6CEB26A-C565-46E9-9BC8-6A801C4E2B91}"/>
              </a:ext>
            </a:extLst>
          </p:cNvPr>
          <p:cNvSpPr txBox="1">
            <a:spLocks/>
          </p:cNvSpPr>
          <p:nvPr/>
        </p:nvSpPr>
        <p:spPr>
          <a:xfrm>
            <a:off x="0" y="411432"/>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indent="0" algn="ctr" eaLnBrk="1" hangingPunct="1">
              <a:buClr>
                <a:schemeClr val="dk1"/>
              </a:buClr>
              <a:buSzPts val="2800"/>
              <a:buNone/>
              <a:defRPr sz="2800">
                <a:solidFill>
                  <a:schemeClr val="dk1"/>
                </a:solidFill>
                <a:latin typeface="+mj-lt"/>
                <a:ea typeface="Open Sans" panose="020B0606030504020204" pitchFamily="34" charset="0"/>
                <a:cs typeface="Open Sans" panose="020B0606030504020204" pitchFamily="34" charset="0"/>
              </a:defRPr>
            </a:lvl1pPr>
            <a:lvl2pPr eaLnBrk="1" hangingPunct="1">
              <a:buClr>
                <a:schemeClr val="dk1"/>
              </a:buClr>
              <a:buSzPts val="2800"/>
              <a:buNone/>
              <a:defRPr sz="2800">
                <a:solidFill>
                  <a:schemeClr val="dk1"/>
                </a:solidFill>
              </a:defRPr>
            </a:lvl2pPr>
            <a:lvl3pPr eaLnBrk="1" hangingPunct="1">
              <a:buClr>
                <a:schemeClr val="dk1"/>
              </a:buClr>
              <a:buSzPts val="2800"/>
              <a:buNone/>
              <a:defRPr sz="2800">
                <a:solidFill>
                  <a:schemeClr val="dk1"/>
                </a:solidFill>
              </a:defRPr>
            </a:lvl3pPr>
            <a:lvl4pPr eaLnBrk="1" hangingPunct="1">
              <a:buClr>
                <a:schemeClr val="dk1"/>
              </a:buClr>
              <a:buSzPts val="2800"/>
              <a:buNone/>
              <a:defRPr sz="2800">
                <a:solidFill>
                  <a:schemeClr val="dk1"/>
                </a:solidFill>
              </a:defRPr>
            </a:lvl4pPr>
            <a:lvl5pPr eaLnBrk="1" hangingPunct="1">
              <a:buClr>
                <a:schemeClr val="dk1"/>
              </a:buClr>
              <a:buSzPts val="2800"/>
              <a:buNone/>
              <a:defRPr sz="2800">
                <a:solidFill>
                  <a:schemeClr val="dk1"/>
                </a:solidFill>
              </a:defRPr>
            </a:lvl5pPr>
            <a:lvl6pPr eaLnBrk="1" hangingPunct="1">
              <a:buClr>
                <a:schemeClr val="dk1"/>
              </a:buClr>
              <a:buSzPts val="2800"/>
              <a:buNone/>
              <a:defRPr sz="2800">
                <a:solidFill>
                  <a:schemeClr val="dk1"/>
                </a:solidFill>
              </a:defRPr>
            </a:lvl6pPr>
            <a:lvl7pPr eaLnBrk="1" hangingPunct="1">
              <a:buClr>
                <a:schemeClr val="dk1"/>
              </a:buClr>
              <a:buSzPts val="2800"/>
              <a:buNone/>
              <a:defRPr sz="2800">
                <a:solidFill>
                  <a:schemeClr val="dk1"/>
                </a:solidFill>
              </a:defRPr>
            </a:lvl7pPr>
            <a:lvl8pPr eaLnBrk="1" hangingPunct="1">
              <a:buClr>
                <a:schemeClr val="dk1"/>
              </a:buClr>
              <a:buSzPts val="2800"/>
              <a:buNone/>
              <a:defRPr sz="2800">
                <a:solidFill>
                  <a:schemeClr val="dk1"/>
                </a:solidFill>
              </a:defRPr>
            </a:lvl8pPr>
            <a:lvl9pPr eaLnBrk="1" hangingPunct="1">
              <a:buClr>
                <a:schemeClr val="dk1"/>
              </a:buClr>
              <a:buSzPts val="2800"/>
              <a:buNone/>
              <a:defRPr sz="2800">
                <a:solidFill>
                  <a:schemeClr val="dk1"/>
                </a:solidFill>
              </a:defRPr>
            </a:lvl9pPr>
          </a:lstStyle>
          <a:p>
            <a:r>
              <a:rPr lang="en-US">
                <a:sym typeface="Average"/>
              </a:rPr>
              <a:t>Cloud Storage</a:t>
            </a:r>
          </a:p>
        </p:txBody>
      </p:sp>
    </p:spTree>
    <p:custDataLst>
      <p:tags r:id="rId1"/>
    </p:custDataLst>
    <p:extLst>
      <p:ext uri="{BB962C8B-B14F-4D97-AF65-F5344CB8AC3E}">
        <p14:creationId xmlns:p14="http://schemas.microsoft.com/office/powerpoint/2010/main" val="22491901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1" name="Google Shape;531;p69"/>
          <p:cNvSpPr txBox="1">
            <a:spLocks noGrp="1"/>
          </p:cNvSpPr>
          <p:nvPr>
            <p:ph type="ctrTitle"/>
          </p:nvPr>
        </p:nvSpPr>
        <p:spPr>
          <a:xfrm>
            <a:off x="588804" y="792038"/>
            <a:ext cx="8729400" cy="574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3600">
                <a:latin typeface="+mj-lt"/>
                <a:ea typeface="Open Sans" panose="020B0606030504020204" pitchFamily="34" charset="0"/>
                <a:cs typeface="Open Sans" panose="020B0606030504020204" pitchFamily="34" charset="0"/>
                <a:sym typeface="Average"/>
              </a:rPr>
              <a:t>Wrap-Up</a:t>
            </a:r>
            <a:endParaRPr sz="3600">
              <a:latin typeface="+mj-lt"/>
              <a:ea typeface="Open Sans" panose="020B0606030504020204" pitchFamily="34" charset="0"/>
              <a:cs typeface="Open Sans" panose="020B0606030504020204" pitchFamily="34" charset="0"/>
              <a:sym typeface="Average"/>
            </a:endParaRPr>
          </a:p>
        </p:txBody>
      </p:sp>
      <p:sp>
        <p:nvSpPr>
          <p:cNvPr id="532" name="Google Shape;532;p69"/>
          <p:cNvSpPr txBox="1">
            <a:spLocks noGrp="1"/>
          </p:cNvSpPr>
          <p:nvPr>
            <p:ph type="ctrTitle" idx="4294967295"/>
          </p:nvPr>
        </p:nvSpPr>
        <p:spPr>
          <a:xfrm>
            <a:off x="1222534" y="1342758"/>
            <a:ext cx="7332662" cy="1851025"/>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None/>
            </a:pPr>
            <a:endParaRPr sz="80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400">
                <a:latin typeface="Open Sans" panose="020B0606030504020204" pitchFamily="34" charset="0"/>
                <a:ea typeface="Open Sans" panose="020B0606030504020204" pitchFamily="34" charset="0"/>
                <a:cs typeface="Open Sans" panose="020B0606030504020204" pitchFamily="34" charset="0"/>
                <a:sym typeface="Average"/>
              </a:rPr>
              <a:t>Take the exit survey</a:t>
            </a:r>
            <a:endParaRPr sz="2400" u="sng">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8" name="Google Shape;532;p69">
            <a:extLst>
              <a:ext uri="{FF2B5EF4-FFF2-40B4-BE49-F238E27FC236}">
                <a16:creationId xmlns:a16="http://schemas.microsoft.com/office/drawing/2014/main" id="{8D953E44-1356-49C1-BB2C-0B8D1EC7CC5E}"/>
              </a:ext>
            </a:extLst>
          </p:cNvPr>
          <p:cNvSpPr txBox="1">
            <a:spLocks/>
          </p:cNvSpPr>
          <p:nvPr/>
        </p:nvSpPr>
        <p:spPr>
          <a:xfrm>
            <a:off x="1221696" y="1900983"/>
            <a:ext cx="7333500" cy="1851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marL="457200" algn="l"/>
            <a:endParaRPr lang="en-US" sz="80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37"/>
        <p:cNvGrpSpPr/>
        <p:nvPr/>
      </p:nvGrpSpPr>
      <p:grpSpPr>
        <a:xfrm>
          <a:off x="0" y="0"/>
          <a:ext cx="0" cy="0"/>
          <a:chOff x="0" y="0"/>
          <a:chExt cx="0" cy="0"/>
        </a:xfrm>
      </p:grpSpPr>
      <p:sp>
        <p:nvSpPr>
          <p:cNvPr id="8" name="Google Shape;86;p22">
            <a:extLst>
              <a:ext uri="{FF2B5EF4-FFF2-40B4-BE49-F238E27FC236}">
                <a16:creationId xmlns:a16="http://schemas.microsoft.com/office/drawing/2014/main" id="{CF5DEAEF-43B0-479A-9AEC-C9B8E6A57118}"/>
              </a:ext>
            </a:extLst>
          </p:cNvPr>
          <p:cNvSpPr txBox="1">
            <a:spLocks/>
          </p:cNvSpPr>
          <p:nvPr/>
        </p:nvSpPr>
        <p:spPr>
          <a:xfrm>
            <a:off x="622300" y="1262890"/>
            <a:ext cx="8521700" cy="205105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4000">
                <a:latin typeface="Open Sans SemiBold" panose="020B0706030804020204" pitchFamily="34" charset="0"/>
                <a:ea typeface="Open Sans SemiBold" panose="020B0706030804020204" pitchFamily="34" charset="0"/>
                <a:cs typeface="Open Sans SemiBold" panose="020B0706030804020204" pitchFamily="34" charset="0"/>
                <a:sym typeface="Average"/>
              </a:rPr>
              <a:t>Digital Organization</a:t>
            </a:r>
          </a:p>
          <a:p>
            <a:r>
              <a:rPr lang="en-US">
                <a:latin typeface="Open Sans" panose="020B0606030504020204" pitchFamily="34" charset="0"/>
                <a:ea typeface="Open Sans" panose="020B0606030504020204" pitchFamily="34" charset="0"/>
                <a:cs typeface="Open Sans" panose="020B0606030504020204" pitchFamily="34" charset="0"/>
                <a:sym typeface="Average"/>
              </a:rPr>
              <a:t>Digital Literacy Workshop : STUDENTS</a:t>
            </a:r>
          </a:p>
        </p:txBody>
      </p:sp>
      <p:pic>
        <p:nvPicPr>
          <p:cNvPr id="9" name="Picture 8">
            <a:extLst>
              <a:ext uri="{FF2B5EF4-FFF2-40B4-BE49-F238E27FC236}">
                <a16:creationId xmlns:a16="http://schemas.microsoft.com/office/drawing/2014/main" id="{73142C64-C7D3-4EA7-A91D-CB75DCEC9746}"/>
              </a:ext>
            </a:extLst>
          </p:cNvPr>
          <p:cNvPicPr>
            <a:picLocks noChangeAspect="1"/>
          </p:cNvPicPr>
          <p:nvPr/>
        </p:nvPicPr>
        <p:blipFill>
          <a:blip r:embed="rId4"/>
          <a:stretch>
            <a:fillRect/>
          </a:stretch>
        </p:blipFill>
        <p:spPr>
          <a:xfrm>
            <a:off x="109063" y="360635"/>
            <a:ext cx="3794725" cy="2211115"/>
          </a:xfrm>
          <a:prstGeom prst="rect">
            <a:avLst/>
          </a:prstGeom>
        </p:spPr>
      </p:pic>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6" name="Google Shape;86;p22"/>
          <p:cNvSpPr txBox="1">
            <a:spLocks noGrp="1"/>
          </p:cNvSpPr>
          <p:nvPr>
            <p:ph type="title" idx="4294967295"/>
          </p:nvPr>
        </p:nvSpPr>
        <p:spPr>
          <a:xfrm>
            <a:off x="0" y="1444495"/>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Discussion Question</a:t>
            </a:r>
            <a:endParaRPr sz="360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87" name="Google Shape;87;p22"/>
          <p:cNvSpPr txBox="1">
            <a:spLocks noGrp="1"/>
          </p:cNvSpPr>
          <p:nvPr>
            <p:ph type="ctrTitle" idx="4294967295"/>
          </p:nvPr>
        </p:nvSpPr>
        <p:spPr>
          <a:xfrm>
            <a:off x="1511300" y="2082670"/>
            <a:ext cx="61214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80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What’s one thing you do to try to stay organized?</a:t>
            </a:r>
            <a:endParaRPr sz="280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extLst>
      <p:ext uri="{BB962C8B-B14F-4D97-AF65-F5344CB8AC3E}">
        <p14:creationId xmlns:p14="http://schemas.microsoft.com/office/powerpoint/2010/main" val="21281251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527369"/>
            <a:ext cx="9144000" cy="828900"/>
          </a:xfrm>
          <a:prstGeom prst="rect">
            <a:avLst/>
          </a:prstGeom>
          <a:noFill/>
          <a:ln>
            <a:noFill/>
          </a:ln>
        </p:spPr>
        <p:txBody>
          <a:bodyPr spcFirstLastPara="1" wrap="square" lIns="91425" tIns="91425" rIns="91425" bIns="91425" anchor="t" anchorCtr="0">
            <a:noAutofit/>
          </a:bodyPr>
          <a:lstStyle/>
          <a:p>
            <a:pPr algn="ct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Sharing Devices and Accounts</a:t>
            </a:r>
            <a:endParaRPr sz="360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extLst>
      <p:ext uri="{BB962C8B-B14F-4D97-AF65-F5344CB8AC3E}">
        <p14:creationId xmlns:p14="http://schemas.microsoft.com/office/powerpoint/2010/main" val="14640266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idx="4294967295"/>
          </p:nvPr>
        </p:nvSpPr>
        <p:spPr>
          <a:xfrm>
            <a:off x="0" y="93663"/>
            <a:ext cx="9144000" cy="828675"/>
          </a:xfrm>
          <a:prstGeom prst="rect">
            <a:avLst/>
          </a:prstGeom>
          <a:noFill/>
          <a:ln>
            <a:noFill/>
          </a:ln>
        </p:spPr>
        <p:txBody>
          <a:bodyPr spcFirstLastPara="1" wrap="square" lIns="91425" tIns="91425" rIns="91425" bIns="91425" anchor="t" anchorCtr="0">
            <a:noAutofit/>
          </a:bodyPr>
          <a:lstStyle/>
          <a:p>
            <a:pPr algn="ct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Device Accounts</a:t>
            </a:r>
            <a:endParaRPr sz="360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3" name="Picture 2">
            <a:extLst>
              <a:ext uri="{FF2B5EF4-FFF2-40B4-BE49-F238E27FC236}">
                <a16:creationId xmlns:a16="http://schemas.microsoft.com/office/drawing/2014/main" id="{84445C91-8C24-459A-9523-90AB06AECD7C}"/>
              </a:ext>
            </a:extLst>
          </p:cNvPr>
          <p:cNvPicPr>
            <a:picLocks noChangeAspect="1"/>
          </p:cNvPicPr>
          <p:nvPr/>
        </p:nvPicPr>
        <p:blipFill>
          <a:blip r:embed="rId4"/>
          <a:stretch>
            <a:fillRect/>
          </a:stretch>
        </p:blipFill>
        <p:spPr>
          <a:xfrm>
            <a:off x="1894609" y="876325"/>
            <a:ext cx="5354782" cy="3594107"/>
          </a:xfrm>
          <a:prstGeom prst="rect">
            <a:avLst/>
          </a:prstGeom>
        </p:spPr>
      </p:pic>
    </p:spTree>
    <p:custDataLst>
      <p:tags r:id="rId1"/>
    </p:custDataLst>
    <p:extLst>
      <p:ext uri="{BB962C8B-B14F-4D97-AF65-F5344CB8AC3E}">
        <p14:creationId xmlns:p14="http://schemas.microsoft.com/office/powerpoint/2010/main" val="7653276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idx="4294967295"/>
          </p:nvPr>
        </p:nvSpPr>
        <p:spPr>
          <a:xfrm>
            <a:off x="0" y="966788"/>
            <a:ext cx="9144000" cy="828675"/>
          </a:xfrm>
          <a:prstGeom prst="rect">
            <a:avLst/>
          </a:prstGeom>
          <a:noFill/>
          <a:ln>
            <a:noFill/>
          </a:ln>
        </p:spPr>
        <p:txBody>
          <a:bodyPr spcFirstLastPara="1" wrap="square" lIns="91425" tIns="91425" rIns="91425" bIns="91425" anchor="t" anchorCtr="0">
            <a:noAutofit/>
          </a:bodyPr>
          <a:lstStyle/>
          <a:p>
            <a:pPr algn="ct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Browser Accounts</a:t>
            </a:r>
            <a:endParaRPr sz="360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3" name="Picture 2" descr="Logo, company name&#10;&#10;Description automatically generated">
            <a:extLst>
              <a:ext uri="{FF2B5EF4-FFF2-40B4-BE49-F238E27FC236}">
                <a16:creationId xmlns:a16="http://schemas.microsoft.com/office/drawing/2014/main" id="{BCC33FA9-AE2A-41CC-9933-0CC40ECB047C}"/>
              </a:ext>
            </a:extLst>
          </p:cNvPr>
          <p:cNvPicPr>
            <a:picLocks noChangeAspect="1"/>
          </p:cNvPicPr>
          <p:nvPr/>
        </p:nvPicPr>
        <p:blipFill>
          <a:blip r:embed="rId4"/>
          <a:stretch>
            <a:fillRect/>
          </a:stretch>
        </p:blipFill>
        <p:spPr>
          <a:xfrm>
            <a:off x="2690550" y="1885854"/>
            <a:ext cx="3762900" cy="1371791"/>
          </a:xfrm>
          <a:prstGeom prst="rect">
            <a:avLst/>
          </a:prstGeom>
        </p:spPr>
      </p:pic>
    </p:spTree>
    <p:custDataLst>
      <p:tags r:id="rId1"/>
    </p:custDataLst>
    <p:extLst>
      <p:ext uri="{BB962C8B-B14F-4D97-AF65-F5344CB8AC3E}">
        <p14:creationId xmlns:p14="http://schemas.microsoft.com/office/powerpoint/2010/main" val="23602946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9" name="Google Shape;79;p21"/>
          <p:cNvSpPr txBox="1">
            <a:spLocks noGrp="1"/>
          </p:cNvSpPr>
          <p:nvPr>
            <p:ph type="title"/>
          </p:nvPr>
        </p:nvSpPr>
        <p:spPr>
          <a:xfrm>
            <a:off x="710842" y="518195"/>
            <a:ext cx="9144000" cy="828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600">
                <a:latin typeface="+mj-lt"/>
                <a:ea typeface="Open Sans" panose="020B0606030504020204" pitchFamily="34" charset="0"/>
                <a:cs typeface="Open Sans" panose="020B0606030504020204" pitchFamily="34" charset="0"/>
                <a:sym typeface="Average"/>
              </a:rPr>
              <a:t>Agenda</a:t>
            </a:r>
            <a:endParaRPr sz="3600">
              <a:latin typeface="+mj-lt"/>
              <a:ea typeface="Open Sans" panose="020B0606030504020204" pitchFamily="34" charset="0"/>
              <a:cs typeface="Open Sans" panose="020B0606030504020204" pitchFamily="34" charset="0"/>
              <a:sym typeface="Average"/>
            </a:endParaRPr>
          </a:p>
        </p:txBody>
      </p:sp>
      <p:sp>
        <p:nvSpPr>
          <p:cNvPr id="4" name="Google Shape;80;p21">
            <a:extLst>
              <a:ext uri="{FF2B5EF4-FFF2-40B4-BE49-F238E27FC236}">
                <a16:creationId xmlns:a16="http://schemas.microsoft.com/office/drawing/2014/main" id="{034FB78E-2417-438D-BF1D-3381B80FA799}"/>
              </a:ext>
            </a:extLst>
          </p:cNvPr>
          <p:cNvSpPr txBox="1">
            <a:spLocks/>
          </p:cNvSpPr>
          <p:nvPr/>
        </p:nvSpPr>
        <p:spPr>
          <a:xfrm>
            <a:off x="1211222" y="1462919"/>
            <a:ext cx="7493000" cy="304006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508000" indent="-457200">
              <a:spcAft>
                <a:spcPts val="600"/>
              </a:spcAft>
              <a:buFont typeface="Arial" panose="020B0604020202020204" pitchFamily="34" charset="0"/>
              <a:buChar char="•"/>
            </a:pPr>
            <a:r>
              <a:rPr lang="en-US" sz="2400" dirty="0">
                <a:latin typeface="Open Sans" panose="020B0606030504020204" pitchFamily="34" charset="0"/>
                <a:ea typeface="Open Sans" panose="020B0606030504020204" pitchFamily="34" charset="0"/>
                <a:cs typeface="Open Sans" panose="020B0606030504020204" pitchFamily="34" charset="0"/>
                <a:sym typeface="Average"/>
              </a:rPr>
              <a:t>Device and Browser Accounts</a:t>
            </a:r>
          </a:p>
          <a:p>
            <a:pPr marL="508000" indent="-457200">
              <a:spcAft>
                <a:spcPts val="600"/>
              </a:spcAft>
              <a:buFont typeface="Arial" panose="020B0604020202020204" pitchFamily="34" charset="0"/>
              <a:buChar char="•"/>
            </a:pPr>
            <a:r>
              <a:rPr lang="en-US" sz="2400" dirty="0">
                <a:latin typeface="Open Sans" panose="020B0606030504020204" pitchFamily="34" charset="0"/>
                <a:ea typeface="Open Sans" panose="020B0606030504020204" pitchFamily="34" charset="0"/>
                <a:cs typeface="Open Sans" panose="020B0606030504020204" pitchFamily="34" charset="0"/>
                <a:sym typeface="Average"/>
              </a:rPr>
              <a:t>Saving Passwords and Bookmarks in Browsers</a:t>
            </a:r>
          </a:p>
          <a:p>
            <a:pPr marL="508000" indent="-457200">
              <a:spcAft>
                <a:spcPts val="600"/>
              </a:spcAft>
              <a:buFont typeface="Arial" panose="020B0604020202020204" pitchFamily="34" charset="0"/>
              <a:buChar char="•"/>
            </a:pPr>
            <a:r>
              <a:rPr lang="en-US" sz="2400" dirty="0">
                <a:latin typeface="Open Sans" panose="020B0606030504020204" pitchFamily="34" charset="0"/>
                <a:ea typeface="Open Sans" panose="020B0606030504020204" pitchFamily="34" charset="0"/>
                <a:cs typeface="Open Sans" panose="020B0606030504020204" pitchFamily="34" charset="0"/>
                <a:sym typeface="Average"/>
              </a:rPr>
              <a:t>Online Calendars</a:t>
            </a:r>
          </a:p>
          <a:p>
            <a:pPr marL="508000" indent="-457200">
              <a:spcAft>
                <a:spcPts val="600"/>
              </a:spcAft>
              <a:buFont typeface="Arial" panose="020B0604020202020204" pitchFamily="34" charset="0"/>
              <a:buChar char="•"/>
            </a:pPr>
            <a:r>
              <a:rPr lang="en-US" sz="2400" dirty="0">
                <a:latin typeface="Open Sans" panose="020B0606030504020204" pitchFamily="34" charset="0"/>
                <a:ea typeface="Open Sans" panose="020B0606030504020204" pitchFamily="34" charset="0"/>
                <a:cs typeface="Open Sans" panose="020B0606030504020204" pitchFamily="34" charset="0"/>
                <a:sym typeface="Average"/>
              </a:rPr>
              <a:t>File Management</a:t>
            </a: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344742"/>
            <a:ext cx="9144000" cy="828900"/>
          </a:xfrm>
          <a:prstGeom prst="rect">
            <a:avLst/>
          </a:prstGeom>
          <a:noFill/>
          <a:ln>
            <a:noFill/>
          </a:ln>
        </p:spPr>
        <p:txBody>
          <a:bodyPr spcFirstLastPara="1" wrap="square" lIns="91425" tIns="91425" rIns="91425" bIns="91425" anchor="t" anchorCtr="0">
            <a:noAutofit/>
          </a:bodyPr>
          <a:lstStyle/>
          <a:p>
            <a:pPr algn="ct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Explore Your Accounts</a:t>
            </a:r>
            <a:endParaRPr sz="360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extLst>
      <p:ext uri="{BB962C8B-B14F-4D97-AF65-F5344CB8AC3E}">
        <p14:creationId xmlns:p14="http://schemas.microsoft.com/office/powerpoint/2010/main" val="38551063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527369"/>
            <a:ext cx="9144000" cy="828900"/>
          </a:xfrm>
          <a:prstGeom prst="rect">
            <a:avLst/>
          </a:prstGeom>
          <a:noFill/>
          <a:ln>
            <a:noFill/>
          </a:ln>
        </p:spPr>
        <p:txBody>
          <a:bodyPr spcFirstLastPara="1" wrap="square" lIns="91425" tIns="91425" rIns="91425" bIns="91425" anchor="t" anchorCtr="0">
            <a:noAutofit/>
          </a:bodyPr>
          <a:lstStyle/>
          <a:p>
            <a:pPr algn="ct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Saving Bookmarks and Passwords </a:t>
            </a:r>
            <a:b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b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in Browsers</a:t>
            </a:r>
            <a:endParaRPr sz="360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extLst>
      <p:ext uri="{BB962C8B-B14F-4D97-AF65-F5344CB8AC3E}">
        <p14:creationId xmlns:p14="http://schemas.microsoft.com/office/powerpoint/2010/main" val="2467402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752396"/>
            <a:ext cx="9144000" cy="1242460"/>
          </a:xfrm>
          <a:prstGeom prst="rect">
            <a:avLst/>
          </a:prstGeom>
          <a:noFill/>
          <a:ln>
            <a:noFill/>
          </a:ln>
        </p:spPr>
        <p:txBody>
          <a:bodyPr spcFirstLastPara="1" wrap="square" lIns="91425" tIns="91425" rIns="91425" bIns="91425" anchor="t" anchorCtr="0">
            <a:noAutofit/>
          </a:bodyPr>
          <a:lstStyle/>
          <a:p>
            <a:pPr algn="ct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Saving Passwords in Browers</a:t>
            </a:r>
            <a:endParaRPr sz="360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extLst>
      <p:ext uri="{BB962C8B-B14F-4D97-AF65-F5344CB8AC3E}">
        <p14:creationId xmlns:p14="http://schemas.microsoft.com/office/powerpoint/2010/main" val="1971794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5" name="Google Shape;93;p23">
            <a:extLst>
              <a:ext uri="{FF2B5EF4-FFF2-40B4-BE49-F238E27FC236}">
                <a16:creationId xmlns:a16="http://schemas.microsoft.com/office/drawing/2014/main" id="{788D239F-4604-469C-A889-459480F8D606}"/>
              </a:ext>
            </a:extLst>
          </p:cNvPr>
          <p:cNvSpPr txBox="1">
            <a:spLocks/>
          </p:cNvSpPr>
          <p:nvPr/>
        </p:nvSpPr>
        <p:spPr>
          <a:xfrm>
            <a:off x="0" y="1752396"/>
            <a:ext cx="9144000" cy="124246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Saving Passwords in Browers</a:t>
            </a:r>
          </a:p>
        </p:txBody>
      </p:sp>
    </p:spTree>
    <p:custDataLst>
      <p:tags r:id="rId1"/>
    </p:custDataLst>
    <p:extLst>
      <p:ext uri="{BB962C8B-B14F-4D97-AF65-F5344CB8AC3E}">
        <p14:creationId xmlns:p14="http://schemas.microsoft.com/office/powerpoint/2010/main" val="17997597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idx="4294967295"/>
          </p:nvPr>
        </p:nvSpPr>
        <p:spPr>
          <a:xfrm>
            <a:off x="0" y="747713"/>
            <a:ext cx="9144000" cy="828675"/>
          </a:xfrm>
          <a:prstGeom prst="rect">
            <a:avLst/>
          </a:prstGeom>
          <a:noFill/>
          <a:ln>
            <a:noFill/>
          </a:ln>
        </p:spPr>
        <p:txBody>
          <a:bodyPr spcFirstLastPara="1" wrap="square" lIns="91425" tIns="91425" rIns="91425" bIns="91425" anchor="t" anchorCtr="0">
            <a:noAutofit/>
          </a:bodyPr>
          <a:lstStyle/>
          <a:p>
            <a:pPr algn="ctr"/>
            <a:r>
              <a:rPr lang="en"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Saving Bookmarks in Browsers</a:t>
            </a:r>
            <a:endParaRPr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3" name="Google Shape;94;p23">
            <a:extLst>
              <a:ext uri="{FF2B5EF4-FFF2-40B4-BE49-F238E27FC236}">
                <a16:creationId xmlns:a16="http://schemas.microsoft.com/office/drawing/2014/main" id="{7C233AC8-2411-4E2E-894B-7596ABAA5515}"/>
              </a:ext>
            </a:extLst>
          </p:cNvPr>
          <p:cNvSpPr txBox="1">
            <a:spLocks/>
          </p:cNvSpPr>
          <p:nvPr/>
        </p:nvSpPr>
        <p:spPr>
          <a:xfrm>
            <a:off x="566512" y="1506834"/>
            <a:ext cx="8010975" cy="269391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514350" indent="-514350">
              <a:lnSpc>
                <a:spcPts val="4000"/>
              </a:lnSpc>
              <a:buFont typeface="+mj-lt"/>
              <a:buAutoNum type="arabicPeriod"/>
            </a:pPr>
            <a:r>
              <a:rPr lang="en-US" sz="2400" dirty="0">
                <a:latin typeface="Open Sans" panose="020B0606030504020204" pitchFamily="34" charset="0"/>
                <a:ea typeface="Open Sans" panose="020B0606030504020204" pitchFamily="34" charset="0"/>
                <a:cs typeface="Open Sans" panose="020B0606030504020204" pitchFamily="34" charset="0"/>
                <a:sym typeface="Average"/>
              </a:rPr>
              <a:t>Visit a website.</a:t>
            </a:r>
          </a:p>
          <a:p>
            <a:pPr marL="514350" indent="-514350">
              <a:lnSpc>
                <a:spcPts val="4000"/>
              </a:lnSpc>
              <a:buFont typeface="+mj-lt"/>
              <a:buAutoNum type="arabicPeriod"/>
            </a:pPr>
            <a:r>
              <a:rPr lang="en-US" sz="2400" dirty="0">
                <a:latin typeface="Open Sans" panose="020B0606030504020204" pitchFamily="34" charset="0"/>
                <a:ea typeface="Open Sans" panose="020B0606030504020204" pitchFamily="34" charset="0"/>
                <a:cs typeface="Open Sans" panose="020B0606030504020204" pitchFamily="34" charset="0"/>
                <a:sym typeface="Average"/>
              </a:rPr>
              <a:t>Add a bookmark.</a:t>
            </a:r>
          </a:p>
          <a:p>
            <a:pPr marL="514350" indent="-514350">
              <a:lnSpc>
                <a:spcPts val="4000"/>
              </a:lnSpc>
              <a:buFont typeface="+mj-lt"/>
              <a:buAutoNum type="arabicPeriod"/>
            </a:pPr>
            <a:r>
              <a:rPr lang="en-US" sz="2400" dirty="0">
                <a:latin typeface="Open Sans" panose="020B0606030504020204" pitchFamily="34" charset="0"/>
                <a:ea typeface="Open Sans" panose="020B0606030504020204" pitchFamily="34" charset="0"/>
                <a:cs typeface="Open Sans" panose="020B0606030504020204" pitchFamily="34" charset="0"/>
                <a:sym typeface="Average"/>
              </a:rPr>
              <a:t>Rename the bookmark “Practice”</a:t>
            </a:r>
          </a:p>
          <a:p>
            <a:pPr marL="514350" indent="-514350">
              <a:lnSpc>
                <a:spcPts val="4000"/>
              </a:lnSpc>
              <a:buFont typeface="+mj-lt"/>
              <a:buAutoNum type="arabicPeriod"/>
            </a:pPr>
            <a:r>
              <a:rPr lang="en-US" sz="2400" dirty="0">
                <a:latin typeface="Open Sans" panose="020B0606030504020204" pitchFamily="34" charset="0"/>
                <a:ea typeface="Open Sans" panose="020B0606030504020204" pitchFamily="34" charset="0"/>
                <a:cs typeface="Open Sans" panose="020B0606030504020204" pitchFamily="34" charset="0"/>
                <a:sym typeface="Average"/>
              </a:rPr>
              <a:t>Create a bookmarks folder</a:t>
            </a:r>
          </a:p>
          <a:p>
            <a:pPr marL="514350" indent="-514350">
              <a:lnSpc>
                <a:spcPts val="4000"/>
              </a:lnSpc>
              <a:buFont typeface="+mj-lt"/>
              <a:buAutoNum type="arabicPeriod"/>
            </a:pPr>
            <a:r>
              <a:rPr lang="en-US" sz="2400" dirty="0">
                <a:latin typeface="Open Sans" panose="020B0606030504020204" pitchFamily="34" charset="0"/>
                <a:ea typeface="Open Sans" panose="020B0606030504020204" pitchFamily="34" charset="0"/>
                <a:cs typeface="Open Sans" panose="020B0606030504020204" pitchFamily="34" charset="0"/>
                <a:sym typeface="Average"/>
              </a:rPr>
              <a:t>Move “Practice” into the folder</a:t>
            </a:r>
          </a:p>
          <a:p>
            <a:pPr marL="514350" indent="-514350">
              <a:lnSpc>
                <a:spcPts val="4000"/>
              </a:lnSpc>
              <a:buFont typeface="+mj-lt"/>
              <a:buAutoNum type="arabicPeriod"/>
            </a:pPr>
            <a:r>
              <a:rPr lang="en-US" sz="2400" dirty="0">
                <a:latin typeface="Open Sans" panose="020B0606030504020204" pitchFamily="34" charset="0"/>
                <a:ea typeface="Open Sans" panose="020B0606030504020204" pitchFamily="34" charset="0"/>
                <a:cs typeface="Open Sans" panose="020B0606030504020204" pitchFamily="34" charset="0"/>
                <a:sym typeface="Average"/>
              </a:rPr>
              <a:t>Delete the bookmarks folder you created.</a:t>
            </a:r>
          </a:p>
        </p:txBody>
      </p:sp>
    </p:spTree>
    <p:custDataLst>
      <p:tags r:id="rId1"/>
    </p:custDataLst>
    <p:extLst>
      <p:ext uri="{BB962C8B-B14F-4D97-AF65-F5344CB8AC3E}">
        <p14:creationId xmlns:p14="http://schemas.microsoft.com/office/powerpoint/2010/main" val="11635257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21" name="Google Shape;121;p26"/>
          <p:cNvSpPr txBox="1">
            <a:spLocks noGrp="1"/>
          </p:cNvSpPr>
          <p:nvPr>
            <p:ph type="ctrTitle" idx="4294967295"/>
          </p:nvPr>
        </p:nvSpPr>
        <p:spPr>
          <a:xfrm>
            <a:off x="0" y="300261"/>
            <a:ext cx="9144000" cy="696913"/>
          </a:xfrm>
          <a:prstGeom prst="rect">
            <a:avLst/>
          </a:prstGeom>
          <a:noFill/>
          <a:ln>
            <a:noFill/>
          </a:ln>
        </p:spPr>
        <p:txBody>
          <a:bodyPr spcFirstLastPara="1" wrap="square" lIns="91425" tIns="91425" rIns="91425" bIns="91425" anchor="t" anchorCtr="0">
            <a:noAutofit/>
          </a:bodyPr>
          <a:lstStyle/>
          <a:p>
            <a:pPr algn="ct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Online Calendars</a:t>
            </a:r>
            <a:endParaRPr sz="360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122" name="Google Shape;122;p26" descr="Screenshot 2021-08-02 7.50.50 AM.png"/>
          <p:cNvPicPr preferRelativeResize="0"/>
          <p:nvPr/>
        </p:nvPicPr>
        <p:blipFill rotWithShape="1">
          <a:blip r:embed="rId4"/>
          <a:srcRect t="-1" b="-1813"/>
          <a:stretch/>
        </p:blipFill>
        <p:spPr>
          <a:xfrm>
            <a:off x="1002722" y="1195677"/>
            <a:ext cx="7138555" cy="3647562"/>
          </a:xfrm>
          <a:prstGeom prst="rect">
            <a:avLst/>
          </a:prstGeom>
          <a:noFill/>
          <a:ln w="12700">
            <a:solidFill>
              <a:srgbClr val="002060"/>
            </a:solidFill>
          </a:ln>
        </p:spPr>
      </p:pic>
    </p:spTree>
    <p:custDataLst>
      <p:tags r:id="rId1"/>
    </p:custDataLst>
    <p:extLst>
      <p:ext uri="{BB962C8B-B14F-4D97-AF65-F5344CB8AC3E}">
        <p14:creationId xmlns:p14="http://schemas.microsoft.com/office/powerpoint/2010/main" val="30920434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21" name="Google Shape;121;p26"/>
          <p:cNvSpPr txBox="1">
            <a:spLocks noGrp="1"/>
          </p:cNvSpPr>
          <p:nvPr>
            <p:ph type="ctrTitle" idx="4294967295"/>
          </p:nvPr>
        </p:nvSpPr>
        <p:spPr>
          <a:xfrm>
            <a:off x="0" y="300261"/>
            <a:ext cx="9144000" cy="696913"/>
          </a:xfrm>
          <a:prstGeom prst="rect">
            <a:avLst/>
          </a:prstGeom>
          <a:noFill/>
          <a:ln>
            <a:noFill/>
          </a:ln>
        </p:spPr>
        <p:txBody>
          <a:bodyPr spcFirstLastPara="1" wrap="square" lIns="91425" tIns="91425" rIns="91425" bIns="91425" anchor="t" anchorCtr="0">
            <a:noAutofit/>
          </a:bodyPr>
          <a:lstStyle/>
          <a:p>
            <a:pPr algn="ct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File Management</a:t>
            </a:r>
            <a:endParaRPr sz="360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122" name="Google Shape;122;p26" descr="Screenshot 2021-08-02 7.36.23 AM.png"/>
          <p:cNvPicPr preferRelativeResize="0"/>
          <p:nvPr/>
        </p:nvPicPr>
        <p:blipFill rotWithShape="1">
          <a:blip r:embed="rId4"/>
          <a:srcRect l="427" t="80474" r="429" b="591"/>
          <a:stretch/>
        </p:blipFill>
        <p:spPr>
          <a:xfrm>
            <a:off x="-700535" y="2482272"/>
            <a:ext cx="10831671" cy="1361209"/>
          </a:xfrm>
          <a:prstGeom prst="rect">
            <a:avLst/>
          </a:prstGeom>
          <a:noFill/>
          <a:ln w="12700">
            <a:solidFill>
              <a:srgbClr val="002060"/>
            </a:solidFill>
          </a:ln>
        </p:spPr>
      </p:pic>
      <p:sp>
        <p:nvSpPr>
          <p:cNvPr id="4" name="Google Shape;131;p27">
            <a:extLst>
              <a:ext uri="{FF2B5EF4-FFF2-40B4-BE49-F238E27FC236}">
                <a16:creationId xmlns:a16="http://schemas.microsoft.com/office/drawing/2014/main" id="{02179EB5-E2A4-4653-9C68-F54A36E6F180}"/>
              </a:ext>
            </a:extLst>
          </p:cNvPr>
          <p:cNvSpPr/>
          <p:nvPr/>
        </p:nvSpPr>
        <p:spPr>
          <a:xfrm>
            <a:off x="5640235" y="3307627"/>
            <a:ext cx="780886" cy="696913"/>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 name="Google Shape;132;p27">
            <a:extLst>
              <a:ext uri="{FF2B5EF4-FFF2-40B4-BE49-F238E27FC236}">
                <a16:creationId xmlns:a16="http://schemas.microsoft.com/office/drawing/2014/main" id="{4794E10B-F08C-4671-8E21-917CE3FD121A}"/>
              </a:ext>
            </a:extLst>
          </p:cNvPr>
          <p:cNvCxnSpPr>
            <a:cxnSpLocks/>
          </p:cNvCxnSpPr>
          <p:nvPr/>
        </p:nvCxnSpPr>
        <p:spPr>
          <a:xfrm>
            <a:off x="6030678" y="1248861"/>
            <a:ext cx="0" cy="1830889"/>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extLst>
      <p:ext uri="{BB962C8B-B14F-4D97-AF65-F5344CB8AC3E}">
        <p14:creationId xmlns:p14="http://schemas.microsoft.com/office/powerpoint/2010/main" val="36570499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30" name="Google Shape;130;p27" descr="Screenshot 2021-08-02 7.46.58 AM.png"/>
          <p:cNvPicPr preferRelativeResize="0"/>
          <p:nvPr/>
        </p:nvPicPr>
        <p:blipFill rotWithShape="1">
          <a:blip r:embed="rId4"/>
          <a:srcRect b="7894"/>
          <a:stretch/>
        </p:blipFill>
        <p:spPr>
          <a:xfrm>
            <a:off x="1538941" y="1097071"/>
            <a:ext cx="6066118" cy="3634997"/>
          </a:xfrm>
          <a:prstGeom prst="rect">
            <a:avLst/>
          </a:prstGeom>
          <a:noFill/>
          <a:ln w="12700">
            <a:solidFill>
              <a:srgbClr val="002060"/>
            </a:solidFill>
          </a:ln>
        </p:spPr>
      </p:pic>
      <p:sp>
        <p:nvSpPr>
          <p:cNvPr id="131" name="Google Shape;131;p27"/>
          <p:cNvSpPr/>
          <p:nvPr/>
        </p:nvSpPr>
        <p:spPr>
          <a:xfrm>
            <a:off x="1295399" y="3516789"/>
            <a:ext cx="1874521" cy="1360424"/>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32" name="Google Shape;132;p27"/>
          <p:cNvCxnSpPr>
            <a:cxnSpLocks/>
          </p:cNvCxnSpPr>
          <p:nvPr/>
        </p:nvCxnSpPr>
        <p:spPr>
          <a:xfrm flipH="1">
            <a:off x="3427382" y="3887850"/>
            <a:ext cx="2668618" cy="0"/>
          </a:xfrm>
          <a:prstGeom prst="straightConnector1">
            <a:avLst/>
          </a:prstGeom>
          <a:noFill/>
          <a:ln w="76200" cap="flat" cmpd="sng">
            <a:solidFill>
              <a:schemeClr val="accent6"/>
            </a:solidFill>
            <a:prstDash val="solid"/>
            <a:round/>
            <a:headEnd type="none" w="med" len="med"/>
            <a:tailEnd type="triangle" w="med" len="med"/>
          </a:ln>
        </p:spPr>
      </p:cxnSp>
      <p:sp>
        <p:nvSpPr>
          <p:cNvPr id="12" name="Google Shape;121;p26">
            <a:extLst>
              <a:ext uri="{FF2B5EF4-FFF2-40B4-BE49-F238E27FC236}">
                <a16:creationId xmlns:a16="http://schemas.microsoft.com/office/drawing/2014/main" id="{E6CEB26A-C565-46E9-9BC8-6A801C4E2B91}"/>
              </a:ext>
            </a:extLst>
          </p:cNvPr>
          <p:cNvSpPr txBox="1">
            <a:spLocks/>
          </p:cNvSpPr>
          <p:nvPr/>
        </p:nvSpPr>
        <p:spPr>
          <a:xfrm>
            <a:off x="0" y="266287"/>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algn="ctr" eaLnBrk="1" hangingPunct="1">
              <a:buClr>
                <a:schemeClr val="dk1"/>
              </a:buClr>
              <a:buSzPts val="2800"/>
              <a:buNone/>
              <a:defRPr sz="3600">
                <a:solidFill>
                  <a:schemeClr val="dk1"/>
                </a:solidFill>
                <a:latin typeface="Open Sans SemiBold" panose="020B0706030804020204" pitchFamily="34" charset="0"/>
                <a:ea typeface="Open Sans SemiBold" panose="020B0706030804020204" pitchFamily="34" charset="0"/>
                <a:cs typeface="Open Sans SemiBold" panose="020B0706030804020204" pitchFamily="34" charset="0"/>
              </a:defRPr>
            </a:lvl1pPr>
            <a:lvl2pPr eaLnBrk="1" hangingPunct="1">
              <a:buClr>
                <a:schemeClr val="dk1"/>
              </a:buClr>
              <a:buSzPts val="2800"/>
              <a:buNone/>
              <a:defRPr sz="2800">
                <a:solidFill>
                  <a:schemeClr val="dk1"/>
                </a:solidFill>
              </a:defRPr>
            </a:lvl2pPr>
            <a:lvl3pPr eaLnBrk="1" hangingPunct="1">
              <a:buClr>
                <a:schemeClr val="dk1"/>
              </a:buClr>
              <a:buSzPts val="2800"/>
              <a:buNone/>
              <a:defRPr sz="2800">
                <a:solidFill>
                  <a:schemeClr val="dk1"/>
                </a:solidFill>
              </a:defRPr>
            </a:lvl3pPr>
            <a:lvl4pPr eaLnBrk="1" hangingPunct="1">
              <a:buClr>
                <a:schemeClr val="dk1"/>
              </a:buClr>
              <a:buSzPts val="2800"/>
              <a:buNone/>
              <a:defRPr sz="2800">
                <a:solidFill>
                  <a:schemeClr val="dk1"/>
                </a:solidFill>
              </a:defRPr>
            </a:lvl4pPr>
            <a:lvl5pPr eaLnBrk="1" hangingPunct="1">
              <a:buClr>
                <a:schemeClr val="dk1"/>
              </a:buClr>
              <a:buSzPts val="2800"/>
              <a:buNone/>
              <a:defRPr sz="2800">
                <a:solidFill>
                  <a:schemeClr val="dk1"/>
                </a:solidFill>
              </a:defRPr>
            </a:lvl5pPr>
            <a:lvl6pPr eaLnBrk="1" hangingPunct="1">
              <a:buClr>
                <a:schemeClr val="dk1"/>
              </a:buClr>
              <a:buSzPts val="2800"/>
              <a:buNone/>
              <a:defRPr sz="2800">
                <a:solidFill>
                  <a:schemeClr val="dk1"/>
                </a:solidFill>
              </a:defRPr>
            </a:lvl6pPr>
            <a:lvl7pPr eaLnBrk="1" hangingPunct="1">
              <a:buClr>
                <a:schemeClr val="dk1"/>
              </a:buClr>
              <a:buSzPts val="2800"/>
              <a:buNone/>
              <a:defRPr sz="2800">
                <a:solidFill>
                  <a:schemeClr val="dk1"/>
                </a:solidFill>
              </a:defRPr>
            </a:lvl7pPr>
            <a:lvl8pPr eaLnBrk="1" hangingPunct="1">
              <a:buClr>
                <a:schemeClr val="dk1"/>
              </a:buClr>
              <a:buSzPts val="2800"/>
              <a:buNone/>
              <a:defRPr sz="2800">
                <a:solidFill>
                  <a:schemeClr val="dk1"/>
                </a:solidFill>
              </a:defRPr>
            </a:lvl8pPr>
            <a:lvl9pPr eaLnBrk="1" hangingPunct="1">
              <a:buClr>
                <a:schemeClr val="dk1"/>
              </a:buClr>
              <a:buSzPts val="2800"/>
              <a:buNone/>
              <a:defRPr sz="2800">
                <a:solidFill>
                  <a:schemeClr val="dk1"/>
                </a:solidFill>
              </a:defRPr>
            </a:lvl9pPr>
          </a:lstStyle>
          <a:p>
            <a:r>
              <a:rPr lang="en-US">
                <a:sym typeface="Average"/>
              </a:rPr>
              <a:t>Cloud Storage</a:t>
            </a:r>
          </a:p>
        </p:txBody>
      </p:sp>
    </p:spTree>
    <p:custDataLst>
      <p:tags r:id="rId1"/>
    </p:custDataLst>
    <p:extLst>
      <p:ext uri="{BB962C8B-B14F-4D97-AF65-F5344CB8AC3E}">
        <p14:creationId xmlns:p14="http://schemas.microsoft.com/office/powerpoint/2010/main" val="32596194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Organize Your Files</a:t>
            </a:r>
            <a:endParaRPr sz="360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2" name="Text Placeholder 1">
            <a:extLst>
              <a:ext uri="{FF2B5EF4-FFF2-40B4-BE49-F238E27FC236}">
                <a16:creationId xmlns:a16="http://schemas.microsoft.com/office/drawing/2014/main" id="{516379E6-6644-480C-B652-225542460A3A}"/>
              </a:ext>
            </a:extLst>
          </p:cNvPr>
          <p:cNvSpPr>
            <a:spLocks noGrp="1"/>
          </p:cNvSpPr>
          <p:nvPr>
            <p:ph type="body" idx="1"/>
          </p:nvPr>
        </p:nvSpPr>
        <p:spPr>
          <a:xfrm>
            <a:off x="554295" y="1357749"/>
            <a:ext cx="8520600" cy="3416400"/>
          </a:xfrm>
        </p:spPr>
        <p:txBody>
          <a:bodyPr/>
          <a:lstStyle/>
          <a:p>
            <a:pPr>
              <a:lnSpc>
                <a:spcPts val="3500"/>
              </a:lnSpc>
            </a:pPr>
            <a:r>
              <a:rPr lang="en-US" sz="24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Delete old files you don’t need.</a:t>
            </a:r>
          </a:p>
          <a:p>
            <a:pPr>
              <a:lnSpc>
                <a:spcPts val="3500"/>
              </a:lnSpc>
            </a:pPr>
            <a:r>
              <a:rPr lang="en-US" sz="24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Rename files and folders so you know what they are.</a:t>
            </a:r>
          </a:p>
          <a:p>
            <a:pPr>
              <a:lnSpc>
                <a:spcPts val="3500"/>
              </a:lnSpc>
            </a:pPr>
            <a:r>
              <a:rPr lang="en-US" sz="24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Create folders to organize similar files.</a:t>
            </a:r>
          </a:p>
          <a:p>
            <a:pPr>
              <a:lnSpc>
                <a:spcPts val="3500"/>
              </a:lnSpc>
            </a:pPr>
            <a:r>
              <a:rPr lang="en-US" sz="24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Decide which files should be in the cloud and which should be on the device.</a:t>
            </a:r>
          </a:p>
          <a:p>
            <a:endParaRPr lang="en-US" dirty="0"/>
          </a:p>
        </p:txBody>
      </p:sp>
    </p:spTree>
    <p:custDataLst>
      <p:tags r:id="rId1"/>
    </p:custDataLst>
    <p:extLst>
      <p:ext uri="{BB962C8B-B14F-4D97-AF65-F5344CB8AC3E}">
        <p14:creationId xmlns:p14="http://schemas.microsoft.com/office/powerpoint/2010/main" val="6158697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1" name="Google Shape;531;p69"/>
          <p:cNvSpPr txBox="1">
            <a:spLocks noGrp="1"/>
          </p:cNvSpPr>
          <p:nvPr>
            <p:ph type="ctrTitle"/>
          </p:nvPr>
        </p:nvSpPr>
        <p:spPr>
          <a:xfrm>
            <a:off x="588804" y="792038"/>
            <a:ext cx="8729400" cy="574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3600">
                <a:latin typeface="+mj-lt"/>
                <a:ea typeface="Open Sans" panose="020B0606030504020204" pitchFamily="34" charset="0"/>
                <a:cs typeface="Open Sans" panose="020B0606030504020204" pitchFamily="34" charset="0"/>
                <a:sym typeface="Average"/>
              </a:rPr>
              <a:t>Wrap-Up</a:t>
            </a:r>
            <a:endParaRPr sz="3600">
              <a:latin typeface="+mj-lt"/>
              <a:ea typeface="Open Sans" panose="020B0606030504020204" pitchFamily="34" charset="0"/>
              <a:cs typeface="Open Sans" panose="020B0606030504020204" pitchFamily="34" charset="0"/>
              <a:sym typeface="Average"/>
            </a:endParaRPr>
          </a:p>
        </p:txBody>
      </p:sp>
      <p:sp>
        <p:nvSpPr>
          <p:cNvPr id="532" name="Google Shape;532;p69"/>
          <p:cNvSpPr txBox="1">
            <a:spLocks noGrp="1"/>
          </p:cNvSpPr>
          <p:nvPr>
            <p:ph type="ctrTitle" idx="4294967295"/>
          </p:nvPr>
        </p:nvSpPr>
        <p:spPr>
          <a:xfrm>
            <a:off x="1222534" y="1342758"/>
            <a:ext cx="7332662" cy="1851025"/>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None/>
            </a:pPr>
            <a:endParaRPr sz="80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400">
                <a:latin typeface="Open Sans" panose="020B0606030504020204" pitchFamily="34" charset="0"/>
                <a:ea typeface="Open Sans" panose="020B0606030504020204" pitchFamily="34" charset="0"/>
                <a:cs typeface="Open Sans" panose="020B0606030504020204" pitchFamily="34" charset="0"/>
                <a:sym typeface="Average"/>
              </a:rPr>
              <a:t>Take the exit survey</a:t>
            </a:r>
            <a:endParaRPr sz="2400" u="sng">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8" name="Google Shape;532;p69">
            <a:extLst>
              <a:ext uri="{FF2B5EF4-FFF2-40B4-BE49-F238E27FC236}">
                <a16:creationId xmlns:a16="http://schemas.microsoft.com/office/drawing/2014/main" id="{8D953E44-1356-49C1-BB2C-0B8D1EC7CC5E}"/>
              </a:ext>
            </a:extLst>
          </p:cNvPr>
          <p:cNvSpPr txBox="1">
            <a:spLocks/>
          </p:cNvSpPr>
          <p:nvPr/>
        </p:nvSpPr>
        <p:spPr>
          <a:xfrm>
            <a:off x="1221696" y="1900983"/>
            <a:ext cx="7333500" cy="1851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marL="457200" algn="l"/>
            <a:endParaRPr lang="en-US" sz="80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extLst>
      <p:ext uri="{BB962C8B-B14F-4D97-AF65-F5344CB8AC3E}">
        <p14:creationId xmlns:p14="http://schemas.microsoft.com/office/powerpoint/2010/main" val="3368119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6" name="Google Shape;86;p22"/>
          <p:cNvSpPr txBox="1">
            <a:spLocks noGrp="1"/>
          </p:cNvSpPr>
          <p:nvPr>
            <p:ph type="ctrTitle" idx="4294967295"/>
          </p:nvPr>
        </p:nvSpPr>
        <p:spPr>
          <a:xfrm>
            <a:off x="622300" y="1262890"/>
            <a:ext cx="8521700" cy="2051050"/>
          </a:xfrm>
          <a:prstGeom prst="rect">
            <a:avLst/>
          </a:prstGeom>
        </p:spPr>
        <p:txBody>
          <a:bodyPr spcFirstLastPara="1" wrap="square" lIns="91425" tIns="91425" rIns="91425" bIns="91425" anchor="b" anchorCtr="0">
            <a:noAutofit/>
          </a:bodyPr>
          <a:lstStyle/>
          <a:p>
            <a:r>
              <a:rPr lang="en-US" sz="4000">
                <a:solidFill>
                  <a:srgbClr val="06235E"/>
                </a:solidFill>
                <a:latin typeface="Open Sans SemiBold"/>
                <a:ea typeface="Open Sans SemiBold"/>
                <a:cs typeface="Open Sans SemiBold"/>
                <a:sym typeface="Average"/>
              </a:rPr>
              <a:t>Digital Organization</a:t>
            </a:r>
            <a:br>
              <a:rPr lang="en-US" sz="400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rPr>
            </a:br>
            <a:r>
              <a:rPr lang="en" sz="2800">
                <a:solidFill>
                  <a:srgbClr val="06235E"/>
                </a:solidFill>
                <a:latin typeface="Open Sans"/>
                <a:ea typeface="Open Sans"/>
                <a:cs typeface="Open Sans"/>
                <a:sym typeface="Average"/>
              </a:rPr>
              <a:t>Digital Literacy Workshop : ADULTS</a:t>
            </a:r>
            <a:endParaRPr lang="en-US" sz="2800">
              <a:solidFill>
                <a:srgbClr val="06235E"/>
              </a:solidFill>
              <a:latin typeface="Open Sans"/>
              <a:ea typeface="Open Sans"/>
              <a:cs typeface="Open Sans"/>
            </a:endParaRPr>
          </a:p>
        </p:txBody>
      </p:sp>
      <p:pic>
        <p:nvPicPr>
          <p:cNvPr id="4" name="Picture 3">
            <a:extLst>
              <a:ext uri="{FF2B5EF4-FFF2-40B4-BE49-F238E27FC236}">
                <a16:creationId xmlns:a16="http://schemas.microsoft.com/office/drawing/2014/main" id="{487F6102-EC07-4938-A7BE-24735E3CAA67}"/>
              </a:ext>
            </a:extLst>
          </p:cNvPr>
          <p:cNvPicPr>
            <a:picLocks noChangeAspect="1"/>
          </p:cNvPicPr>
          <p:nvPr/>
        </p:nvPicPr>
        <p:blipFill>
          <a:blip r:embed="rId4"/>
          <a:stretch>
            <a:fillRect/>
          </a:stretch>
        </p:blipFill>
        <p:spPr>
          <a:xfrm>
            <a:off x="109063" y="360635"/>
            <a:ext cx="3794725" cy="2211115"/>
          </a:xfrm>
          <a:prstGeom prst="rect">
            <a:avLst/>
          </a:prstGeom>
        </p:spPr>
      </p:pic>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6" name="Google Shape;86;p22"/>
          <p:cNvSpPr txBox="1">
            <a:spLocks noGrp="1"/>
          </p:cNvSpPr>
          <p:nvPr>
            <p:ph type="title" idx="4294967295"/>
          </p:nvPr>
        </p:nvSpPr>
        <p:spPr>
          <a:xfrm>
            <a:off x="0" y="1743075"/>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a:solidFill>
                  <a:srgbClr val="06235E"/>
                </a:solidFill>
                <a:latin typeface="Open Sans SemiBold"/>
                <a:ea typeface="Open Sans SemiBold"/>
                <a:cs typeface="Open Sans SemiBold"/>
                <a:sym typeface="Average"/>
              </a:rPr>
              <a:t>Discussion Question</a:t>
            </a:r>
            <a:endParaRPr lang="en-US" sz="3600">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87" name="Google Shape;87;p22"/>
          <p:cNvSpPr txBox="1">
            <a:spLocks noGrp="1"/>
          </p:cNvSpPr>
          <p:nvPr>
            <p:ph type="ctrTitle" idx="4294967295"/>
          </p:nvPr>
        </p:nvSpPr>
        <p:spPr>
          <a:xfrm>
            <a:off x="1511300" y="2381250"/>
            <a:ext cx="61214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800">
                <a:solidFill>
                  <a:srgbClr val="06235E"/>
                </a:solidFill>
                <a:latin typeface="Open Sans"/>
                <a:ea typeface="Open Sans"/>
                <a:cs typeface="Open Sans"/>
                <a:sym typeface="Average"/>
              </a:rPr>
              <a:t>What’s one thing you do to try to stay organized?</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527369"/>
            <a:ext cx="9144000" cy="828900"/>
          </a:xfrm>
          <a:prstGeom prst="rect">
            <a:avLst/>
          </a:prstGeom>
          <a:noFill/>
          <a:ln>
            <a:noFill/>
          </a:ln>
        </p:spPr>
        <p:txBody>
          <a:bodyPr spcFirstLastPara="1" wrap="square" lIns="91425" tIns="91425" rIns="91425" bIns="91425" anchor="t" anchorCtr="0">
            <a:noAutofit/>
          </a:bodyPr>
          <a:lstStyle/>
          <a:p>
            <a:pPr algn="ct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Sharing Devices and Accounts</a:t>
            </a:r>
            <a:endParaRPr sz="360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extLst>
      <p:ext uri="{BB962C8B-B14F-4D97-AF65-F5344CB8AC3E}">
        <p14:creationId xmlns:p14="http://schemas.microsoft.com/office/powerpoint/2010/main" val="42364308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idx="4294967295"/>
          </p:nvPr>
        </p:nvSpPr>
        <p:spPr>
          <a:xfrm>
            <a:off x="0" y="122238"/>
            <a:ext cx="9144000" cy="828675"/>
          </a:xfrm>
          <a:prstGeom prst="rect">
            <a:avLst/>
          </a:prstGeom>
          <a:noFill/>
          <a:ln>
            <a:noFill/>
          </a:ln>
        </p:spPr>
        <p:txBody>
          <a:bodyPr spcFirstLastPara="1" wrap="square" lIns="91425" tIns="91425" rIns="91425" bIns="91425" anchor="t" anchorCtr="0">
            <a:noAutofit/>
          </a:bodyPr>
          <a:lstStyle/>
          <a:p>
            <a:pPr algn="ct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Device Accounts</a:t>
            </a:r>
            <a:endParaRPr sz="360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3" name="Picture 2">
            <a:extLst>
              <a:ext uri="{FF2B5EF4-FFF2-40B4-BE49-F238E27FC236}">
                <a16:creationId xmlns:a16="http://schemas.microsoft.com/office/drawing/2014/main" id="{84445C91-8C24-459A-9523-90AB06AECD7C}"/>
              </a:ext>
            </a:extLst>
          </p:cNvPr>
          <p:cNvPicPr>
            <a:picLocks noChangeAspect="1"/>
          </p:cNvPicPr>
          <p:nvPr/>
        </p:nvPicPr>
        <p:blipFill>
          <a:blip r:embed="rId4"/>
          <a:stretch>
            <a:fillRect/>
          </a:stretch>
        </p:blipFill>
        <p:spPr>
          <a:xfrm>
            <a:off x="1894609" y="876325"/>
            <a:ext cx="5354782" cy="3594107"/>
          </a:xfrm>
          <a:prstGeom prst="rect">
            <a:avLst/>
          </a:prstGeom>
        </p:spPr>
      </p:pic>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idx="4294967295"/>
          </p:nvPr>
        </p:nvSpPr>
        <p:spPr>
          <a:xfrm>
            <a:off x="0" y="966788"/>
            <a:ext cx="9144000" cy="828675"/>
          </a:xfrm>
          <a:prstGeom prst="rect">
            <a:avLst/>
          </a:prstGeom>
          <a:noFill/>
          <a:ln>
            <a:noFill/>
          </a:ln>
        </p:spPr>
        <p:txBody>
          <a:bodyPr spcFirstLastPara="1" wrap="square" lIns="91425" tIns="91425" rIns="91425" bIns="91425" anchor="t" anchorCtr="0">
            <a:noAutofit/>
          </a:bodyPr>
          <a:lstStyle/>
          <a:p>
            <a:pPr algn="ct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Browser Accounts</a:t>
            </a:r>
            <a:endParaRPr sz="360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3" name="Picture 2" descr="Logo, company name&#10;&#10;Description automatically generated">
            <a:extLst>
              <a:ext uri="{FF2B5EF4-FFF2-40B4-BE49-F238E27FC236}">
                <a16:creationId xmlns:a16="http://schemas.microsoft.com/office/drawing/2014/main" id="{BCC33FA9-AE2A-41CC-9933-0CC40ECB047C}"/>
              </a:ext>
            </a:extLst>
          </p:cNvPr>
          <p:cNvPicPr>
            <a:picLocks noChangeAspect="1"/>
          </p:cNvPicPr>
          <p:nvPr/>
        </p:nvPicPr>
        <p:blipFill>
          <a:blip r:embed="rId4"/>
          <a:stretch>
            <a:fillRect/>
          </a:stretch>
        </p:blipFill>
        <p:spPr>
          <a:xfrm>
            <a:off x="2690550" y="1885854"/>
            <a:ext cx="3762900" cy="1371791"/>
          </a:xfrm>
          <a:prstGeom prst="rect">
            <a:avLst/>
          </a:prstGeom>
        </p:spPr>
      </p:pic>
    </p:spTree>
    <p:custDataLst>
      <p:tags r:id="rId1"/>
    </p:custDataLst>
    <p:extLst>
      <p:ext uri="{BB962C8B-B14F-4D97-AF65-F5344CB8AC3E}">
        <p14:creationId xmlns:p14="http://schemas.microsoft.com/office/powerpoint/2010/main" val="9591168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idx="4294967295"/>
          </p:nvPr>
        </p:nvSpPr>
        <p:spPr>
          <a:xfrm>
            <a:off x="0" y="444500"/>
            <a:ext cx="8521700" cy="573088"/>
          </a:xfrm>
          <a:prstGeom prst="rect">
            <a:avLst/>
          </a:prstGeom>
          <a:noFill/>
          <a:ln>
            <a:noFill/>
          </a:ln>
        </p:spPr>
        <p:txBody>
          <a:bodyPr spcFirstLastPara="1" wrap="square" lIns="91425" tIns="91425" rIns="91425" bIns="91425" anchor="t" anchorCtr="0">
            <a:noAutofit/>
          </a:bodyPr>
          <a:lstStyle/>
          <a:p>
            <a:pPr algn="ctr"/>
            <a:r>
              <a:rPr lang="en" sz="3600">
                <a:latin typeface="Open Sans SemiBold" panose="020B0706030804020204" pitchFamily="34" charset="0"/>
                <a:ea typeface="Open Sans SemiBold" panose="020B0706030804020204" pitchFamily="34" charset="0"/>
                <a:cs typeface="Open Sans SemiBold" panose="020B0706030804020204" pitchFamily="34" charset="0"/>
                <a:sym typeface="Average"/>
              </a:rPr>
              <a:t>Explore Your Accounts</a:t>
            </a:r>
            <a:endParaRPr sz="360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2" name="Text Placeholder 1">
            <a:extLst>
              <a:ext uri="{FF2B5EF4-FFF2-40B4-BE49-F238E27FC236}">
                <a16:creationId xmlns:a16="http://schemas.microsoft.com/office/drawing/2014/main" id="{54369B14-42AB-4F89-8418-D47DE494177C}"/>
              </a:ext>
            </a:extLst>
          </p:cNvPr>
          <p:cNvSpPr>
            <a:spLocks noGrp="1"/>
          </p:cNvSpPr>
          <p:nvPr>
            <p:ph type="body" idx="4294967295"/>
          </p:nvPr>
        </p:nvSpPr>
        <p:spPr>
          <a:xfrm>
            <a:off x="753355" y="1324013"/>
            <a:ext cx="8197850" cy="3416300"/>
          </a:xfrm>
        </p:spPr>
        <p:txBody>
          <a:bodyPr/>
          <a:lstStyle/>
          <a:p>
            <a:pPr>
              <a:buClr>
                <a:srgbClr val="06235E"/>
              </a:buClr>
            </a:pPr>
            <a:r>
              <a:rPr lang="en" sz="2400" dirty="0">
                <a:solidFill>
                  <a:srgbClr val="06235E"/>
                </a:solidFill>
                <a:latin typeface="Open Sans"/>
                <a:ea typeface="Open Sans"/>
                <a:cs typeface="Open Sans"/>
                <a:sym typeface="Average"/>
              </a:rPr>
              <a:t>How do you log in to your device?</a:t>
            </a:r>
          </a:p>
          <a:p>
            <a:pPr>
              <a:buClr>
                <a:srgbClr val="06235E"/>
              </a:buClr>
            </a:pPr>
            <a:r>
              <a:rPr lang="en" sz="2400" dirty="0">
                <a:solidFill>
                  <a:srgbClr val="06235E"/>
                </a:solidFill>
                <a:latin typeface="Open Sans"/>
                <a:ea typeface="Open Sans"/>
                <a:cs typeface="Open Sans"/>
                <a:sym typeface="Average"/>
              </a:rPr>
              <a:t>Is your favorite browser signed in to an account?</a:t>
            </a:r>
            <a:endParaRPr lang="en" sz="24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endParaRPr>
          </a:p>
          <a:p>
            <a:pPr>
              <a:buClr>
                <a:srgbClr val="06235E"/>
              </a:buClr>
            </a:pPr>
            <a:r>
              <a:rPr lang="en" sz="2400" dirty="0">
                <a:solidFill>
                  <a:srgbClr val="06235E"/>
                </a:solidFill>
                <a:latin typeface="Open Sans"/>
                <a:ea typeface="Open Sans"/>
                <a:cs typeface="Open Sans"/>
                <a:sym typeface="Average"/>
              </a:rPr>
              <a:t>How do you sign out or switch between device and browser accounts?</a:t>
            </a:r>
            <a:endParaRPr lang="en" sz="24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endParaRPr>
          </a:p>
          <a:p>
            <a:pPr>
              <a:buClr>
                <a:srgbClr val="06235E"/>
              </a:buClr>
            </a:pPr>
            <a:r>
              <a:rPr lang="en" sz="2400" dirty="0">
                <a:solidFill>
                  <a:srgbClr val="06235E"/>
                </a:solidFill>
                <a:latin typeface="Open Sans"/>
                <a:ea typeface="Open Sans"/>
                <a:cs typeface="Open Sans"/>
                <a:sym typeface="Average"/>
              </a:rPr>
              <a:t>How might you want to use accounts differently?</a:t>
            </a:r>
            <a:endParaRPr lang="en-US" sz="2400" dirty="0">
              <a:solidFill>
                <a:srgbClr val="06235E"/>
              </a:solidFill>
              <a:latin typeface="Open Sans"/>
              <a:ea typeface="Open Sans"/>
              <a:cs typeface="Open Sans"/>
            </a:endParaRPr>
          </a:p>
          <a:p>
            <a:endParaRPr lang="en-US" dirty="0"/>
          </a:p>
        </p:txBody>
      </p:sp>
    </p:spTree>
    <p:custDataLst>
      <p:tags r:id="rId1"/>
    </p:custDataLst>
    <p:extLst>
      <p:ext uri="{BB962C8B-B14F-4D97-AF65-F5344CB8AC3E}">
        <p14:creationId xmlns:p14="http://schemas.microsoft.com/office/powerpoint/2010/main" val="42065558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122"/>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Simple Light">
  <a:themeElements>
    <a:clrScheme name="Custom 2">
      <a:dk1>
        <a:srgbClr val="06235E"/>
      </a:dk1>
      <a:lt1>
        <a:srgbClr val="FEFEFE"/>
      </a:lt1>
      <a:dk2>
        <a:srgbClr val="53585F"/>
      </a:dk2>
      <a:lt2>
        <a:srgbClr val="C9DAF8"/>
      </a:lt2>
      <a:accent1>
        <a:srgbClr val="4286F3"/>
      </a:accent1>
      <a:accent2>
        <a:srgbClr val="0F9D58"/>
      </a:accent2>
      <a:accent3>
        <a:srgbClr val="FABB05"/>
      </a:accent3>
      <a:accent4>
        <a:srgbClr val="DB4437"/>
      </a:accent4>
      <a:accent5>
        <a:srgbClr val="666666"/>
      </a:accent5>
      <a:accent6>
        <a:srgbClr val="FFD966"/>
      </a:accent6>
      <a:hlink>
        <a:srgbClr val="1155CC"/>
      </a:hlink>
      <a:folHlink>
        <a:srgbClr val="0097A7"/>
      </a:folHlink>
    </a:clrScheme>
    <a:fontScheme name="Main">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 id="{2CBC211E-71AA-45E6-BF74-B30C95DB8553}" vid="{6F670111-A68C-4529-8F26-B171CDDC686B}"/>
    </a:ext>
  </a:extLst>
</a:theme>
</file>

<file path=ppt/theme/theme2.xml><?xml version="1.0" encoding="utf-8"?>
<a:theme xmlns:a="http://schemas.openxmlformats.org/drawingml/2006/main" name="White">
  <a:themeElements>
    <a:clrScheme name="Google DH">
      <a:dk1>
        <a:srgbClr val="FFFFFF"/>
      </a:dk1>
      <a:lt1>
        <a:srgbClr val="FFFFFF"/>
      </a:lt1>
      <a:dk2>
        <a:srgbClr val="53585F"/>
      </a:dk2>
      <a:lt2>
        <a:srgbClr val="DCDEE0"/>
      </a:lt2>
      <a:accent1>
        <a:srgbClr val="4286F3"/>
      </a:accent1>
      <a:accent2>
        <a:srgbClr val="0F9D58"/>
      </a:accent2>
      <a:accent3>
        <a:srgbClr val="FABB05"/>
      </a:accent3>
      <a:accent4>
        <a:srgbClr val="DB4437"/>
      </a:accent4>
      <a:accent5>
        <a:srgbClr val="666666"/>
      </a:accent5>
      <a:accent6>
        <a:srgbClr val="B3B3B3"/>
      </a:accent6>
      <a:hlink>
        <a:srgbClr val="00A9A0"/>
      </a:hlink>
      <a:folHlink>
        <a:srgbClr val="108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 id="{2CBC211E-71AA-45E6-BF74-B30C95DB8553}" vid="{246CF830-6344-4CCA-A3E3-1DDE13533B57}"/>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1</TotalTime>
  <Words>4333</Words>
  <Application>Microsoft Office PowerPoint</Application>
  <PresentationFormat>On-screen Show (16:9)</PresentationFormat>
  <Paragraphs>222</Paragraphs>
  <Slides>39</Slides>
  <Notes>39</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39</vt:i4>
      </vt:variant>
    </vt:vector>
  </HeadingPairs>
  <TitlesOfParts>
    <vt:vector size="50" baseType="lpstr">
      <vt:lpstr>Arial</vt:lpstr>
      <vt:lpstr>Calibri Light</vt:lpstr>
      <vt:lpstr>Open Sans</vt:lpstr>
      <vt:lpstr>Average</vt:lpstr>
      <vt:lpstr>Helvetica Neue Light</vt:lpstr>
      <vt:lpstr>Roboto</vt:lpstr>
      <vt:lpstr>Open Sans SemiBold</vt:lpstr>
      <vt:lpstr>Courier New</vt:lpstr>
      <vt:lpstr>Calibri</vt:lpstr>
      <vt:lpstr>Simple Light</vt:lpstr>
      <vt:lpstr>White</vt:lpstr>
      <vt:lpstr>Welcome</vt:lpstr>
      <vt:lpstr>Digital Organization Digital Literacy Workshop</vt:lpstr>
      <vt:lpstr>Agenda</vt:lpstr>
      <vt:lpstr>Digital Organization Digital Literacy Workshop : ADULTS</vt:lpstr>
      <vt:lpstr>Discussion Question</vt:lpstr>
      <vt:lpstr>Sharing Devices and Accounts</vt:lpstr>
      <vt:lpstr>Device Accounts</vt:lpstr>
      <vt:lpstr>Browser Accounts</vt:lpstr>
      <vt:lpstr>Explore Your Accounts</vt:lpstr>
      <vt:lpstr>Saving Bookmarks and Passwords  in Browsers</vt:lpstr>
      <vt:lpstr>Saving Passwords in Browers</vt:lpstr>
      <vt:lpstr>Saving Bookmarks in Browsers</vt:lpstr>
      <vt:lpstr>Visit a website you want to bookmark.</vt:lpstr>
      <vt:lpstr>Bookmark or favorite the website.</vt:lpstr>
      <vt:lpstr>PowerPoint Presentation</vt:lpstr>
      <vt:lpstr>PowerPoint Presentation</vt:lpstr>
      <vt:lpstr>Online Calendars</vt:lpstr>
      <vt:lpstr>File Management</vt:lpstr>
      <vt:lpstr>Folders</vt:lpstr>
      <vt:lpstr>Create a new folder.</vt:lpstr>
      <vt:lpstr>Open the new folder.</vt:lpstr>
      <vt:lpstr>PowerPoint Presentation</vt:lpstr>
      <vt:lpstr>PowerPoint Presentation</vt:lpstr>
      <vt:lpstr>Wrap-Up</vt:lpstr>
      <vt:lpstr>PowerPoint Presentation</vt:lpstr>
      <vt:lpstr>Discussion Question</vt:lpstr>
      <vt:lpstr>Sharing Devices and Accounts</vt:lpstr>
      <vt:lpstr>Device Accounts</vt:lpstr>
      <vt:lpstr>Browser Accounts</vt:lpstr>
      <vt:lpstr>Explore Your Accounts</vt:lpstr>
      <vt:lpstr>Saving Bookmarks and Passwords  in Browsers</vt:lpstr>
      <vt:lpstr>Saving Passwords in Browers</vt:lpstr>
      <vt:lpstr>PowerPoint Presentation</vt:lpstr>
      <vt:lpstr>Saving Bookmarks in Browsers</vt:lpstr>
      <vt:lpstr>Online Calendars</vt:lpstr>
      <vt:lpstr>File Management</vt:lpstr>
      <vt:lpstr>PowerPoint Presentation</vt:lpstr>
      <vt:lpstr>Organize Your Files</vt:lpstr>
      <vt:lpstr>Wrap-Up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dc:title>
  <dc:creator>Sullivan, Kaili</dc:creator>
  <cp:lastModifiedBy>Waldrupe, Abigail</cp:lastModifiedBy>
  <cp:revision>2</cp:revision>
  <dcterms:modified xsi:type="dcterms:W3CDTF">2021-08-09T21:37:55Z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F5A3E9EA-A5A8-43DA-8200-3166A9B08BC7</vt:lpwstr>
  </property>
  <property fmtid="{D5CDD505-2E9C-101B-9397-08002B2CF9AE}" pid="3" name="ArticulatePath">
    <vt:lpwstr>https://ncconnect-my.sharepoint.com/personal/abigail_waldrupe_ncdcr_gov/Documents/Toolkit/Workshop Documents/Session 3 - Communicating Online/S3 Combo Group/Session 3 - combined group</vt:lpwstr>
  </property>
</Properties>
</file>