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6" r:id="rId1"/>
    <p:sldMasterId id="2147483684" r:id="rId2"/>
  </p:sldMasterIdLst>
  <p:notesMasterIdLst>
    <p:notesMasterId r:id="rId23"/>
  </p:notesMasterIdLst>
  <p:sldIdLst>
    <p:sldId id="256" r:id="rId3"/>
    <p:sldId id="257" r:id="rId4"/>
    <p:sldId id="258" r:id="rId5"/>
    <p:sldId id="259" r:id="rId6"/>
    <p:sldId id="270" r:id="rId7"/>
    <p:sldId id="272" r:id="rId8"/>
    <p:sldId id="273" r:id="rId9"/>
    <p:sldId id="274" r:id="rId10"/>
    <p:sldId id="276" r:id="rId11"/>
    <p:sldId id="277" r:id="rId12"/>
    <p:sldId id="275" r:id="rId13"/>
    <p:sldId id="261" r:id="rId14"/>
    <p:sldId id="262" r:id="rId15"/>
    <p:sldId id="263" r:id="rId16"/>
    <p:sldId id="264" r:id="rId17"/>
    <p:sldId id="265" r:id="rId18"/>
    <p:sldId id="266" r:id="rId19"/>
    <p:sldId id="267" r:id="rId20"/>
    <p:sldId id="268" r:id="rId21"/>
    <p:sldId id="271" r:id="rId22"/>
  </p:sldIdLst>
  <p:sldSz cx="9144000" cy="5143500" type="screen16x9"/>
  <p:notesSz cx="6858000" cy="9144000"/>
  <p:embeddedFontLst>
    <p:embeddedFont>
      <p:font typeface="Average" panose="020B0604020202020204" charset="0"/>
      <p:regular r:id="rId24"/>
    </p:embeddedFont>
    <p:embeddedFont>
      <p:font typeface="Calibri" panose="020F0502020204030204" pitchFamily="34" charset="0"/>
      <p:regular r:id="rId25"/>
      <p:bold r:id="rId26"/>
      <p:italic r:id="rId27"/>
      <p:boldItalic r:id="rId28"/>
    </p:embeddedFont>
    <p:embeddedFont>
      <p:font typeface="Calibri Light" panose="020F0302020204030204" pitchFamily="34" charset="0"/>
      <p:regular r:id="rId29"/>
      <p:italic r:id="rId30"/>
    </p:embeddedFont>
    <p:embeddedFont>
      <p:font typeface="Helvetica Neue Light" panose="020B0604020202020204" charset="0"/>
      <p:regular r:id="rId31"/>
      <p:bold r:id="rId32"/>
      <p:italic r:id="rId33"/>
      <p:boldItalic r:id="rId34"/>
    </p:embeddedFont>
    <p:embeddedFont>
      <p:font typeface="Open Sans" panose="020B0606030504020204" pitchFamily="34" charset="0"/>
      <p:regular r:id="rId35"/>
      <p:bold r:id="rId36"/>
      <p:italic r:id="rId37"/>
      <p:boldItalic r:id="rId38"/>
    </p:embeddedFont>
    <p:embeddedFont>
      <p:font typeface="Open Sans SemiBold" panose="020B0706030804020204" pitchFamily="34" charset="0"/>
      <p:bold r:id="rId39"/>
      <p:boldItalic r:id="rId40"/>
    </p:embeddedFont>
    <p:embeddedFont>
      <p:font typeface="Roboto" panose="02000000000000000000" pitchFamily="2" charset="0"/>
      <p:regular r:id="rId41"/>
    </p:embeddedFont>
  </p:embeddedFontLst>
  <p:custDataLst>
    <p:tags r:id="rId42"/>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678" autoAdjust="0"/>
  </p:normalViewPr>
  <p:slideViewPr>
    <p:cSldViewPr snapToGrid="0">
      <p:cViewPr varScale="1">
        <p:scale>
          <a:sx n="76" d="100"/>
          <a:sy n="76" d="100"/>
        </p:scale>
        <p:origin x="54" y="5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3.fntdata"/><Relationship Id="rId39" Type="http://schemas.openxmlformats.org/officeDocument/2006/relationships/font" Target="fonts/font16.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11.fntdata"/><Relationship Id="rId42"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font" Target="fonts/font15.fntdata"/><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6.fntdata"/><Relationship Id="rId41"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font" Target="fonts/font14.fntdata"/><Relationship Id="rId40" Type="http://schemas.openxmlformats.org/officeDocument/2006/relationships/font" Target="fonts/font17.fntdata"/><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font" Target="fonts/font13.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8.fntdata"/><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5a883c170b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5a883c170b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6dbffbb251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6dbffbb251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endParaRPr sz="1200" dirty="0">
              <a:solidFill>
                <a:schemeClr val="dk1"/>
              </a:solidFill>
            </a:endParaRPr>
          </a:p>
        </p:txBody>
      </p:sp>
    </p:spTree>
    <p:extLst>
      <p:ext uri="{BB962C8B-B14F-4D97-AF65-F5344CB8AC3E}">
        <p14:creationId xmlns:p14="http://schemas.microsoft.com/office/powerpoint/2010/main" val="8344157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6dbffbb251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6dbffbb251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0"/>
              </a:spcBef>
              <a:spcAft>
                <a:spcPts val="0"/>
              </a:spcAft>
              <a:buClr>
                <a:schemeClr val="dk1"/>
              </a:buClr>
              <a:buSzPts val="1200"/>
              <a:buChar char="-"/>
            </a:pPr>
            <a:r>
              <a:rPr lang="en-US" sz="1200" dirty="0">
                <a:solidFill>
                  <a:schemeClr val="dk1"/>
                </a:solidFill>
              </a:rPr>
              <a:t>Hopeful the school chooses a method that fits the needs of the information being communicated depending on each situation.</a:t>
            </a:r>
          </a:p>
          <a:p>
            <a:pPr marL="457200" lvl="0" indent="-304800" algn="l" rtl="0">
              <a:lnSpc>
                <a:spcPct val="115000"/>
              </a:lnSpc>
              <a:spcBef>
                <a:spcPts val="1200"/>
              </a:spcBef>
              <a:spcAft>
                <a:spcPts val="0"/>
              </a:spcAft>
              <a:buClr>
                <a:schemeClr val="dk1"/>
              </a:buClr>
              <a:buSzPts val="1200"/>
              <a:buChar char="-"/>
            </a:pPr>
            <a:endParaRPr sz="1200" dirty="0">
              <a:solidFill>
                <a:schemeClr val="dk1"/>
              </a:solidFill>
            </a:endParaRPr>
          </a:p>
        </p:txBody>
      </p:sp>
    </p:spTree>
    <p:extLst>
      <p:ext uri="{BB962C8B-B14F-4D97-AF65-F5344CB8AC3E}">
        <p14:creationId xmlns:p14="http://schemas.microsoft.com/office/powerpoint/2010/main" val="11327660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6dbffbb251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6dbffbb251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r>
              <a:rPr lang="en" sz="1200">
                <a:solidFill>
                  <a:schemeClr val="dk1"/>
                </a:solidFill>
              </a:rPr>
              <a:t>Now let’s think about how you seek information from the school and communicate with them.</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Together with your student, consider this scenario:</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u="sng">
                <a:solidFill>
                  <a:schemeClr val="dk1"/>
                </a:solidFill>
              </a:rPr>
              <a:t>DISCUSSION QUESTION: </a:t>
            </a:r>
            <a:r>
              <a:rPr lang="en" sz="1200">
                <a:solidFill>
                  <a:schemeClr val="dk1"/>
                </a:solidFill>
              </a:rPr>
              <a:t>Your student says they will be receiving an award at school but they lost the paper about the event. What’s the first, second, and third way you would try to find that information?</a:t>
            </a:r>
            <a:endParaRPr sz="1200" i="1">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i="1">
                <a:solidFill>
                  <a:schemeClr val="dk1"/>
                </a:solidFill>
              </a:rPr>
              <a:t>Give families a minute to discuss and then ask them to share briefly.</a:t>
            </a:r>
            <a:endParaRPr sz="1200" i="1">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i="1">
                <a:solidFill>
                  <a:schemeClr val="dk1"/>
                </a:solidFill>
              </a:rPr>
              <a:t>Demonstrate how to reach the school’s website and social media (preferably a link from the website or from Google).</a:t>
            </a:r>
            <a:endParaRPr sz="1200">
              <a:solidFill>
                <a:schemeClr val="dk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6dbffbb251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6dbffbb251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r>
              <a:rPr lang="en" sz="1200" i="1" dirty="0">
                <a:solidFill>
                  <a:schemeClr val="dk1"/>
                </a:solidFill>
              </a:rPr>
              <a:t>Demonstrate how to reach the school’s website and social media (preferably a link from the website or from Google).</a:t>
            </a:r>
            <a:endParaRPr sz="1200" dirty="0">
              <a:solidFill>
                <a:schemeClr val="dk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6dbffbb251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6dbffbb251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r>
              <a:rPr lang="en" sz="1200" u="sng" dirty="0">
                <a:solidFill>
                  <a:schemeClr val="dk1"/>
                </a:solidFill>
              </a:rPr>
              <a:t>DISCUSSION QUESTION</a:t>
            </a:r>
            <a:r>
              <a:rPr lang="en" sz="1200" dirty="0">
                <a:solidFill>
                  <a:schemeClr val="dk1"/>
                </a:solidFill>
              </a:rPr>
              <a:t>: Which parts of the website do you think are the most useful?</a:t>
            </a:r>
            <a:endParaRPr sz="1200"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700" dirty="0">
                <a:solidFill>
                  <a:schemeClr val="dk1"/>
                </a:solidFill>
                <a:latin typeface="Times New Roman"/>
                <a:ea typeface="Times New Roman"/>
                <a:cs typeface="Times New Roman"/>
                <a:sym typeface="Times New Roman"/>
              </a:rPr>
              <a:t> </a:t>
            </a:r>
            <a:r>
              <a:rPr lang="en" sz="1200" i="1" dirty="0">
                <a:solidFill>
                  <a:schemeClr val="dk1"/>
                </a:solidFill>
              </a:rPr>
              <a:t>Navigate to the parts of the website that are mentioned in the discussion so everyone can see them on the screen.</a:t>
            </a:r>
            <a:endParaRPr sz="1200" i="1"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dirty="0">
                <a:solidFill>
                  <a:schemeClr val="dk1"/>
                </a:solidFill>
              </a:rPr>
              <a:t>Checking here first might save you and the school staff some time.</a:t>
            </a:r>
            <a:endParaRPr sz="1200"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dirty="0">
                <a:solidFill>
                  <a:schemeClr val="dk1"/>
                </a:solidFill>
              </a:rPr>
              <a:t>Being familiar with the website gives you a better idea of what kind of information can be found here easily and what information you might need to ask for.</a:t>
            </a:r>
            <a:endParaRPr sz="1200" i="1" dirty="0">
              <a:solidFill>
                <a:schemeClr val="dk1"/>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6dbffbb251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6dbffbb251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r>
              <a:rPr lang="en" sz="700" dirty="0">
                <a:solidFill>
                  <a:schemeClr val="dk1"/>
                </a:solidFill>
                <a:latin typeface="Times New Roman"/>
                <a:ea typeface="Times New Roman"/>
                <a:cs typeface="Times New Roman"/>
                <a:sym typeface="Times New Roman"/>
              </a:rPr>
              <a:t> </a:t>
            </a:r>
            <a:r>
              <a:rPr lang="en" sz="1200" dirty="0">
                <a:solidFill>
                  <a:schemeClr val="dk1"/>
                </a:solidFill>
              </a:rPr>
              <a:t>If you can’t find the information you need about this award on the website, an email to the teacher is another option.</a:t>
            </a:r>
            <a:endParaRPr sz="1200"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700" dirty="0">
                <a:solidFill>
                  <a:schemeClr val="dk1"/>
                </a:solidFill>
                <a:latin typeface="Times New Roman"/>
                <a:ea typeface="Times New Roman"/>
                <a:cs typeface="Times New Roman"/>
                <a:sym typeface="Times New Roman"/>
              </a:rPr>
              <a:t> </a:t>
            </a:r>
            <a:r>
              <a:rPr lang="en" sz="1200" u="sng" dirty="0">
                <a:solidFill>
                  <a:schemeClr val="dk1"/>
                </a:solidFill>
              </a:rPr>
              <a:t>DISCUSSION QUESTION</a:t>
            </a:r>
            <a:r>
              <a:rPr lang="en" sz="1200" dirty="0">
                <a:solidFill>
                  <a:schemeClr val="dk1"/>
                </a:solidFill>
              </a:rPr>
              <a:t>: Why might an email be a good option for contacting the school?</a:t>
            </a:r>
            <a:endParaRPr sz="1200" dirty="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i="1" dirty="0">
                <a:solidFill>
                  <a:schemeClr val="dk1"/>
                </a:solidFill>
              </a:rPr>
              <a:t>You can send a message when you have time and they can reply when they are available. Saves you time trying to get a hold of someone. Be sure information passes directly between you and the teacher without the student.</a:t>
            </a:r>
            <a:endParaRPr sz="1200" i="1"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u="sng" dirty="0">
                <a:solidFill>
                  <a:schemeClr val="dk1"/>
                </a:solidFill>
              </a:rPr>
              <a:t>DISCUSSION QUESTION</a:t>
            </a:r>
            <a:r>
              <a:rPr lang="en" sz="1200" dirty="0">
                <a:solidFill>
                  <a:schemeClr val="dk1"/>
                </a:solidFill>
              </a:rPr>
              <a:t>: Why might an email be a bad option?</a:t>
            </a:r>
            <a:endParaRPr sz="1200" dirty="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i="1" dirty="0">
                <a:solidFill>
                  <a:schemeClr val="dk1"/>
                </a:solidFill>
              </a:rPr>
              <a:t>If it’s a complicated issue, you might use an email to set up a phone call or in-person meeting.</a:t>
            </a:r>
            <a:endParaRPr sz="1200" i="1" dirty="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i="1" dirty="0">
                <a:solidFill>
                  <a:schemeClr val="dk1"/>
                </a:solidFill>
              </a:rPr>
              <a:t>If it’s urgent, for example if you student needs to get a home a different way today, consider that a teacher may not be able to check their email while students are in their room. </a:t>
            </a:r>
            <a:endParaRPr sz="1200" i="1"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dirty="0">
                <a:solidFill>
                  <a:schemeClr val="dk1"/>
                </a:solidFill>
              </a:rPr>
              <a:t>A good email can save both you and the teacher time and confusion. Let’s talk about what kind of email a teacher would like to receive. </a:t>
            </a:r>
            <a:endParaRPr sz="1200" i="1" dirty="0">
              <a:solidFill>
                <a:schemeClr val="dk1"/>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6df4546566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6df4546566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What information should be included in an email to a teacher? (</a:t>
            </a:r>
            <a:r>
              <a:rPr lang="en" sz="1200" i="1">
                <a:solidFill>
                  <a:schemeClr val="dk1"/>
                </a:solidFill>
              </a:rPr>
              <a:t>e.g. your student’s name, the information you have, and the information you need</a:t>
            </a:r>
            <a:r>
              <a:rPr lang="en" sz="1200">
                <a:solidFill>
                  <a:schemeClr val="dk1"/>
                </a:solidFill>
              </a:rPr>
              <a:t>)</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Many teachers are unable to reply to emails during school hours, so you might expect a reply within a day or two. </a:t>
            </a:r>
            <a:endParaRPr sz="1200">
              <a:solidFill>
                <a:schemeClr val="dk1"/>
              </a:solidFill>
            </a:endParaRPr>
          </a:p>
          <a:p>
            <a:pPr marL="457200" lvl="0" indent="-273050" algn="l" rtl="0">
              <a:lnSpc>
                <a:spcPct val="115000"/>
              </a:lnSpc>
              <a:spcBef>
                <a:spcPts val="0"/>
              </a:spcBef>
              <a:spcAft>
                <a:spcPts val="0"/>
              </a:spcAft>
              <a:buClr>
                <a:schemeClr val="dk1"/>
              </a:buClr>
              <a:buSzPts val="700"/>
              <a:buFont typeface="Times New Roman"/>
              <a:buChar char="-"/>
            </a:pPr>
            <a:endParaRPr sz="70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6dbffbb251_0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6dbffbb251_0_1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r>
              <a:rPr lang="en" sz="1200">
                <a:solidFill>
                  <a:schemeClr val="dk1"/>
                </a:solidFill>
              </a:rPr>
              <a:t>Any questions or thoughts about the different ways you might communicate with the school? </a:t>
            </a:r>
            <a:endParaRPr sz="1200">
              <a:solidFill>
                <a:schemeClr val="dk1"/>
              </a:solidFill>
            </a:endParaRPr>
          </a:p>
          <a:p>
            <a:pPr marL="457200" lvl="0" indent="-273050" algn="l" rtl="0">
              <a:lnSpc>
                <a:spcPct val="115000"/>
              </a:lnSpc>
              <a:spcBef>
                <a:spcPts val="0"/>
              </a:spcBef>
              <a:spcAft>
                <a:spcPts val="0"/>
              </a:spcAft>
              <a:buClr>
                <a:schemeClr val="dk1"/>
              </a:buClr>
              <a:buSzPts val="700"/>
              <a:buFont typeface="Times New Roman"/>
              <a:buChar char="-"/>
            </a:pPr>
            <a:endParaRPr sz="70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6dbffbb251_0_1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6dbffbb251_0_1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73050" algn="l" rtl="0">
              <a:lnSpc>
                <a:spcPct val="115000"/>
              </a:lnSpc>
              <a:spcBef>
                <a:spcPts val="1200"/>
              </a:spcBef>
              <a:spcAft>
                <a:spcPts val="0"/>
              </a:spcAft>
              <a:buClr>
                <a:schemeClr val="dk1"/>
              </a:buClr>
              <a:buSzPts val="700"/>
              <a:buFont typeface="Times New Roman"/>
              <a:buChar char="-"/>
            </a:pPr>
            <a:r>
              <a:rPr lang="en" sz="1200" i="1" dirty="0">
                <a:solidFill>
                  <a:schemeClr val="dk1"/>
                </a:solidFill>
              </a:rPr>
              <a:t>Go over the apps your partner school uses to interact with families, for example, Homebase/PowerSchool, Remind, Here Comes the Bus, etc.. If possible, a school representative could demonstrate the apps and/or help families make account in them.</a:t>
            </a:r>
            <a:endParaRPr sz="1200" i="1" dirty="0">
              <a:solidFill>
                <a:schemeClr val="dk1"/>
              </a:solidFill>
            </a:endParaRPr>
          </a:p>
          <a:p>
            <a:pPr marL="457200" lvl="0" indent="-273050" algn="l" rtl="0">
              <a:lnSpc>
                <a:spcPct val="115000"/>
              </a:lnSpc>
              <a:spcBef>
                <a:spcPts val="0"/>
              </a:spcBef>
              <a:spcAft>
                <a:spcPts val="0"/>
              </a:spcAft>
              <a:buClr>
                <a:schemeClr val="dk1"/>
              </a:buClr>
              <a:buSzPts val="700"/>
              <a:buFont typeface="Times New Roman"/>
              <a:buChar char="-"/>
            </a:pPr>
            <a:r>
              <a:rPr lang="en" sz="1200" u="sng" dirty="0">
                <a:solidFill>
                  <a:schemeClr val="dk1"/>
                </a:solidFill>
              </a:rPr>
              <a:t>DISCUSSION QUESTION</a:t>
            </a:r>
            <a:r>
              <a:rPr lang="en" sz="1200" dirty="0">
                <a:solidFill>
                  <a:schemeClr val="dk1"/>
                </a:solidFill>
              </a:rPr>
              <a:t>: What are the pros and cons of the apps your school uses? Has anyone found it useful in the past?</a:t>
            </a:r>
            <a:endParaRPr sz="1200" dirty="0">
              <a:solidFill>
                <a:schemeClr val="dk1"/>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6dbffbb251_0_1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6dbffbb251_0_1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indent="0">
              <a:lnSpc>
                <a:spcPct val="107000"/>
              </a:lnSpc>
              <a:spcBef>
                <a:spcPts val="0"/>
              </a:spcBef>
              <a:spcAft>
                <a:spcPts val="800"/>
              </a:spcAft>
              <a:buNone/>
            </a:pPr>
            <a:r>
              <a:rPr lang="en-US" sz="1800" i="1" dirty="0">
                <a:effectLst/>
                <a:latin typeface="Calibri Light" panose="020F0302020204030204" pitchFamily="34" charset="0"/>
                <a:ea typeface="Calibri" panose="020F0502020204030204" pitchFamily="34" charset="0"/>
                <a:cs typeface="Times New Roman" panose="02020603050405020304" pitchFamily="18" charset="0"/>
              </a:rPr>
              <a:t>Adults will have a chance to interact with the kinds of educational technology being used in their students’ school. Please work with a school staff person to plan some hands-on time and demos of the kinds of technology students might use in the classroom at their school. Engage students in demonstrating and teaching about technology. Make sure parents get a chance to try the technology themselves. If you are unable to collaborate with the school, a list of activities is available.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509c392e1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509c392e1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Welcome! We’re going to get started. </a:t>
            </a:r>
            <a:endParaRPr/>
          </a:p>
          <a:p>
            <a:pPr marL="0" lvl="0" indent="0" algn="l" rtl="0">
              <a:spcBef>
                <a:spcPts val="0"/>
              </a:spcBef>
              <a:spcAft>
                <a:spcPts val="0"/>
              </a:spcAft>
              <a:buClr>
                <a:schemeClr val="dk1"/>
              </a:buClr>
              <a:buSzPts val="1100"/>
              <a:buFont typeface="Arial"/>
              <a:buNone/>
            </a:pPr>
            <a:r>
              <a:rPr lang="en" i="1"/>
              <a:t>Introduce facilitators present.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5b6a11b69a_0_10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5b6a11b69a_0_10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lvl="0" indent="-171450" algn="l" rtl="0">
              <a:lnSpc>
                <a:spcPct val="115000"/>
              </a:lnSpc>
              <a:spcBef>
                <a:spcPts val="1200"/>
              </a:spcBef>
              <a:spcAft>
                <a:spcPts val="0"/>
              </a:spcAft>
              <a:buClr>
                <a:schemeClr val="dk1"/>
              </a:buClr>
              <a:buSzPts val="1100"/>
              <a:buFontTx/>
              <a:buChar char="-"/>
            </a:pPr>
            <a:r>
              <a:rPr lang="en" sz="1200" dirty="0">
                <a:solidFill>
                  <a:schemeClr val="dk1"/>
                </a:solidFill>
              </a:rPr>
              <a:t>Before you leave, I want to point out one resource on today’s handout. Common Sense Media has great articles about the kinds of technology students might use at school or as a part of homework. They also have suggestions and reviews for homework help websites and apps.</a:t>
            </a:r>
            <a:r>
              <a:rPr sz="1200" dirty="0">
                <a:solidFill>
                  <a:schemeClr val="dk1"/>
                </a:solidFill>
              </a:rPr>
              <a:t> </a:t>
            </a:r>
            <a:endParaRPr lang="en-US" sz="1200" dirty="0">
              <a:solidFill>
                <a:schemeClr val="dk1"/>
              </a:solidFill>
            </a:endParaRPr>
          </a:p>
          <a:p>
            <a:pPr marL="171450" lvl="0" indent="-171450" algn="l" rtl="0">
              <a:lnSpc>
                <a:spcPct val="115000"/>
              </a:lnSpc>
              <a:spcBef>
                <a:spcPts val="1200"/>
              </a:spcBef>
              <a:spcAft>
                <a:spcPts val="0"/>
              </a:spcAft>
              <a:buClr>
                <a:schemeClr val="dk1"/>
              </a:buClr>
              <a:buSzPts val="1100"/>
              <a:buFontTx/>
              <a:buChar char="-"/>
            </a:pPr>
            <a:r>
              <a:rPr lang="en" sz="1200" dirty="0">
                <a:solidFill>
                  <a:schemeClr val="dk1"/>
                </a:solidFill>
              </a:rPr>
              <a:t>-</a:t>
            </a:r>
            <a:r>
              <a:rPr lang="en" sz="700" dirty="0">
                <a:solidFill>
                  <a:schemeClr val="dk1"/>
                </a:solidFill>
                <a:latin typeface="Times New Roman"/>
                <a:ea typeface="Times New Roman"/>
                <a:cs typeface="Times New Roman"/>
                <a:sym typeface="Times New Roman"/>
              </a:rPr>
              <a:t>        </a:t>
            </a:r>
            <a:r>
              <a:rPr lang="en" sz="1200" dirty="0">
                <a:solidFill>
                  <a:schemeClr val="dk1"/>
                </a:solidFill>
                <a:highlight>
                  <a:srgbClr val="FFFF00"/>
                </a:highlight>
              </a:rPr>
              <a:t>Please take the exit surveys and feel free to stick around with any questions you have for us.</a:t>
            </a:r>
            <a:endParaRPr sz="1200" dirty="0">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1b83a6e18aaa509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1b83a6e18aaa509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6000"/>
              </a:lnSpc>
              <a:spcBef>
                <a:spcPts val="1200"/>
              </a:spcBef>
              <a:spcAft>
                <a:spcPts val="1200"/>
              </a:spcAft>
              <a:buNone/>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Today, we are going start by talking about the ways we can find information about your student’s school online and use the internet to communicate with the school. Then we will spend some time with some of the technology your student might use at school.  </a:t>
            </a:r>
            <a:endParaRPr sz="1200">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519c4a0bdc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519c4a0bdc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 sz="1200" dirty="0">
                <a:solidFill>
                  <a:schemeClr val="dk1"/>
                </a:solidFill>
              </a:rPr>
              <a:t>-</a:t>
            </a:r>
            <a:r>
              <a:rPr lang="en" sz="700" dirty="0">
                <a:solidFill>
                  <a:schemeClr val="dk1"/>
                </a:solidFill>
                <a:latin typeface="Times New Roman"/>
                <a:ea typeface="Times New Roman"/>
                <a:cs typeface="Times New Roman"/>
                <a:sym typeface="Times New Roman"/>
              </a:rPr>
              <a:t>          </a:t>
            </a:r>
            <a:r>
              <a:rPr lang="en" sz="1200" dirty="0">
                <a:solidFill>
                  <a:schemeClr val="dk1"/>
                </a:solidFill>
              </a:rPr>
              <a:t>Before we get started, let’s all introduce ourselves in case we haven’t all been together before. So please say your name and:</a:t>
            </a:r>
            <a:endParaRPr sz="1200"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sz="1200" dirty="0">
                <a:solidFill>
                  <a:schemeClr val="dk1"/>
                </a:solidFill>
              </a:rPr>
              <a:t>-</a:t>
            </a:r>
            <a:r>
              <a:rPr lang="en" sz="700" dirty="0">
                <a:solidFill>
                  <a:schemeClr val="dk1"/>
                </a:solidFill>
                <a:latin typeface="Times New Roman"/>
                <a:ea typeface="Times New Roman"/>
                <a:cs typeface="Times New Roman"/>
                <a:sym typeface="Times New Roman"/>
              </a:rPr>
              <a:t>          </a:t>
            </a:r>
            <a:r>
              <a:rPr lang="en" sz="1200" u="sng" dirty="0">
                <a:solidFill>
                  <a:schemeClr val="dk1"/>
                </a:solidFill>
              </a:rPr>
              <a:t>DISCUSSION QUESTION</a:t>
            </a:r>
            <a:r>
              <a:rPr lang="en" sz="1200" dirty="0">
                <a:solidFill>
                  <a:schemeClr val="dk1"/>
                </a:solidFill>
              </a:rPr>
              <a:t>: Name one way the school communicates information to you.</a:t>
            </a:r>
            <a:endParaRPr sz="1200" dirty="0">
              <a:solidFill>
                <a:schemeClr val="dk1"/>
              </a:solidFill>
            </a:endParaRPr>
          </a:p>
          <a:p>
            <a:pPr marL="0" lvl="0" indent="0" algn="l" rtl="0">
              <a:lnSpc>
                <a:spcPct val="106000"/>
              </a:lnSpc>
              <a:spcBef>
                <a:spcPts val="1200"/>
              </a:spcBef>
              <a:spcAft>
                <a:spcPts val="0"/>
              </a:spcAft>
              <a:buClr>
                <a:schemeClr val="dk1"/>
              </a:buClr>
              <a:buSzPts val="1100"/>
              <a:buFont typeface="Arial"/>
              <a:buNone/>
            </a:pPr>
            <a:r>
              <a:rPr lang="en" sz="1200" dirty="0">
                <a:solidFill>
                  <a:schemeClr val="dk1"/>
                </a:solidFill>
              </a:rPr>
              <a:t>-</a:t>
            </a:r>
            <a:r>
              <a:rPr lang="en" sz="700" dirty="0">
                <a:solidFill>
                  <a:schemeClr val="dk1"/>
                </a:solidFill>
                <a:latin typeface="Times New Roman"/>
                <a:ea typeface="Times New Roman"/>
                <a:cs typeface="Times New Roman"/>
                <a:sym typeface="Times New Roman"/>
              </a:rPr>
              <a:t>          </a:t>
            </a:r>
            <a:r>
              <a:rPr lang="en" sz="1200" i="1" dirty="0">
                <a:solidFill>
                  <a:schemeClr val="dk1"/>
                </a:solidFill>
              </a:rPr>
              <a:t>Give an example by saying your first name and one way the school communicates information, like posting information on the website or automated call.</a:t>
            </a:r>
            <a:endParaRPr sz="1200" i="1" dirty="0">
              <a:solidFill>
                <a:schemeClr val="dk1"/>
              </a:solidFill>
            </a:endParaRPr>
          </a:p>
          <a:p>
            <a:pPr marL="0" lvl="0" indent="0" algn="l" rtl="0">
              <a:spcBef>
                <a:spcPts val="1200"/>
              </a:spcBef>
              <a:spcAft>
                <a:spcPts val="0"/>
              </a:spcAft>
              <a:buNone/>
            </a:pPr>
            <a:endParaRPr sz="1200" dirty="0">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6dbffbb251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6dbffbb251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r>
              <a:rPr lang="en" sz="1200" dirty="0">
                <a:solidFill>
                  <a:schemeClr val="dk1"/>
                </a:solidFill>
              </a:rPr>
              <a:t>On the screen are a few ways the school might communicate information, some of which you mentioned.</a:t>
            </a:r>
            <a:endParaRPr sz="1200"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dirty="0">
                <a:solidFill>
                  <a:schemeClr val="dk1"/>
                </a:solidFill>
              </a:rPr>
              <a:t>Let’s talk about some pros and cons of each of these methods.</a:t>
            </a:r>
            <a:endParaRPr sz="700" dirty="0">
              <a:solidFill>
                <a:schemeClr val="dk1"/>
              </a:solidFill>
              <a:latin typeface="Times New Roman"/>
              <a:ea typeface="Times New Roman"/>
              <a:cs typeface="Times New Roman"/>
              <a:sym typeface="Times New Roman"/>
            </a:endParaRPr>
          </a:p>
          <a:p>
            <a:pPr marL="457200" lvl="0" indent="-304800" algn="l" rtl="0">
              <a:lnSpc>
                <a:spcPct val="115000"/>
              </a:lnSpc>
              <a:spcBef>
                <a:spcPts val="0"/>
              </a:spcBef>
              <a:spcAft>
                <a:spcPts val="0"/>
              </a:spcAft>
              <a:buClr>
                <a:schemeClr val="dk1"/>
              </a:buClr>
              <a:buSzPts val="1200"/>
              <a:buChar char="-"/>
            </a:pPr>
            <a:r>
              <a:rPr lang="en" sz="1200" u="sng" dirty="0">
                <a:solidFill>
                  <a:schemeClr val="dk1"/>
                </a:solidFill>
              </a:rPr>
              <a:t>DISCUSSION QUESTION</a:t>
            </a:r>
            <a:r>
              <a:rPr lang="en" sz="1200" dirty="0">
                <a:solidFill>
                  <a:schemeClr val="dk1"/>
                </a:solidFill>
              </a:rPr>
              <a:t>: Which is the most and least:</a:t>
            </a:r>
            <a:endParaRPr sz="1200" dirty="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dirty="0">
                <a:solidFill>
                  <a:schemeClr val="dk1"/>
                </a:solidFill>
              </a:rPr>
              <a:t>Efficient</a:t>
            </a:r>
            <a:endParaRPr sz="1200" dirty="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dirty="0">
                <a:solidFill>
                  <a:schemeClr val="dk1"/>
                </a:solidFill>
              </a:rPr>
              <a:t>Private</a:t>
            </a:r>
            <a:endParaRPr sz="1200" dirty="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dirty="0">
                <a:solidFill>
                  <a:schemeClr val="dk1"/>
                </a:solidFill>
              </a:rPr>
              <a:t>Interactive</a:t>
            </a:r>
            <a:endParaRPr sz="1200" dirty="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dirty="0">
                <a:solidFill>
                  <a:schemeClr val="dk1"/>
                </a:solidFill>
              </a:rPr>
              <a:t>Convenient for the school</a:t>
            </a:r>
            <a:endParaRPr sz="1200" dirty="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dirty="0">
                <a:solidFill>
                  <a:schemeClr val="dk1"/>
                </a:solidFill>
              </a:rPr>
              <a:t>Convenient for you </a:t>
            </a:r>
            <a:endParaRPr sz="1200"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dirty="0">
                <a:solidFill>
                  <a:schemeClr val="dk1"/>
                </a:solidFill>
              </a:rPr>
              <a:t>Hopeful the school chooses a method that fits the needs of the information being communicated depending on each situation.</a:t>
            </a:r>
            <a:endParaRPr sz="1200" dirty="0">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6dbffbb251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6dbffbb251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endParaRPr sz="1200" dirty="0">
              <a:solidFill>
                <a:schemeClr val="dk1"/>
              </a:solidFill>
            </a:endParaRPr>
          </a:p>
        </p:txBody>
      </p:sp>
    </p:spTree>
    <p:extLst>
      <p:ext uri="{BB962C8B-B14F-4D97-AF65-F5344CB8AC3E}">
        <p14:creationId xmlns:p14="http://schemas.microsoft.com/office/powerpoint/2010/main" val="2927361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6dbffbb251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6dbffbb251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endParaRPr sz="1200" dirty="0">
              <a:solidFill>
                <a:schemeClr val="dk1"/>
              </a:solidFill>
            </a:endParaRPr>
          </a:p>
        </p:txBody>
      </p:sp>
    </p:spTree>
    <p:extLst>
      <p:ext uri="{BB962C8B-B14F-4D97-AF65-F5344CB8AC3E}">
        <p14:creationId xmlns:p14="http://schemas.microsoft.com/office/powerpoint/2010/main" val="33612251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6dbffbb251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6dbffbb251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endParaRPr sz="1200" dirty="0">
              <a:solidFill>
                <a:schemeClr val="dk1"/>
              </a:solidFill>
            </a:endParaRPr>
          </a:p>
        </p:txBody>
      </p:sp>
    </p:spTree>
    <p:extLst>
      <p:ext uri="{BB962C8B-B14F-4D97-AF65-F5344CB8AC3E}">
        <p14:creationId xmlns:p14="http://schemas.microsoft.com/office/powerpoint/2010/main" val="37862202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6dbffbb251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6dbffbb251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endParaRPr sz="1200" dirty="0">
              <a:solidFill>
                <a:schemeClr val="dk1"/>
              </a:solidFill>
            </a:endParaRPr>
          </a:p>
        </p:txBody>
      </p:sp>
    </p:spTree>
    <p:extLst>
      <p:ext uri="{BB962C8B-B14F-4D97-AF65-F5344CB8AC3E}">
        <p14:creationId xmlns:p14="http://schemas.microsoft.com/office/powerpoint/2010/main" val="30715880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r>
              <a:rPr lang="en-US"/>
              <a:t>Click to edit Master title style</a:t>
            </a:r>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r>
              <a:rPr lang="en-US"/>
              <a:t>Click to edit Master subtitle style</a:t>
            </a:r>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CF3BFC8C-58E7-48C4-B7AE-9A0235CB6A25}"/>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1340480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pPr lvl="0"/>
            <a:r>
              <a:rPr lang="en-US"/>
              <a:t>Click to edit Master text styles</a:t>
            </a: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86D95FE1-C2DB-47BD-8BC8-DF7C712641C7}"/>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1217861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3365924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Right Justified">
  <p:cSld name="Title - Right Justified">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161975" y="1748125"/>
            <a:ext cx="4709400" cy="728100"/>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chemeClr val="dk2"/>
              </a:buClr>
              <a:buSzPts val="4000"/>
              <a:buFont typeface="Arial"/>
              <a:buNone/>
              <a:defRPr sz="40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2pPr>
            <a:lvl3pPr marR="0" lvl="2"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3pPr>
            <a:lvl4pPr marR="0" lvl="3"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4pPr>
            <a:lvl5pPr marR="0" lvl="4"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5pPr>
            <a:lvl6pPr marR="0" lvl="5"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6pPr>
            <a:lvl7pPr marR="0" lvl="6"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7pPr>
            <a:lvl8pPr marR="0" lvl="7"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8pPr>
            <a:lvl9pPr marR="0" lvl="8"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9pPr>
          </a:lstStyle>
          <a:p>
            <a:r>
              <a:rPr lang="en-US"/>
              <a:t>Click to edit Master title style</a:t>
            </a:r>
            <a:endParaRPr/>
          </a:p>
        </p:txBody>
      </p:sp>
      <p:sp>
        <p:nvSpPr>
          <p:cNvPr id="52" name="Google Shape;52;p13"/>
          <p:cNvSpPr txBox="1">
            <a:spLocks noGrp="1"/>
          </p:cNvSpPr>
          <p:nvPr>
            <p:ph type="subTitle" idx="1"/>
          </p:nvPr>
        </p:nvSpPr>
        <p:spPr>
          <a:xfrm>
            <a:off x="162200" y="2380975"/>
            <a:ext cx="4709400" cy="942600"/>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1pPr>
            <a:lvl2pPr marR="0" lvl="1"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2pPr>
            <a:lvl3pPr marR="0" lvl="2"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3pPr>
            <a:lvl4pPr marR="0" lvl="3"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4pPr>
            <a:lvl5pPr marR="0" lvl="4"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5pPr>
            <a:lvl6pPr marR="0" lvl="5"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9pPr>
          </a:lstStyle>
          <a:p>
            <a:r>
              <a:rPr lang="en-US"/>
              <a:t>Click to edit Master subtitle style</a:t>
            </a:r>
            <a:endParaRPr/>
          </a:p>
        </p:txBody>
      </p:sp>
      <p:pic>
        <p:nvPicPr>
          <p:cNvPr id="2" name="Picture 1">
            <a:extLst>
              <a:ext uri="{FF2B5EF4-FFF2-40B4-BE49-F238E27FC236}">
                <a16:creationId xmlns:a16="http://schemas.microsoft.com/office/drawing/2014/main" id="{9989031A-77AD-4F71-81E1-30B486ADCF1D}"/>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31376846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p:cSld name="Title">
    <p:spTree>
      <p:nvGrpSpPr>
        <p:cNvPr id="1" name="Shape 53"/>
        <p:cNvGrpSpPr/>
        <p:nvPr/>
      </p:nvGrpSpPr>
      <p:grpSpPr>
        <a:xfrm>
          <a:off x="0" y="0"/>
          <a:ext cx="0" cy="0"/>
          <a:chOff x="0" y="0"/>
          <a:chExt cx="0" cy="0"/>
        </a:xfrm>
      </p:grpSpPr>
      <p:sp>
        <p:nvSpPr>
          <p:cNvPr id="54" name="Google Shape;54;p14"/>
          <p:cNvSpPr txBox="1">
            <a:spLocks noGrp="1"/>
          </p:cNvSpPr>
          <p:nvPr>
            <p:ph type="title"/>
          </p:nvPr>
        </p:nvSpPr>
        <p:spPr>
          <a:xfrm>
            <a:off x="397050" y="1748975"/>
            <a:ext cx="8746800" cy="16275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2"/>
              </a:buClr>
              <a:buSzPts val="4000"/>
              <a:buFont typeface="Arial"/>
              <a:buNone/>
              <a:defRPr sz="40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2pPr>
            <a:lvl3pPr marR="0" lvl="2"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3pPr>
            <a:lvl4pPr marR="0" lvl="3"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4pPr>
            <a:lvl5pPr marR="0" lvl="4"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5pPr>
            <a:lvl6pPr marR="0" lvl="5"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6pPr>
            <a:lvl7pPr marR="0" lvl="6"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7pPr>
            <a:lvl8pPr marR="0" lvl="7"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8pPr>
            <a:lvl9pPr marR="0" lvl="8"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9pPr>
          </a:lstStyle>
          <a:p>
            <a:r>
              <a:rPr lang="en-US"/>
              <a:t>Click to edit Master title style</a:t>
            </a:r>
            <a:endParaRPr/>
          </a:p>
        </p:txBody>
      </p:sp>
      <p:sp>
        <p:nvSpPr>
          <p:cNvPr id="55" name="Google Shape;55;p14"/>
          <p:cNvSpPr txBox="1">
            <a:spLocks noGrp="1"/>
          </p:cNvSpPr>
          <p:nvPr>
            <p:ph type="subTitle" idx="1"/>
          </p:nvPr>
        </p:nvSpPr>
        <p:spPr>
          <a:xfrm>
            <a:off x="419200" y="2396400"/>
            <a:ext cx="7667700" cy="16275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1pPr>
            <a:lvl2pPr marR="0" lvl="1"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2pPr>
            <a:lvl3pPr marR="0" lvl="2"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3pPr>
            <a:lvl4pPr marR="0" lvl="3"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4pPr>
            <a:lvl5pPr marR="0" lvl="4"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5pPr>
            <a:lvl6pPr marR="0" lvl="5"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6pPr>
            <a:lvl7pPr marR="0" lvl="6"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7pPr>
            <a:lvl8pPr marR="0" lvl="7"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8pPr>
            <a:lvl9pPr marR="0" lvl="8"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9pPr>
          </a:lstStyle>
          <a:p>
            <a:r>
              <a:rPr lang="en-US"/>
              <a:t>Click to edit Master subtitle style</a:t>
            </a:r>
            <a:endParaRPr/>
          </a:p>
        </p:txBody>
      </p:sp>
      <p:pic>
        <p:nvPicPr>
          <p:cNvPr id="2" name="Picture 1">
            <a:extLst>
              <a:ext uri="{FF2B5EF4-FFF2-40B4-BE49-F238E27FC236}">
                <a16:creationId xmlns:a16="http://schemas.microsoft.com/office/drawing/2014/main" id="{F56B42E4-DE1F-4467-80BE-02B56CFA0B83}"/>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4621323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56"/>
        <p:cNvGrpSpPr/>
        <p:nvPr/>
      </p:nvGrpSpPr>
      <p:grpSpPr>
        <a:xfrm>
          <a:off x="0" y="0"/>
          <a:ext cx="0" cy="0"/>
          <a:chOff x="0" y="0"/>
          <a:chExt cx="0" cy="0"/>
        </a:xfrm>
      </p:grpSpPr>
    </p:spTree>
    <p:extLst>
      <p:ext uri="{BB962C8B-B14F-4D97-AF65-F5344CB8AC3E}">
        <p14:creationId xmlns:p14="http://schemas.microsoft.com/office/powerpoint/2010/main" val="2454202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57"/>
        <p:cNvGrpSpPr/>
        <p:nvPr/>
      </p:nvGrpSpPr>
      <p:grpSpPr>
        <a:xfrm>
          <a:off x="0" y="0"/>
          <a:ext cx="0" cy="0"/>
          <a:chOff x="0" y="0"/>
          <a:chExt cx="0" cy="0"/>
        </a:xfrm>
      </p:grpSpPr>
    </p:spTree>
    <p:extLst>
      <p:ext uri="{BB962C8B-B14F-4D97-AF65-F5344CB8AC3E}">
        <p14:creationId xmlns:p14="http://schemas.microsoft.com/office/powerpoint/2010/main" val="37959881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ile only">
  <p:cSld name="Titile only">
    <p:spTree>
      <p:nvGrpSpPr>
        <p:cNvPr id="1" name="Shape 58"/>
        <p:cNvGrpSpPr/>
        <p:nvPr/>
      </p:nvGrpSpPr>
      <p:grpSpPr>
        <a:xfrm>
          <a:off x="0" y="0"/>
          <a:ext cx="0" cy="0"/>
          <a:chOff x="0" y="0"/>
          <a:chExt cx="0" cy="0"/>
        </a:xfrm>
      </p:grpSpPr>
      <p:sp>
        <p:nvSpPr>
          <p:cNvPr id="59" name="Google Shape;59;p17"/>
          <p:cNvSpPr txBox="1">
            <a:spLocks noGrp="1"/>
          </p:cNvSpPr>
          <p:nvPr>
            <p:ph type="title"/>
          </p:nvPr>
        </p:nvSpPr>
        <p:spPr>
          <a:xfrm>
            <a:off x="408825" y="376250"/>
            <a:ext cx="8267700" cy="8004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9pPr>
          </a:lstStyle>
          <a:p>
            <a:r>
              <a:rPr lang="en-US"/>
              <a:t>Click to edit Master title style</a:t>
            </a:r>
            <a:endParaRPr/>
          </a:p>
        </p:txBody>
      </p:sp>
    </p:spTree>
    <p:extLst>
      <p:ext uri="{BB962C8B-B14F-4D97-AF65-F5344CB8AC3E}">
        <p14:creationId xmlns:p14="http://schemas.microsoft.com/office/powerpoint/2010/main" val="2072362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_Blank 1">
  <p:cSld name="1_Blank 1">
    <p:spTree>
      <p:nvGrpSpPr>
        <p:cNvPr id="1" name="Shape 60"/>
        <p:cNvGrpSpPr/>
        <p:nvPr/>
      </p:nvGrpSpPr>
      <p:grpSpPr>
        <a:xfrm>
          <a:off x="0" y="0"/>
          <a:ext cx="0" cy="0"/>
          <a:chOff x="0" y="0"/>
          <a:chExt cx="0" cy="0"/>
        </a:xfrm>
      </p:grpSpPr>
    </p:spTree>
    <p:extLst>
      <p:ext uri="{BB962C8B-B14F-4D97-AF65-F5344CB8AC3E}">
        <p14:creationId xmlns:p14="http://schemas.microsoft.com/office/powerpoint/2010/main" val="2268022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preserve="1">
  <p:cSld name="Blank">
    <p:spTree>
      <p:nvGrpSpPr>
        <p:cNvPr id="1" name="Shape 64"/>
        <p:cNvGrpSpPr/>
        <p:nvPr/>
      </p:nvGrpSpPr>
      <p:grpSpPr>
        <a:xfrm>
          <a:off x="0" y="0"/>
          <a:ext cx="0" cy="0"/>
          <a:chOff x="0" y="0"/>
          <a:chExt cx="0" cy="0"/>
        </a:xfrm>
      </p:grpSpPr>
    </p:spTree>
    <p:extLst>
      <p:ext uri="{BB962C8B-B14F-4D97-AF65-F5344CB8AC3E}">
        <p14:creationId xmlns:p14="http://schemas.microsoft.com/office/powerpoint/2010/main" val="2112625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Right Justified" preserve="1">
  <p:cSld name="Title - Right Justified">
    <p:spTree>
      <p:nvGrpSpPr>
        <p:cNvPr id="1" name="Shape 65"/>
        <p:cNvGrpSpPr/>
        <p:nvPr/>
      </p:nvGrpSpPr>
      <p:grpSpPr>
        <a:xfrm>
          <a:off x="0" y="0"/>
          <a:ext cx="0" cy="0"/>
          <a:chOff x="0" y="0"/>
          <a:chExt cx="0" cy="0"/>
        </a:xfrm>
      </p:grpSpPr>
      <p:sp>
        <p:nvSpPr>
          <p:cNvPr id="66" name="Google Shape;66;p21"/>
          <p:cNvSpPr txBox="1">
            <a:spLocks noGrp="1"/>
          </p:cNvSpPr>
          <p:nvPr>
            <p:ph type="title"/>
          </p:nvPr>
        </p:nvSpPr>
        <p:spPr>
          <a:xfrm>
            <a:off x="161975" y="1748125"/>
            <a:ext cx="4709400" cy="728100"/>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chemeClr val="dk2"/>
              </a:buClr>
              <a:buSzPts val="4000"/>
              <a:buFont typeface="Arial"/>
              <a:buNone/>
              <a:defRPr sz="40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2pPr>
            <a:lvl3pPr marR="0" lvl="2"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3pPr>
            <a:lvl4pPr marR="0" lvl="3"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4pPr>
            <a:lvl5pPr marR="0" lvl="4"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5pPr>
            <a:lvl6pPr marR="0" lvl="5"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6pPr>
            <a:lvl7pPr marR="0" lvl="6"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7pPr>
            <a:lvl8pPr marR="0" lvl="7"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8pPr>
            <a:lvl9pPr marR="0" lvl="8"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9pPr>
          </a:lstStyle>
          <a:p>
            <a:r>
              <a:rPr lang="en-US"/>
              <a:t>Click to edit Master title style</a:t>
            </a:r>
            <a:endParaRPr/>
          </a:p>
        </p:txBody>
      </p:sp>
      <p:sp>
        <p:nvSpPr>
          <p:cNvPr id="67" name="Google Shape;67;p21"/>
          <p:cNvSpPr txBox="1">
            <a:spLocks noGrp="1"/>
          </p:cNvSpPr>
          <p:nvPr>
            <p:ph type="subTitle" idx="1"/>
          </p:nvPr>
        </p:nvSpPr>
        <p:spPr>
          <a:xfrm>
            <a:off x="162200" y="2380975"/>
            <a:ext cx="4709400" cy="942600"/>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1pPr>
            <a:lvl2pPr marR="0" lvl="1"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2pPr>
            <a:lvl3pPr marR="0" lvl="2"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3pPr>
            <a:lvl4pPr marR="0" lvl="3"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4pPr>
            <a:lvl5pPr marR="0" lvl="4"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5pPr>
            <a:lvl6pPr marR="0" lvl="5"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9pPr>
          </a:lstStyle>
          <a:p>
            <a:r>
              <a:rPr lang="en-US"/>
              <a:t>Click to edit Master subtitle style</a:t>
            </a:r>
            <a:endParaRPr/>
          </a:p>
        </p:txBody>
      </p:sp>
    </p:spTree>
    <p:extLst>
      <p:ext uri="{BB962C8B-B14F-4D97-AF65-F5344CB8AC3E}">
        <p14:creationId xmlns:p14="http://schemas.microsoft.com/office/powerpoint/2010/main" val="1214271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rPr lang="en-US"/>
              <a:t>Click to edit Master title style</a:t>
            </a:r>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B0801499-6F36-4EA3-BAA2-F50C20541C14}"/>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18230306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preserve="1">
  <p:cSld name="Title">
    <p:spTree>
      <p:nvGrpSpPr>
        <p:cNvPr id="1" name="Shape 68"/>
        <p:cNvGrpSpPr/>
        <p:nvPr/>
      </p:nvGrpSpPr>
      <p:grpSpPr>
        <a:xfrm>
          <a:off x="0" y="0"/>
          <a:ext cx="0" cy="0"/>
          <a:chOff x="0" y="0"/>
          <a:chExt cx="0" cy="0"/>
        </a:xfrm>
      </p:grpSpPr>
      <p:sp>
        <p:nvSpPr>
          <p:cNvPr id="69" name="Google Shape;69;p22"/>
          <p:cNvSpPr txBox="1">
            <a:spLocks noGrp="1"/>
          </p:cNvSpPr>
          <p:nvPr>
            <p:ph type="title"/>
          </p:nvPr>
        </p:nvSpPr>
        <p:spPr>
          <a:xfrm>
            <a:off x="397050" y="1748975"/>
            <a:ext cx="8746800" cy="16275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2"/>
              </a:buClr>
              <a:buSzPts val="4000"/>
              <a:buFont typeface="Arial"/>
              <a:buNone/>
              <a:defRPr sz="40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2pPr>
            <a:lvl3pPr marR="0" lvl="2"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3pPr>
            <a:lvl4pPr marR="0" lvl="3"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4pPr>
            <a:lvl5pPr marR="0" lvl="4"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5pPr>
            <a:lvl6pPr marR="0" lvl="5"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6pPr>
            <a:lvl7pPr marR="0" lvl="6"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7pPr>
            <a:lvl8pPr marR="0" lvl="7"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8pPr>
            <a:lvl9pPr marR="0" lvl="8"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9pPr>
          </a:lstStyle>
          <a:p>
            <a:r>
              <a:rPr lang="en-US"/>
              <a:t>Click to edit Master title style</a:t>
            </a:r>
            <a:endParaRPr/>
          </a:p>
        </p:txBody>
      </p:sp>
      <p:sp>
        <p:nvSpPr>
          <p:cNvPr id="70" name="Google Shape;70;p22"/>
          <p:cNvSpPr txBox="1">
            <a:spLocks noGrp="1"/>
          </p:cNvSpPr>
          <p:nvPr>
            <p:ph type="subTitle" idx="1"/>
          </p:nvPr>
        </p:nvSpPr>
        <p:spPr>
          <a:xfrm>
            <a:off x="419200" y="2396400"/>
            <a:ext cx="7667700" cy="16275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1pPr>
            <a:lvl2pPr marR="0" lvl="1"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2pPr>
            <a:lvl3pPr marR="0" lvl="2"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3pPr>
            <a:lvl4pPr marR="0" lvl="3"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4pPr>
            <a:lvl5pPr marR="0" lvl="4"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5pPr>
            <a:lvl6pPr marR="0" lvl="5"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6pPr>
            <a:lvl7pPr marR="0" lvl="6"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7pPr>
            <a:lvl8pPr marR="0" lvl="7"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8pPr>
            <a:lvl9pPr marR="0" lvl="8"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9pPr>
          </a:lstStyle>
          <a:p>
            <a:r>
              <a:rPr lang="en-US"/>
              <a:t>Click to edit Master subtitle style</a:t>
            </a:r>
            <a:endParaRPr/>
          </a:p>
        </p:txBody>
      </p:sp>
    </p:spTree>
    <p:extLst>
      <p:ext uri="{BB962C8B-B14F-4D97-AF65-F5344CB8AC3E}">
        <p14:creationId xmlns:p14="http://schemas.microsoft.com/office/powerpoint/2010/main" val="20539223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_Blank" type="tx" preserve="1">
  <p:cSld name="1_Blank">
    <p:spTree>
      <p:nvGrpSpPr>
        <p:cNvPr id="1" name="Shape 71"/>
        <p:cNvGrpSpPr/>
        <p:nvPr/>
      </p:nvGrpSpPr>
      <p:grpSpPr>
        <a:xfrm>
          <a:off x="0" y="0"/>
          <a:ext cx="0" cy="0"/>
          <a:chOff x="0" y="0"/>
          <a:chExt cx="0" cy="0"/>
        </a:xfrm>
      </p:grpSpPr>
    </p:spTree>
    <p:extLst>
      <p:ext uri="{BB962C8B-B14F-4D97-AF65-F5344CB8AC3E}">
        <p14:creationId xmlns:p14="http://schemas.microsoft.com/office/powerpoint/2010/main" val="39386082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ile only" preserve="1">
  <p:cSld name="Titile only">
    <p:spTree>
      <p:nvGrpSpPr>
        <p:cNvPr id="1" name="Shape 72"/>
        <p:cNvGrpSpPr/>
        <p:nvPr/>
      </p:nvGrpSpPr>
      <p:grpSpPr>
        <a:xfrm>
          <a:off x="0" y="0"/>
          <a:ext cx="0" cy="0"/>
          <a:chOff x="0" y="0"/>
          <a:chExt cx="0" cy="0"/>
        </a:xfrm>
      </p:grpSpPr>
      <p:sp>
        <p:nvSpPr>
          <p:cNvPr id="73" name="Google Shape;73;p24"/>
          <p:cNvSpPr txBox="1">
            <a:spLocks noGrp="1"/>
          </p:cNvSpPr>
          <p:nvPr>
            <p:ph type="title"/>
          </p:nvPr>
        </p:nvSpPr>
        <p:spPr>
          <a:xfrm>
            <a:off x="408825" y="376250"/>
            <a:ext cx="8267700" cy="8004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9pPr>
          </a:lstStyle>
          <a:p>
            <a:r>
              <a:rPr lang="en-US"/>
              <a:t>Click to edit Master title style</a:t>
            </a:r>
            <a:endParaRPr/>
          </a:p>
        </p:txBody>
      </p:sp>
    </p:spTree>
    <p:extLst>
      <p:ext uri="{BB962C8B-B14F-4D97-AF65-F5344CB8AC3E}">
        <p14:creationId xmlns:p14="http://schemas.microsoft.com/office/powerpoint/2010/main" val="788369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pPr lvl="0"/>
            <a:r>
              <a:rPr lang="en-US"/>
              <a:t>Click to edit Master text styles</a:t>
            </a: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9EA47FE4-D095-48D8-926D-A2AE9B7B1607}"/>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2393015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pPr lvl="0"/>
            <a:r>
              <a:rPr lang="en-US"/>
              <a:t>Click to edit Master text styles</a:t>
            </a: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pPr lvl="0"/>
            <a:r>
              <a:rPr lang="en-US"/>
              <a:t>Click to edit Master text styles</a:t>
            </a: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B8B0AB5E-F1AD-4785-9B6C-5EED8F1667F8}"/>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139413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104623A4-B66C-4E1D-B8F3-D98E5026E674}"/>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3108802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rPr lang="en-US"/>
              <a:t>Click to edit Master title style</a:t>
            </a:r>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pPr lvl="0"/>
            <a:r>
              <a:rPr lang="en-US"/>
              <a:t>Click to edit Master text styles</a:t>
            </a: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AE182C54-E97A-4098-B166-3731ED3DE19D}"/>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1471280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r>
              <a:rPr lang="en-US"/>
              <a:t>Click to edit Master title style</a:t>
            </a:r>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BED28039-16E3-40E0-8485-20077F217DFC}"/>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3886038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r>
              <a:rPr lang="en-US"/>
              <a:t>Click to edit Master title style</a:t>
            </a:r>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r>
              <a:rPr lang="en-US"/>
              <a:t>Click to edit Master subtitle style</a:t>
            </a:r>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pPr lvl="0"/>
            <a:r>
              <a:rPr lang="en-US"/>
              <a:t>Click to edit Master text styles</a:t>
            </a: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E2FCAD9B-061A-4533-AFE4-3955FC0E4E8A}"/>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2470244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pPr lvl="0"/>
            <a:r>
              <a:rPr lang="en-US"/>
              <a:t>Click to edit Master text styles</a:t>
            </a: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5BD6300B-240B-495C-A953-685FBA573066}"/>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2555566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theme" Target="../theme/theme2.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dirty="0"/>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6A3F6DBD-C39C-4C79-AD26-D2AADD364837}"/>
              </a:ext>
            </a:extLst>
          </p:cNvPr>
          <p:cNvPicPr>
            <a:picLocks noChangeAspect="1"/>
          </p:cNvPicPr>
          <p:nvPr/>
        </p:nvPicPr>
        <p:blipFill rotWithShape="1">
          <a:blip r:embed="rId19">
            <a:alphaModFix amt="20000"/>
          </a:blip>
          <a:srcRect l="1684" t="-831" r="51146" b="57114"/>
          <a:stretch/>
        </p:blipFill>
        <p:spPr>
          <a:xfrm rot="16200000">
            <a:off x="4532768" y="248781"/>
            <a:ext cx="4860017" cy="4362450"/>
          </a:xfrm>
          <a:prstGeom prst="rect">
            <a:avLst/>
          </a:prstGeom>
        </p:spPr>
      </p:pic>
      <p:pic>
        <p:nvPicPr>
          <p:cNvPr id="9" name="Picture 8" descr="A picture containing icon&#10;&#10;Description automatically generated">
            <a:extLst>
              <a:ext uri="{FF2B5EF4-FFF2-40B4-BE49-F238E27FC236}">
                <a16:creationId xmlns:a16="http://schemas.microsoft.com/office/drawing/2014/main" id="{4FF55A72-7D53-4046-9BE8-605BA28F251E}"/>
              </a:ext>
            </a:extLst>
          </p:cNvPr>
          <p:cNvPicPr>
            <a:picLocks noChangeAspect="1"/>
          </p:cNvPicPr>
          <p:nvPr userDrawn="1"/>
        </p:nvPicPr>
        <p:blipFill>
          <a:blip r:embed="rId20"/>
          <a:stretch>
            <a:fillRect/>
          </a:stretch>
        </p:blipFill>
        <p:spPr>
          <a:xfrm>
            <a:off x="6045200" y="1462753"/>
            <a:ext cx="3365500" cy="2293159"/>
          </a:xfrm>
          <a:prstGeom prst="rect">
            <a:avLst/>
          </a:prstGeom>
        </p:spPr>
      </p:pic>
    </p:spTree>
    <p:extLst>
      <p:ext uri="{BB962C8B-B14F-4D97-AF65-F5344CB8AC3E}">
        <p14:creationId xmlns:p14="http://schemas.microsoft.com/office/powerpoint/2010/main" val="1949604550"/>
      </p:ext>
    </p:extLst>
  </p:cSld>
  <p:clrMap bg1="lt1" tx1="dk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Shape 61"/>
        <p:cNvGrpSpPr/>
        <p:nvPr/>
      </p:nvGrpSpPr>
      <p:grpSpPr>
        <a:xfrm>
          <a:off x="0" y="0"/>
          <a:ext cx="0" cy="0"/>
          <a:chOff x="0" y="0"/>
          <a:chExt cx="0" cy="0"/>
        </a:xfrm>
      </p:grpSpPr>
      <p:sp>
        <p:nvSpPr>
          <p:cNvPr id="62" name="Google Shape;62;p19"/>
          <p:cNvSpPr txBox="1">
            <a:spLocks noGrp="1"/>
          </p:cNvSpPr>
          <p:nvPr>
            <p:ph type="title"/>
          </p:nvPr>
        </p:nvSpPr>
        <p:spPr>
          <a:xfrm>
            <a:off x="633412" y="357187"/>
            <a:ext cx="7877100" cy="8574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chemeClr val="accent5"/>
              </a:buClr>
              <a:buSzPts val="4200"/>
              <a:buFont typeface="Roboto"/>
              <a:buNone/>
              <a:defRPr sz="4200" b="0" i="0" u="none" strike="noStrike" cap="none">
                <a:solidFill>
                  <a:schemeClr val="accent5"/>
                </a:solidFill>
                <a:latin typeface="Roboto"/>
                <a:ea typeface="Roboto"/>
                <a:cs typeface="Roboto"/>
                <a:sym typeface="Roboto"/>
              </a:defRPr>
            </a:lvl1pPr>
            <a:lvl2pPr marR="0" lvl="1"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2pPr>
            <a:lvl3pPr marR="0" lvl="2"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3pPr>
            <a:lvl4pPr marR="0" lvl="3"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4pPr>
            <a:lvl5pPr marR="0" lvl="4"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5pPr>
            <a:lvl6pPr marR="0" lvl="5"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6pPr>
            <a:lvl7pPr marR="0" lvl="6"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7pPr>
            <a:lvl8pPr marR="0" lvl="7"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8pPr>
            <a:lvl9pPr marR="0" lvl="8"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63" name="Google Shape;63;p19"/>
          <p:cNvSpPr txBox="1">
            <a:spLocks noGrp="1"/>
          </p:cNvSpPr>
          <p:nvPr>
            <p:ph type="body" idx="1"/>
          </p:nvPr>
        </p:nvSpPr>
        <p:spPr>
          <a:xfrm>
            <a:off x="633412" y="1214437"/>
            <a:ext cx="7877100" cy="3452700"/>
          </a:xfrm>
          <a:prstGeom prst="rect">
            <a:avLst/>
          </a:prstGeom>
          <a:noFill/>
          <a:ln>
            <a:noFill/>
          </a:ln>
        </p:spPr>
        <p:txBody>
          <a:bodyPr spcFirstLastPara="1" wrap="square" lIns="91425" tIns="91425" rIns="91425" bIns="91425" anchor="t" anchorCtr="0">
            <a:noAutofit/>
          </a:bodyPr>
          <a:lstStyle>
            <a:lvl1pPr marL="457200" marR="0" lvl="0" indent="-297180" algn="l" rtl="0">
              <a:lnSpc>
                <a:spcPct val="100000"/>
              </a:lnSpc>
              <a:spcBef>
                <a:spcPts val="0"/>
              </a:spcBef>
              <a:spcAft>
                <a:spcPts val="0"/>
              </a:spcAft>
              <a:buClr>
                <a:schemeClr val="accent6"/>
              </a:buClr>
              <a:buSzPts val="1080"/>
              <a:buFont typeface="Roboto"/>
              <a:buChar char="•"/>
              <a:defRPr sz="1200" b="0" i="0" u="none" strike="noStrike" cap="none">
                <a:solidFill>
                  <a:schemeClr val="accent6"/>
                </a:solidFill>
                <a:latin typeface="Roboto"/>
                <a:ea typeface="Roboto"/>
                <a:cs typeface="Roboto"/>
                <a:sym typeface="Roboto"/>
              </a:defRPr>
            </a:lvl1pPr>
            <a:lvl2pPr marL="914400" marR="0" lvl="1" indent="-297180" algn="l" rtl="0">
              <a:lnSpc>
                <a:spcPct val="100000"/>
              </a:lnSpc>
              <a:spcBef>
                <a:spcPts val="0"/>
              </a:spcBef>
              <a:spcAft>
                <a:spcPts val="0"/>
              </a:spcAft>
              <a:buClr>
                <a:schemeClr val="accent6"/>
              </a:buClr>
              <a:buSzPts val="1080"/>
              <a:buFont typeface="Roboto"/>
              <a:buChar char="•"/>
              <a:defRPr sz="1200" b="0" i="0" u="none" strike="noStrike" cap="none">
                <a:solidFill>
                  <a:schemeClr val="accent6"/>
                </a:solidFill>
                <a:latin typeface="Roboto"/>
                <a:ea typeface="Roboto"/>
                <a:cs typeface="Roboto"/>
                <a:sym typeface="Roboto"/>
              </a:defRPr>
            </a:lvl2pPr>
            <a:lvl3pPr marL="1371600" marR="0" lvl="2" indent="-297180" algn="l" rtl="0">
              <a:lnSpc>
                <a:spcPct val="100000"/>
              </a:lnSpc>
              <a:spcBef>
                <a:spcPts val="0"/>
              </a:spcBef>
              <a:spcAft>
                <a:spcPts val="0"/>
              </a:spcAft>
              <a:buClr>
                <a:schemeClr val="accent6"/>
              </a:buClr>
              <a:buSzPts val="1080"/>
              <a:buFont typeface="Roboto"/>
              <a:buChar char="•"/>
              <a:defRPr sz="1200" b="0" i="0" u="none" strike="noStrike" cap="none">
                <a:solidFill>
                  <a:schemeClr val="accent6"/>
                </a:solidFill>
                <a:latin typeface="Roboto"/>
                <a:ea typeface="Roboto"/>
                <a:cs typeface="Roboto"/>
                <a:sym typeface="Roboto"/>
              </a:defRPr>
            </a:lvl3pPr>
            <a:lvl4pPr marL="1828800" marR="0" lvl="3" indent="-297180" algn="l" rtl="0">
              <a:lnSpc>
                <a:spcPct val="100000"/>
              </a:lnSpc>
              <a:spcBef>
                <a:spcPts val="0"/>
              </a:spcBef>
              <a:spcAft>
                <a:spcPts val="0"/>
              </a:spcAft>
              <a:buClr>
                <a:schemeClr val="accent6"/>
              </a:buClr>
              <a:buSzPts val="1080"/>
              <a:buFont typeface="Roboto"/>
              <a:buChar char="•"/>
              <a:defRPr sz="1200" b="0" i="0" u="none" strike="noStrike" cap="none">
                <a:solidFill>
                  <a:schemeClr val="accent6"/>
                </a:solidFill>
                <a:latin typeface="Roboto"/>
                <a:ea typeface="Roboto"/>
                <a:cs typeface="Roboto"/>
                <a:sym typeface="Roboto"/>
              </a:defRPr>
            </a:lvl4pPr>
            <a:lvl5pPr marL="2286000" marR="0" lvl="4" indent="-297179" algn="l" rtl="0">
              <a:lnSpc>
                <a:spcPct val="100000"/>
              </a:lnSpc>
              <a:spcBef>
                <a:spcPts val="0"/>
              </a:spcBef>
              <a:spcAft>
                <a:spcPts val="0"/>
              </a:spcAft>
              <a:buClr>
                <a:schemeClr val="accent6"/>
              </a:buClr>
              <a:buSzPts val="1080"/>
              <a:buFont typeface="Roboto"/>
              <a:buChar char="•"/>
              <a:defRPr sz="1200" b="0" i="0" u="none" strike="noStrike" cap="none">
                <a:solidFill>
                  <a:schemeClr val="accent6"/>
                </a:solidFill>
                <a:latin typeface="Roboto"/>
                <a:ea typeface="Roboto"/>
                <a:cs typeface="Roboto"/>
                <a:sym typeface="Roboto"/>
              </a:defRPr>
            </a:lvl5pPr>
            <a:lvl6pPr marL="2743200" marR="0" lvl="5" indent="-314325" algn="l" rtl="0">
              <a:lnSpc>
                <a:spcPct val="100000"/>
              </a:lnSpc>
              <a:spcBef>
                <a:spcPts val="5200"/>
              </a:spcBef>
              <a:spcAft>
                <a:spcPts val="0"/>
              </a:spcAft>
              <a:buClr>
                <a:srgbClr val="000000"/>
              </a:buClr>
              <a:buSzPts val="1350"/>
              <a:buFont typeface="Helvetica Neue Light"/>
              <a:buChar char="•"/>
              <a:defRPr sz="1800" b="0" i="0" u="none" strike="noStrike" cap="none">
                <a:solidFill>
                  <a:srgbClr val="000000"/>
                </a:solidFill>
                <a:latin typeface="Helvetica Neue Light"/>
                <a:ea typeface="Helvetica Neue Light"/>
                <a:cs typeface="Helvetica Neue Light"/>
                <a:sym typeface="Helvetica Neue Light"/>
              </a:defRPr>
            </a:lvl6pPr>
            <a:lvl7pPr marL="3200400" marR="0" lvl="6" indent="-314325" algn="l" rtl="0">
              <a:lnSpc>
                <a:spcPct val="100000"/>
              </a:lnSpc>
              <a:spcBef>
                <a:spcPts val="5200"/>
              </a:spcBef>
              <a:spcAft>
                <a:spcPts val="0"/>
              </a:spcAft>
              <a:buClr>
                <a:srgbClr val="000000"/>
              </a:buClr>
              <a:buSzPts val="1350"/>
              <a:buFont typeface="Helvetica Neue Light"/>
              <a:buChar char="•"/>
              <a:defRPr sz="1800" b="0" i="0" u="none" strike="noStrike" cap="none">
                <a:solidFill>
                  <a:srgbClr val="000000"/>
                </a:solidFill>
                <a:latin typeface="Helvetica Neue Light"/>
                <a:ea typeface="Helvetica Neue Light"/>
                <a:cs typeface="Helvetica Neue Light"/>
                <a:sym typeface="Helvetica Neue Light"/>
              </a:defRPr>
            </a:lvl7pPr>
            <a:lvl8pPr marL="3657600" marR="0" lvl="7" indent="-314325" algn="l" rtl="0">
              <a:lnSpc>
                <a:spcPct val="100000"/>
              </a:lnSpc>
              <a:spcBef>
                <a:spcPts val="5200"/>
              </a:spcBef>
              <a:spcAft>
                <a:spcPts val="0"/>
              </a:spcAft>
              <a:buClr>
                <a:srgbClr val="000000"/>
              </a:buClr>
              <a:buSzPts val="1350"/>
              <a:buFont typeface="Helvetica Neue Light"/>
              <a:buChar char="•"/>
              <a:defRPr sz="1800" b="0" i="0" u="none" strike="noStrike" cap="none">
                <a:solidFill>
                  <a:srgbClr val="000000"/>
                </a:solidFill>
                <a:latin typeface="Helvetica Neue Light"/>
                <a:ea typeface="Helvetica Neue Light"/>
                <a:cs typeface="Helvetica Neue Light"/>
                <a:sym typeface="Helvetica Neue Light"/>
              </a:defRPr>
            </a:lvl8pPr>
            <a:lvl9pPr marL="4114800" marR="0" lvl="8" indent="-314325" algn="l" rtl="0">
              <a:lnSpc>
                <a:spcPct val="100000"/>
              </a:lnSpc>
              <a:spcBef>
                <a:spcPts val="5200"/>
              </a:spcBef>
              <a:spcAft>
                <a:spcPts val="0"/>
              </a:spcAft>
              <a:buClr>
                <a:srgbClr val="000000"/>
              </a:buClr>
              <a:buSzPts val="1350"/>
              <a:buFont typeface="Helvetica Neue Light"/>
              <a:buChar char="•"/>
              <a:defRPr sz="1800" b="0" i="0" u="none" strike="noStrike" cap="none">
                <a:solidFill>
                  <a:srgbClr val="000000"/>
                </a:solidFill>
                <a:latin typeface="Helvetica Neue Light"/>
                <a:ea typeface="Helvetica Neue Light"/>
                <a:cs typeface="Helvetica Neue Light"/>
                <a:sym typeface="Helvetica Neue Light"/>
              </a:defRPr>
            </a:lvl9pPr>
          </a:lstStyle>
          <a:p>
            <a:endParaRPr/>
          </a:p>
        </p:txBody>
      </p:sp>
    </p:spTree>
    <p:extLst>
      <p:ext uri="{BB962C8B-B14F-4D97-AF65-F5344CB8AC3E}">
        <p14:creationId xmlns:p14="http://schemas.microsoft.com/office/powerpoint/2010/main" val="3025697058"/>
      </p:ext>
    </p:extLst>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7.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7.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7.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7.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7.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7.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7.xml"/><Relationship Id="rId1" Type="http://schemas.openxmlformats.org/officeDocument/2006/relationships/tags" Target="../tags/tag19.xml"/><Relationship Id="rId4" Type="http://schemas.openxmlformats.org/officeDocument/2006/relationships/hyperlink" Target="https://www.youtube.com/watch?v=W10BcXJuW4E&amp;list=PL6JYMm0YidCkY0Ah3WuB3VsWTFz_g1coF&amp;index=42&amp;t=0s" TargetMode="Externa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7.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7.xml"/><Relationship Id="rId1" Type="http://schemas.openxmlformats.org/officeDocument/2006/relationships/tags" Target="../tags/tag3.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21.xml"/><Relationship Id="rId4" Type="http://schemas.openxmlformats.org/officeDocument/2006/relationships/hyperlink" Target="https://www.commonsensemedia.org/lists/homework-help-websites"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7.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7.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7.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7.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7.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7.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7.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7" name="Google Shape;67;p19"/>
          <p:cNvSpPr txBox="1">
            <a:spLocks noGrp="1"/>
          </p:cNvSpPr>
          <p:nvPr>
            <p:ph type="ctrTitle" idx="4294967295"/>
          </p:nvPr>
        </p:nvSpPr>
        <p:spPr>
          <a:xfrm>
            <a:off x="905669" y="1372287"/>
            <a:ext cx="7332662" cy="3186113"/>
          </a:xfrm>
          <a:prstGeom prst="rect">
            <a:avLst/>
          </a:prstGeom>
        </p:spPr>
        <p:txBody>
          <a:bodyPr spcFirstLastPara="1" wrap="square" lIns="91425" tIns="91425" rIns="91425" bIns="91425" anchor="t" anchorCtr="0">
            <a:noAutofit/>
          </a:bodyPr>
          <a:lstStyle/>
          <a:p>
            <a:pPr marL="457200" lvl="0" indent="-381000" algn="l" rtl="0">
              <a:spcBef>
                <a:spcPts val="0"/>
              </a:spcBef>
              <a:spcAft>
                <a:spcPts val="600"/>
              </a:spcAft>
              <a:buSzPts val="2400"/>
              <a:buFont typeface="Average"/>
              <a:buChar char="➔"/>
            </a:pPr>
            <a:r>
              <a:rPr lang="en" sz="240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sym typeface="Average"/>
              </a:rPr>
              <a:t>Sign in (both adult and student)</a:t>
            </a:r>
            <a:endParaRPr sz="240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381000" algn="l" rtl="0">
              <a:spcBef>
                <a:spcPts val="0"/>
              </a:spcBef>
              <a:spcAft>
                <a:spcPts val="600"/>
              </a:spcAft>
              <a:buSzPts val="2400"/>
              <a:buFont typeface="Average"/>
              <a:buChar char="➔"/>
            </a:pPr>
            <a:r>
              <a:rPr lang="en" sz="240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sym typeface="Average"/>
              </a:rPr>
              <a:t>Turn on your computer and log on</a:t>
            </a:r>
            <a:endParaRPr sz="240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381000" algn="l" rtl="0">
              <a:spcBef>
                <a:spcPts val="0"/>
              </a:spcBef>
              <a:spcAft>
                <a:spcPts val="600"/>
              </a:spcAft>
              <a:buSzPts val="2400"/>
              <a:buFont typeface="Average"/>
              <a:buChar char="➔"/>
            </a:pPr>
            <a:r>
              <a:rPr lang="en" sz="240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sym typeface="Average"/>
              </a:rPr>
              <a:t>Check if your battery is charged or find a place to plug in</a:t>
            </a:r>
            <a:endParaRPr sz="240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68" name="Google Shape;68;p19"/>
          <p:cNvSpPr txBox="1"/>
          <p:nvPr/>
        </p:nvSpPr>
        <p:spPr>
          <a:xfrm>
            <a:off x="-1114750" y="782300"/>
            <a:ext cx="1114500" cy="3776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highlight>
                  <a:srgbClr val="FFFF00"/>
                </a:highlight>
              </a:rPr>
              <a:t>NOTE:</a:t>
            </a:r>
            <a:endParaRPr dirty="0">
              <a:highlight>
                <a:srgbClr val="FFFF00"/>
              </a:highlight>
            </a:endParaRPr>
          </a:p>
          <a:p>
            <a:pPr marL="0" lvl="0" indent="0" algn="l" rtl="0">
              <a:spcBef>
                <a:spcPts val="0"/>
              </a:spcBef>
              <a:spcAft>
                <a:spcPts val="0"/>
              </a:spcAft>
              <a:buNone/>
            </a:pPr>
            <a:r>
              <a:rPr lang="en" dirty="0">
                <a:highlight>
                  <a:srgbClr val="FFFF00"/>
                </a:highlight>
              </a:rPr>
              <a:t>If you are doing an abbreviated combined session, use these slides. </a:t>
            </a:r>
            <a:endParaRPr dirty="0">
              <a:highlight>
                <a:srgbClr val="FFFF00"/>
              </a:highlight>
            </a:endParaRPr>
          </a:p>
          <a:p>
            <a:pPr marL="0" lvl="0" indent="0" algn="l" rtl="0">
              <a:spcBef>
                <a:spcPts val="0"/>
              </a:spcBef>
              <a:spcAft>
                <a:spcPts val="0"/>
              </a:spcAft>
              <a:buNone/>
            </a:pPr>
            <a:endParaRPr dirty="0">
              <a:highlight>
                <a:srgbClr val="FFFF00"/>
              </a:highlight>
            </a:endParaRPr>
          </a:p>
          <a:p>
            <a:pPr marL="0" lvl="0" indent="0" algn="l" rtl="0">
              <a:spcBef>
                <a:spcPts val="0"/>
              </a:spcBef>
              <a:spcAft>
                <a:spcPts val="0"/>
              </a:spcAft>
              <a:buNone/>
            </a:pPr>
            <a:r>
              <a:rPr lang="en" dirty="0">
                <a:highlight>
                  <a:srgbClr val="FFFF00"/>
                </a:highlight>
              </a:rPr>
              <a:t>If you are doing two groups, these slides are for the adult section. Another slideshow is available for the student-only portion</a:t>
            </a:r>
            <a:endParaRPr dirty="0">
              <a:highlight>
                <a:srgbClr val="FFFF00"/>
              </a:highlight>
            </a:endParaRPr>
          </a:p>
        </p:txBody>
      </p:sp>
      <p:sp>
        <p:nvSpPr>
          <p:cNvPr id="8" name="Google Shape;55;p13">
            <a:extLst>
              <a:ext uri="{FF2B5EF4-FFF2-40B4-BE49-F238E27FC236}">
                <a16:creationId xmlns:a16="http://schemas.microsoft.com/office/drawing/2014/main" id="{14B8F22F-A84C-4C2E-8EA4-DC907D1138DA}"/>
              </a:ext>
            </a:extLst>
          </p:cNvPr>
          <p:cNvSpPr txBox="1">
            <a:spLocks/>
          </p:cNvSpPr>
          <p:nvPr/>
        </p:nvSpPr>
        <p:spPr>
          <a:xfrm>
            <a:off x="414600" y="657034"/>
            <a:ext cx="8729400" cy="574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pPr algn="l"/>
            <a:r>
              <a:rPr lang="en-US" sz="4500" dirty="0">
                <a:latin typeface="+mj-lt"/>
                <a:ea typeface="Open Sans" panose="020B0606030504020204" pitchFamily="34" charset="0"/>
                <a:cs typeface="Open Sans" panose="020B0606030504020204" pitchFamily="34" charset="0"/>
                <a:sym typeface="Average"/>
              </a:rPr>
              <a:t>Welcome</a:t>
            </a: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6" name="Google Shape;93;p23">
            <a:extLst>
              <a:ext uri="{FF2B5EF4-FFF2-40B4-BE49-F238E27FC236}">
                <a16:creationId xmlns:a16="http://schemas.microsoft.com/office/drawing/2014/main" id="{8BD606C3-FF42-4E88-9B52-4DFBB3F88221}"/>
              </a:ext>
            </a:extLst>
          </p:cNvPr>
          <p:cNvSpPr txBox="1">
            <a:spLocks/>
          </p:cNvSpPr>
          <p:nvPr/>
        </p:nvSpPr>
        <p:spPr>
          <a:xfrm>
            <a:off x="0" y="330200"/>
            <a:ext cx="9144000" cy="1524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sz="3600" dirty="0">
                <a:latin typeface="Open Sans" panose="020B0606030504020204" pitchFamily="34" charset="0"/>
                <a:ea typeface="Open Sans" panose="020B0606030504020204" pitchFamily="34" charset="0"/>
                <a:cs typeface="Open Sans" panose="020B0606030504020204" pitchFamily="34" charset="0"/>
                <a:sym typeface="Average"/>
              </a:rPr>
              <a:t>Most and Least:</a:t>
            </a:r>
            <a:br>
              <a:rPr lang="en-US" sz="3600" dirty="0">
                <a:latin typeface="Open Sans" panose="020B0606030504020204" pitchFamily="34" charset="0"/>
                <a:ea typeface="Open Sans" panose="020B0606030504020204" pitchFamily="34" charset="0"/>
                <a:cs typeface="Open Sans" panose="020B0606030504020204" pitchFamily="34" charset="0"/>
                <a:sym typeface="Average"/>
              </a:rPr>
            </a:br>
            <a:r>
              <a:rPr lang="en-US" sz="3600" b="1" dirty="0">
                <a:latin typeface="Open Sans" panose="020B0606030504020204" pitchFamily="34" charset="0"/>
                <a:ea typeface="Open Sans" panose="020B0606030504020204" pitchFamily="34" charset="0"/>
                <a:cs typeface="Open Sans" panose="020B0606030504020204" pitchFamily="34" charset="0"/>
                <a:sym typeface="Average"/>
              </a:rPr>
              <a:t>CONVENIENT FOR THE SCHOOL?</a:t>
            </a:r>
            <a:endParaRPr lang="en-US" sz="3600"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7" name="Google Shape;95;p23">
            <a:extLst>
              <a:ext uri="{FF2B5EF4-FFF2-40B4-BE49-F238E27FC236}">
                <a16:creationId xmlns:a16="http://schemas.microsoft.com/office/drawing/2014/main" id="{563D2FF8-4218-4B58-98B1-354530682B55}"/>
              </a:ext>
            </a:extLst>
          </p:cNvPr>
          <p:cNvSpPr txBox="1">
            <a:spLocks/>
          </p:cNvSpPr>
          <p:nvPr/>
        </p:nvSpPr>
        <p:spPr>
          <a:xfrm>
            <a:off x="1126450" y="1673600"/>
            <a:ext cx="5699125" cy="285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Papers sent home </a:t>
            </a:r>
            <a:br>
              <a:rPr lang="en-US" sz="2400" dirty="0">
                <a:latin typeface="Open Sans" panose="020B0606030504020204" pitchFamily="34" charset="0"/>
                <a:ea typeface="Open Sans" panose="020B0606030504020204" pitchFamily="34" charset="0"/>
                <a:cs typeface="Open Sans" panose="020B0606030504020204" pitchFamily="34" charset="0"/>
                <a:sym typeface="Average"/>
              </a:rPr>
            </a:b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with student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In-person</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School website</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Social media post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Personal phone call</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Automated phone call</a:t>
            </a:r>
          </a:p>
          <a:p>
            <a:endParaRPr lang="en-US"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8" name="Google Shape;96;p23">
            <a:extLst>
              <a:ext uri="{FF2B5EF4-FFF2-40B4-BE49-F238E27FC236}">
                <a16:creationId xmlns:a16="http://schemas.microsoft.com/office/drawing/2014/main" id="{C83A69A4-7CA5-4F32-8F0B-CF1018DDDAEE}"/>
              </a:ext>
            </a:extLst>
          </p:cNvPr>
          <p:cNvSpPr txBox="1"/>
          <p:nvPr/>
        </p:nvSpPr>
        <p:spPr>
          <a:xfrm>
            <a:off x="4919750" y="1673600"/>
            <a:ext cx="3250200" cy="3000000"/>
          </a:xfrm>
          <a:prstGeom prst="rect">
            <a:avLst/>
          </a:prstGeom>
          <a:noFill/>
          <a:ln>
            <a:noFill/>
          </a:ln>
        </p:spPr>
        <p:txBody>
          <a:bodyPr spcFirstLastPara="1" wrap="square" lIns="91425" tIns="91425" rIns="91425" bIns="91425" anchor="t" anchorCtr="0">
            <a:noAutofit/>
          </a:bodyPr>
          <a:lstStyle/>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Texting</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Email</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Specialized apps</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Many more</a:t>
            </a:r>
            <a:r>
              <a:rPr lang="en"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a:t>
            </a: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0" algn="l" rtl="0">
              <a:spcBef>
                <a:spcPts val="0"/>
              </a:spcBef>
              <a:spcAft>
                <a:spcPts val="0"/>
              </a:spcAft>
              <a:buNone/>
            </a:pP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extLst>
      <p:ext uri="{BB962C8B-B14F-4D97-AF65-F5344CB8AC3E}">
        <p14:creationId xmlns:p14="http://schemas.microsoft.com/office/powerpoint/2010/main" val="5379164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3" name="Google Shape;93;p23"/>
          <p:cNvSpPr txBox="1">
            <a:spLocks noGrp="1"/>
          </p:cNvSpPr>
          <p:nvPr>
            <p:ph type="title" idx="4294967295"/>
          </p:nvPr>
        </p:nvSpPr>
        <p:spPr>
          <a:xfrm>
            <a:off x="0" y="0"/>
            <a:ext cx="9144000" cy="1524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br>
              <a:rPr lang="en-US" sz="3600" dirty="0">
                <a:latin typeface="Open Sans" panose="020B0606030504020204" pitchFamily="34" charset="0"/>
                <a:ea typeface="Open Sans" panose="020B0606030504020204" pitchFamily="34" charset="0"/>
                <a:cs typeface="Open Sans" panose="020B0606030504020204" pitchFamily="34" charset="0"/>
                <a:sym typeface="Average"/>
              </a:rPr>
            </a:br>
            <a:r>
              <a:rPr lang="en-US" sz="3600" b="1" dirty="0">
                <a:latin typeface="Open Sans" panose="020B0606030504020204" pitchFamily="34" charset="0"/>
                <a:ea typeface="Open Sans" panose="020B0606030504020204" pitchFamily="34" charset="0"/>
                <a:cs typeface="Open Sans" panose="020B0606030504020204" pitchFamily="34" charset="0"/>
                <a:sym typeface="Average"/>
              </a:rPr>
              <a:t>BEST? </a:t>
            </a:r>
            <a:r>
              <a:rPr lang="en-US" sz="3600" dirty="0">
                <a:latin typeface="Open Sans" panose="020B0606030504020204" pitchFamily="34" charset="0"/>
                <a:ea typeface="Open Sans" panose="020B0606030504020204" pitchFamily="34" charset="0"/>
                <a:cs typeface="Open Sans" panose="020B0606030504020204" pitchFamily="34" charset="0"/>
                <a:sym typeface="Average"/>
              </a:rPr>
              <a:t>It depends.</a:t>
            </a:r>
            <a:endParaRPr sz="3600"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6" name="Google Shape;95;p23">
            <a:extLst>
              <a:ext uri="{FF2B5EF4-FFF2-40B4-BE49-F238E27FC236}">
                <a16:creationId xmlns:a16="http://schemas.microsoft.com/office/drawing/2014/main" id="{2AD63CBC-B96F-4963-9028-39E3566EB545}"/>
              </a:ext>
            </a:extLst>
          </p:cNvPr>
          <p:cNvSpPr txBox="1">
            <a:spLocks/>
          </p:cNvSpPr>
          <p:nvPr/>
        </p:nvSpPr>
        <p:spPr>
          <a:xfrm>
            <a:off x="1126450" y="1673600"/>
            <a:ext cx="5699125" cy="285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Papers sent home </a:t>
            </a:r>
            <a:br>
              <a:rPr lang="en-US" sz="2400" dirty="0">
                <a:latin typeface="Open Sans" panose="020B0606030504020204" pitchFamily="34" charset="0"/>
                <a:ea typeface="Open Sans" panose="020B0606030504020204" pitchFamily="34" charset="0"/>
                <a:cs typeface="Open Sans" panose="020B0606030504020204" pitchFamily="34" charset="0"/>
                <a:sym typeface="Average"/>
              </a:rPr>
            </a:b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with student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In-person</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School website</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Social media post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Personal phone call</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Automated phone call</a:t>
            </a:r>
          </a:p>
          <a:p>
            <a:endParaRPr lang="en-US"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7" name="Google Shape;96;p23">
            <a:extLst>
              <a:ext uri="{FF2B5EF4-FFF2-40B4-BE49-F238E27FC236}">
                <a16:creationId xmlns:a16="http://schemas.microsoft.com/office/drawing/2014/main" id="{2303D813-3EB0-4950-9F0A-2D7907C3AFE2}"/>
              </a:ext>
            </a:extLst>
          </p:cNvPr>
          <p:cNvSpPr txBox="1"/>
          <p:nvPr/>
        </p:nvSpPr>
        <p:spPr>
          <a:xfrm>
            <a:off x="4919750" y="1673600"/>
            <a:ext cx="3250200" cy="3000000"/>
          </a:xfrm>
          <a:prstGeom prst="rect">
            <a:avLst/>
          </a:prstGeom>
          <a:noFill/>
          <a:ln>
            <a:noFill/>
          </a:ln>
        </p:spPr>
        <p:txBody>
          <a:bodyPr spcFirstLastPara="1" wrap="square" lIns="91425" tIns="91425" rIns="91425" bIns="91425" anchor="t" anchorCtr="0">
            <a:noAutofit/>
          </a:bodyPr>
          <a:lstStyle/>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Texting</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Email</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Specialized apps</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Many more</a:t>
            </a:r>
            <a:r>
              <a:rPr lang="en"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a:t>
            </a: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0" algn="l" rtl="0">
              <a:spcBef>
                <a:spcPts val="0"/>
              </a:spcBef>
              <a:spcAft>
                <a:spcPts val="0"/>
              </a:spcAft>
              <a:buNone/>
            </a:pP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extLst>
      <p:ext uri="{BB962C8B-B14F-4D97-AF65-F5344CB8AC3E}">
        <p14:creationId xmlns:p14="http://schemas.microsoft.com/office/powerpoint/2010/main" val="3063036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6" name="Google Shape;102;p24">
            <a:extLst>
              <a:ext uri="{FF2B5EF4-FFF2-40B4-BE49-F238E27FC236}">
                <a16:creationId xmlns:a16="http://schemas.microsoft.com/office/drawing/2014/main" id="{9CD638F0-AA35-445E-B19F-B621BCFC937F}"/>
              </a:ext>
            </a:extLst>
          </p:cNvPr>
          <p:cNvSpPr txBox="1">
            <a:spLocks/>
          </p:cNvSpPr>
          <p:nvPr/>
        </p:nvSpPr>
        <p:spPr>
          <a:xfrm>
            <a:off x="819150" y="561975"/>
            <a:ext cx="7505700" cy="401955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spcAft>
                <a:spcPts val="600"/>
              </a:spcAft>
            </a:pPr>
            <a:r>
              <a:rPr lang="en-US" sz="3200" dirty="0">
                <a:latin typeface="+mj-lt"/>
                <a:ea typeface="Open Sans" panose="020B0606030504020204" pitchFamily="34" charset="0"/>
                <a:cs typeface="Open Sans" panose="020B0606030504020204" pitchFamily="34" charset="0"/>
                <a:sym typeface="Average"/>
              </a:rPr>
              <a:t>Scenario:</a:t>
            </a:r>
          </a:p>
          <a:p>
            <a:pPr algn="ctr">
              <a:spcAft>
                <a:spcPts val="600"/>
              </a:spcAft>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Your student says they will be receiving an award at school but they’ve lost the paper about the event. </a:t>
            </a:r>
            <a:br>
              <a:rPr lang="en-US" sz="3600" dirty="0">
                <a:latin typeface="+mj-lt"/>
                <a:ea typeface="Open Sans" panose="020B0606030504020204" pitchFamily="34" charset="0"/>
                <a:cs typeface="Open Sans" panose="020B0606030504020204" pitchFamily="34" charset="0"/>
                <a:sym typeface="Average"/>
              </a:rPr>
            </a:br>
            <a:br>
              <a:rPr lang="en-US" sz="3600" dirty="0">
                <a:latin typeface="+mj-lt"/>
                <a:ea typeface="Open Sans" panose="020B0606030504020204" pitchFamily="34" charset="0"/>
                <a:cs typeface="Open Sans" panose="020B0606030504020204" pitchFamily="34" charset="0"/>
                <a:sym typeface="Average"/>
              </a:rPr>
            </a:br>
            <a:r>
              <a:rPr lang="en-US" sz="3200" dirty="0">
                <a:latin typeface="+mj-lt"/>
                <a:ea typeface="Open Sans" panose="020B0606030504020204" pitchFamily="34" charset="0"/>
                <a:cs typeface="Open Sans" panose="020B0606030504020204" pitchFamily="34" charset="0"/>
                <a:sym typeface="Average"/>
              </a:rPr>
              <a:t>Question:</a:t>
            </a:r>
          </a:p>
          <a:p>
            <a:pPr algn="ctr">
              <a:spcAft>
                <a:spcPts val="600"/>
              </a:spcAft>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What’s the first, second, and third way you would try to find that information?</a:t>
            </a: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6" name="Google Shape;108;p25">
            <a:extLst>
              <a:ext uri="{FF2B5EF4-FFF2-40B4-BE49-F238E27FC236}">
                <a16:creationId xmlns:a16="http://schemas.microsoft.com/office/drawing/2014/main" id="{5156AD91-5B43-48EE-8541-414A65D54CA6}"/>
              </a:ext>
            </a:extLst>
          </p:cNvPr>
          <p:cNvSpPr txBox="1">
            <a:spLocks noGrp="1"/>
          </p:cNvSpPr>
          <p:nvPr>
            <p:ph type="title"/>
          </p:nvPr>
        </p:nvSpPr>
        <p:spPr>
          <a:xfrm>
            <a:off x="0" y="1808850"/>
            <a:ext cx="9144000" cy="762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latin typeface="+mj-lt"/>
                <a:ea typeface="Open Sans" panose="020B0606030504020204" pitchFamily="34" charset="0"/>
                <a:cs typeface="Open Sans" panose="020B0606030504020204" pitchFamily="34" charset="0"/>
                <a:sym typeface="Average"/>
              </a:rPr>
              <a:t>School Website &amp; Social Media</a:t>
            </a:r>
            <a:endParaRPr sz="3600" dirty="0">
              <a:latin typeface="+mj-lt"/>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4" name="Google Shape;114;p26"/>
          <p:cNvSpPr txBox="1"/>
          <p:nvPr/>
        </p:nvSpPr>
        <p:spPr>
          <a:xfrm>
            <a:off x="669150" y="2110350"/>
            <a:ext cx="7805700" cy="1677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Which parts of the website are </a:t>
            </a:r>
            <a:endParaRPr sz="30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0" lvl="0" indent="0" algn="ctr" rtl="0">
              <a:spcBef>
                <a:spcPts val="0"/>
              </a:spcBef>
              <a:spcAft>
                <a:spcPts val="0"/>
              </a:spcAft>
              <a:buNone/>
            </a:pPr>
            <a:r>
              <a:rPr lang="en" sz="30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the most useful to you?</a:t>
            </a:r>
            <a:endParaRPr sz="30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7" name="Google Shape;108;p25">
            <a:extLst>
              <a:ext uri="{FF2B5EF4-FFF2-40B4-BE49-F238E27FC236}">
                <a16:creationId xmlns:a16="http://schemas.microsoft.com/office/drawing/2014/main" id="{A7F55DED-39DF-4C20-9F5A-37D8BA9047DC}"/>
              </a:ext>
            </a:extLst>
          </p:cNvPr>
          <p:cNvSpPr txBox="1">
            <a:spLocks/>
          </p:cNvSpPr>
          <p:nvPr/>
        </p:nvSpPr>
        <p:spPr>
          <a:xfrm>
            <a:off x="0" y="1453250"/>
            <a:ext cx="9144000" cy="762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sz="3600" dirty="0">
                <a:latin typeface="+mj-lt"/>
                <a:ea typeface="Open Sans" panose="020B0606030504020204" pitchFamily="34" charset="0"/>
                <a:cs typeface="Open Sans" panose="020B0606030504020204" pitchFamily="34" charset="0"/>
                <a:sym typeface="Average"/>
              </a:rPr>
              <a:t>School Website &amp; Social Media</a:t>
            </a:r>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2" name="Google Shape;122;p27"/>
          <p:cNvSpPr txBox="1">
            <a:spLocks noGrp="1"/>
          </p:cNvSpPr>
          <p:nvPr>
            <p:ph type="ctrTitle" idx="4294967295"/>
          </p:nvPr>
        </p:nvSpPr>
        <p:spPr>
          <a:xfrm>
            <a:off x="0" y="1897063"/>
            <a:ext cx="9144000" cy="209391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Open Sans" panose="020B0606030504020204" pitchFamily="34" charset="0"/>
                <a:ea typeface="Open Sans" panose="020B0606030504020204" pitchFamily="34" charset="0"/>
                <a:cs typeface="Open Sans" panose="020B0606030504020204" pitchFamily="34" charset="0"/>
                <a:sym typeface="Average"/>
              </a:rPr>
              <a:t>Why might an email be a good option for </a:t>
            </a:r>
            <a:endParaRPr dirty="0">
              <a:latin typeface="Open Sans" panose="020B0606030504020204" pitchFamily="34" charset="0"/>
              <a:ea typeface="Open Sans" panose="020B0606030504020204" pitchFamily="34" charset="0"/>
              <a:cs typeface="Open Sans" panose="020B0606030504020204" pitchFamily="34" charset="0"/>
              <a:sym typeface="Average"/>
            </a:endParaRPr>
          </a:p>
          <a:p>
            <a:pPr marL="0" lvl="0" indent="0" algn="ctr" rtl="0">
              <a:spcBef>
                <a:spcPts val="0"/>
              </a:spcBef>
              <a:spcAft>
                <a:spcPts val="0"/>
              </a:spcAft>
              <a:buNone/>
            </a:pPr>
            <a:r>
              <a:rPr lang="en" dirty="0">
                <a:latin typeface="Open Sans" panose="020B0606030504020204" pitchFamily="34" charset="0"/>
                <a:ea typeface="Open Sans" panose="020B0606030504020204" pitchFamily="34" charset="0"/>
                <a:cs typeface="Open Sans" panose="020B0606030504020204" pitchFamily="34" charset="0"/>
                <a:sym typeface="Average"/>
              </a:rPr>
              <a:t>contacting the school?</a:t>
            </a:r>
            <a:endParaRPr dirty="0">
              <a:latin typeface="Open Sans" panose="020B0606030504020204" pitchFamily="34" charset="0"/>
              <a:ea typeface="Open Sans" panose="020B0606030504020204" pitchFamily="34" charset="0"/>
              <a:cs typeface="Open Sans" panose="020B0606030504020204" pitchFamily="34" charset="0"/>
              <a:sym typeface="Average"/>
            </a:endParaRPr>
          </a:p>
          <a:p>
            <a:pPr marL="0" lvl="0" indent="0" algn="ctr" rtl="0">
              <a:spcBef>
                <a:spcPts val="0"/>
              </a:spcBef>
              <a:spcAft>
                <a:spcPts val="0"/>
              </a:spcAft>
              <a:buNone/>
            </a:pPr>
            <a:endParaRPr dirty="0">
              <a:latin typeface="Open Sans" panose="020B0606030504020204" pitchFamily="34" charset="0"/>
              <a:ea typeface="Open Sans" panose="020B0606030504020204" pitchFamily="34" charset="0"/>
              <a:cs typeface="Open Sans" panose="020B0606030504020204" pitchFamily="34" charset="0"/>
              <a:sym typeface="Average"/>
            </a:endParaRPr>
          </a:p>
          <a:p>
            <a:pPr marL="0" lvl="0" indent="0" algn="ctr" rtl="0">
              <a:spcBef>
                <a:spcPts val="0"/>
              </a:spcBef>
              <a:spcAft>
                <a:spcPts val="0"/>
              </a:spcAft>
              <a:buNone/>
            </a:pPr>
            <a:r>
              <a:rPr lang="en" dirty="0">
                <a:latin typeface="Open Sans" panose="020B0606030504020204" pitchFamily="34" charset="0"/>
                <a:ea typeface="Open Sans" panose="020B0606030504020204" pitchFamily="34" charset="0"/>
                <a:cs typeface="Open Sans" panose="020B0606030504020204" pitchFamily="34" charset="0"/>
                <a:sym typeface="Average"/>
              </a:rPr>
              <a:t>When might it be a bad option?</a:t>
            </a:r>
            <a:endParaRPr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121" name="Google Shape;121;p27"/>
          <p:cNvSpPr txBox="1">
            <a:spLocks noGrp="1"/>
          </p:cNvSpPr>
          <p:nvPr>
            <p:ph type="title" idx="4294967295"/>
          </p:nvPr>
        </p:nvSpPr>
        <p:spPr>
          <a:xfrm>
            <a:off x="0" y="1152525"/>
            <a:ext cx="9144000" cy="763588"/>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latin typeface="+mj-lt"/>
                <a:ea typeface="Open Sans" panose="020B0606030504020204" pitchFamily="34" charset="0"/>
                <a:cs typeface="Open Sans" panose="020B0606030504020204" pitchFamily="34" charset="0"/>
                <a:sym typeface="Average"/>
              </a:rPr>
              <a:t>Emailing School</a:t>
            </a:r>
            <a:endParaRPr sz="3600" dirty="0">
              <a:latin typeface="+mj-lt"/>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9" name="Google Shape;129;p28"/>
          <p:cNvSpPr txBox="1">
            <a:spLocks noGrp="1"/>
          </p:cNvSpPr>
          <p:nvPr>
            <p:ph type="ctrTitle" idx="4294967295"/>
          </p:nvPr>
        </p:nvSpPr>
        <p:spPr>
          <a:xfrm>
            <a:off x="0" y="2036763"/>
            <a:ext cx="9144000" cy="209391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Open Sans" panose="020B0606030504020204" pitchFamily="34" charset="0"/>
                <a:ea typeface="Open Sans" panose="020B0606030504020204" pitchFamily="34" charset="0"/>
                <a:cs typeface="Open Sans" panose="020B0606030504020204" pitchFamily="34" charset="0"/>
                <a:sym typeface="Average"/>
              </a:rPr>
              <a:t>What information should be included in </a:t>
            </a:r>
            <a:br>
              <a:rPr lang="en" dirty="0">
                <a:latin typeface="Open Sans" panose="020B0606030504020204" pitchFamily="34" charset="0"/>
                <a:ea typeface="Open Sans" panose="020B0606030504020204" pitchFamily="34" charset="0"/>
                <a:cs typeface="Open Sans" panose="020B0606030504020204" pitchFamily="34" charset="0"/>
                <a:sym typeface="Average"/>
              </a:rPr>
            </a:br>
            <a:r>
              <a:rPr lang="en" dirty="0">
                <a:latin typeface="Open Sans" panose="020B0606030504020204" pitchFamily="34" charset="0"/>
                <a:ea typeface="Open Sans" panose="020B0606030504020204" pitchFamily="34" charset="0"/>
                <a:cs typeface="Open Sans" panose="020B0606030504020204" pitchFamily="34" charset="0"/>
                <a:sym typeface="Average"/>
              </a:rPr>
              <a:t>an email to a teacher?</a:t>
            </a:r>
            <a:endParaRPr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7" name="Google Shape;121;p27">
            <a:extLst>
              <a:ext uri="{FF2B5EF4-FFF2-40B4-BE49-F238E27FC236}">
                <a16:creationId xmlns:a16="http://schemas.microsoft.com/office/drawing/2014/main" id="{AAF2576B-36FF-45FA-9616-914465D9D640}"/>
              </a:ext>
            </a:extLst>
          </p:cNvPr>
          <p:cNvSpPr txBox="1">
            <a:spLocks/>
          </p:cNvSpPr>
          <p:nvPr/>
        </p:nvSpPr>
        <p:spPr>
          <a:xfrm>
            <a:off x="0" y="1152525"/>
            <a:ext cx="9144000" cy="76358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sz="3600">
                <a:latin typeface="+mj-lt"/>
                <a:ea typeface="Open Sans" panose="020B0606030504020204" pitchFamily="34" charset="0"/>
                <a:cs typeface="Open Sans" panose="020B0606030504020204" pitchFamily="34" charset="0"/>
                <a:sym typeface="Average"/>
              </a:rPr>
              <a:t>Emailing School</a:t>
            </a:r>
            <a:endParaRPr lang="en-US" sz="3600" dirty="0">
              <a:latin typeface="+mj-lt"/>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6" name="Google Shape;136;p29"/>
          <p:cNvSpPr txBox="1">
            <a:spLocks noGrp="1"/>
          </p:cNvSpPr>
          <p:nvPr>
            <p:ph type="ctrTitle" idx="4294967295"/>
          </p:nvPr>
        </p:nvSpPr>
        <p:spPr>
          <a:xfrm>
            <a:off x="0" y="2571750"/>
            <a:ext cx="9144000" cy="209391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Open Sans" panose="020B0606030504020204" pitchFamily="34" charset="0"/>
                <a:ea typeface="Open Sans" panose="020B0606030504020204" pitchFamily="34" charset="0"/>
                <a:cs typeface="Open Sans" panose="020B0606030504020204" pitchFamily="34" charset="0"/>
                <a:sym typeface="Average"/>
              </a:rPr>
              <a:t>Questions or comments? </a:t>
            </a:r>
            <a:endParaRPr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135" name="Google Shape;135;p29"/>
          <p:cNvSpPr txBox="1">
            <a:spLocks noGrp="1"/>
          </p:cNvSpPr>
          <p:nvPr>
            <p:ph type="title" idx="4294967295"/>
          </p:nvPr>
        </p:nvSpPr>
        <p:spPr>
          <a:xfrm>
            <a:off x="0" y="1808162"/>
            <a:ext cx="9144000" cy="763588"/>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latin typeface="+mj-lt"/>
                <a:ea typeface="Open Sans" panose="020B0606030504020204" pitchFamily="34" charset="0"/>
                <a:cs typeface="Open Sans" panose="020B0606030504020204" pitchFamily="34" charset="0"/>
                <a:sym typeface="Average"/>
              </a:rPr>
              <a:t>Communicating with School</a:t>
            </a:r>
            <a:endParaRPr sz="3600" dirty="0">
              <a:latin typeface="+mj-lt"/>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2" name="Google Shape;142;p30"/>
          <p:cNvSpPr txBox="1">
            <a:spLocks noGrp="1"/>
          </p:cNvSpPr>
          <p:nvPr>
            <p:ph type="title" idx="4294967295"/>
          </p:nvPr>
        </p:nvSpPr>
        <p:spPr>
          <a:xfrm>
            <a:off x="0" y="1946275"/>
            <a:ext cx="9144000" cy="763588"/>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latin typeface="+mj-lt"/>
                <a:ea typeface="Open Sans" panose="020B0606030504020204" pitchFamily="34" charset="0"/>
                <a:cs typeface="Open Sans" panose="020B0606030504020204" pitchFamily="34" charset="0"/>
                <a:sym typeface="Average"/>
              </a:rPr>
              <a:t>School Apps and Resources</a:t>
            </a:r>
            <a:endParaRPr sz="3600" dirty="0">
              <a:latin typeface="+mj-lt"/>
              <a:ea typeface="Open Sans" panose="020B0606030504020204" pitchFamily="34" charset="0"/>
              <a:cs typeface="Open Sans" panose="020B0606030504020204" pitchFamily="34" charset="0"/>
              <a:sym typeface="Average"/>
            </a:endParaRPr>
          </a:p>
        </p:txBody>
      </p:sp>
      <p:sp>
        <p:nvSpPr>
          <p:cNvPr id="143" name="Google Shape;143;p30"/>
          <p:cNvSpPr txBox="1"/>
          <p:nvPr/>
        </p:nvSpPr>
        <p:spPr>
          <a:xfrm>
            <a:off x="4235400" y="2571750"/>
            <a:ext cx="673200" cy="432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u="sng" dirty="0">
                <a:solidFill>
                  <a:schemeClr val="hlink"/>
                </a:solidFill>
                <a:hlinkClick r:id="rId4"/>
              </a:rPr>
              <a:t>video</a:t>
            </a:r>
            <a:endParaRPr dirty="0">
              <a:solidFill>
                <a:srgbClr val="999999"/>
              </a:solidFill>
            </a:endParaRPr>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9" name="Google Shape;149;p31"/>
          <p:cNvSpPr txBox="1"/>
          <p:nvPr/>
        </p:nvSpPr>
        <p:spPr>
          <a:xfrm>
            <a:off x="0" y="1720550"/>
            <a:ext cx="9144000" cy="1029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600" dirty="0">
                <a:solidFill>
                  <a:schemeClr val="dk1"/>
                </a:solidFill>
                <a:latin typeface="+mj-lt"/>
                <a:ea typeface="Open Sans" panose="020B0606030504020204" pitchFamily="34" charset="0"/>
                <a:cs typeface="Open Sans" panose="020B0606030504020204" pitchFamily="34" charset="0"/>
                <a:sym typeface="Average"/>
              </a:rPr>
              <a:t>Educational Technology</a:t>
            </a:r>
            <a:endParaRPr sz="3600" dirty="0">
              <a:solidFill>
                <a:schemeClr val="dk1"/>
              </a:solidFill>
              <a:latin typeface="+mj-lt"/>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6" name="Google Shape;86;p22">
            <a:extLst>
              <a:ext uri="{FF2B5EF4-FFF2-40B4-BE49-F238E27FC236}">
                <a16:creationId xmlns:a16="http://schemas.microsoft.com/office/drawing/2014/main" id="{7AF4BC8D-4D79-49CB-85F1-81E6F2C983F3}"/>
              </a:ext>
            </a:extLst>
          </p:cNvPr>
          <p:cNvSpPr txBox="1">
            <a:spLocks/>
          </p:cNvSpPr>
          <p:nvPr/>
        </p:nvSpPr>
        <p:spPr>
          <a:xfrm>
            <a:off x="622300" y="1262890"/>
            <a:ext cx="8521700" cy="205105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US" sz="4000" dirty="0">
                <a:latin typeface="Open Sans SemiBold" panose="020B0706030804020204" pitchFamily="34" charset="0"/>
                <a:ea typeface="Open Sans SemiBold" panose="020B0706030804020204" pitchFamily="34" charset="0"/>
                <a:cs typeface="Open Sans SemiBold" panose="020B0706030804020204" pitchFamily="34" charset="0"/>
                <a:sym typeface="Average"/>
              </a:rPr>
              <a:t>Interacting with Education</a:t>
            </a:r>
          </a:p>
          <a:p>
            <a:r>
              <a:rPr lang="en-US" dirty="0">
                <a:latin typeface="Open Sans" panose="020B0606030504020204" pitchFamily="34" charset="0"/>
                <a:ea typeface="Open Sans" panose="020B0606030504020204" pitchFamily="34" charset="0"/>
                <a:cs typeface="Open Sans" panose="020B0606030504020204" pitchFamily="34" charset="0"/>
                <a:sym typeface="Average"/>
              </a:rPr>
              <a:t>Digital Literacy Workshop</a:t>
            </a:r>
          </a:p>
        </p:txBody>
      </p:sp>
      <p:pic>
        <p:nvPicPr>
          <p:cNvPr id="8" name="Picture 7">
            <a:extLst>
              <a:ext uri="{FF2B5EF4-FFF2-40B4-BE49-F238E27FC236}">
                <a16:creationId xmlns:a16="http://schemas.microsoft.com/office/drawing/2014/main" id="{855489C8-7BAF-4826-8347-FB99FFE94E24}"/>
              </a:ext>
            </a:extLst>
          </p:cNvPr>
          <p:cNvPicPr>
            <a:picLocks noChangeAspect="1"/>
          </p:cNvPicPr>
          <p:nvPr/>
        </p:nvPicPr>
        <p:blipFill>
          <a:blip r:embed="rId4"/>
          <a:stretch>
            <a:fillRect/>
          </a:stretch>
        </p:blipFill>
        <p:spPr>
          <a:xfrm>
            <a:off x="109063" y="360635"/>
            <a:ext cx="3794725" cy="2211115"/>
          </a:xfrm>
          <a:prstGeom prst="rect">
            <a:avLst/>
          </a:prstGeom>
        </p:spPr>
      </p:pic>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6" name="TextBox 5">
            <a:extLst>
              <a:ext uri="{FF2B5EF4-FFF2-40B4-BE49-F238E27FC236}">
                <a16:creationId xmlns:a16="http://schemas.microsoft.com/office/drawing/2014/main" id="{1230CB2D-E734-46A3-BB20-8AC2AEAB0771}"/>
              </a:ext>
            </a:extLst>
          </p:cNvPr>
          <p:cNvSpPr txBox="1"/>
          <p:nvPr/>
        </p:nvSpPr>
        <p:spPr>
          <a:xfrm>
            <a:off x="825623" y="1461363"/>
            <a:ext cx="8318377" cy="2124043"/>
          </a:xfrm>
          <a:prstGeom prst="rect">
            <a:avLst/>
          </a:prstGeom>
          <a:noFill/>
        </p:spPr>
        <p:txBody>
          <a:bodyPr wrap="square" rtlCol="0">
            <a:spAutoFit/>
          </a:bodyPr>
          <a:lstStyle/>
          <a:p>
            <a:pPr marL="457200" indent="-457200">
              <a:buFont typeface="Wingdings" panose="05000000000000000000" pitchFamily="2" charset="2"/>
              <a:buChar char="q"/>
            </a:pPr>
            <a:r>
              <a:rPr lang="en-US" sz="2800" dirty="0">
                <a:solidFill>
                  <a:schemeClr val="tx1"/>
                </a:solidFill>
                <a:latin typeface="Open Sans" panose="020B0606030504020204" pitchFamily="34" charset="0"/>
              </a:rPr>
              <a:t>Visit </a:t>
            </a:r>
            <a:r>
              <a:rPr lang="en-US" sz="2800" dirty="0">
                <a:solidFill>
                  <a:schemeClr val="tx1"/>
                </a:solidFill>
                <a:latin typeface="Open Sans" panose="020B0606030504020204" pitchFamily="34" charset="0"/>
                <a:hlinkClick r:id="rId4">
                  <a:extLst>
                    <a:ext uri="{A12FA001-AC4F-418D-AE19-62706E023703}">
                      <ahyp:hlinkClr xmlns:ahyp="http://schemas.microsoft.com/office/drawing/2018/hyperlinkcolor" val="tx"/>
                    </a:ext>
                  </a:extLst>
                </a:hlinkClick>
              </a:rPr>
              <a:t>commonsensemedia.org/lists/homework-help-websites</a:t>
            </a:r>
            <a:r>
              <a:rPr lang="en-US" sz="2800" dirty="0">
                <a:solidFill>
                  <a:schemeClr val="tx1"/>
                </a:solidFill>
                <a:latin typeface="Open Sans" panose="020B0606030504020204" pitchFamily="34" charset="0"/>
              </a:rPr>
              <a:t> </a:t>
            </a:r>
          </a:p>
          <a:p>
            <a:pPr marL="457200" indent="-457200">
              <a:lnSpc>
                <a:spcPct val="200000"/>
              </a:lnSpc>
              <a:buFont typeface="Wingdings" panose="05000000000000000000" pitchFamily="2" charset="2"/>
              <a:buChar char="q"/>
            </a:pPr>
            <a:r>
              <a:rPr lang="en-US" sz="2800" dirty="0">
                <a:solidFill>
                  <a:schemeClr val="tx1"/>
                </a:solidFill>
                <a:latin typeface="Open Sans" panose="020B0606030504020204" pitchFamily="34" charset="0"/>
              </a:rPr>
              <a:t>Take exit surveys </a:t>
            </a:r>
          </a:p>
        </p:txBody>
      </p:sp>
      <p:sp>
        <p:nvSpPr>
          <p:cNvPr id="7" name="Google Shape;531;p69">
            <a:extLst>
              <a:ext uri="{FF2B5EF4-FFF2-40B4-BE49-F238E27FC236}">
                <a16:creationId xmlns:a16="http://schemas.microsoft.com/office/drawing/2014/main" id="{6DE0A8CB-7481-4296-AD03-1C29D13CC6A1}"/>
              </a:ext>
            </a:extLst>
          </p:cNvPr>
          <p:cNvSpPr txBox="1">
            <a:spLocks/>
          </p:cNvSpPr>
          <p:nvPr/>
        </p:nvSpPr>
        <p:spPr>
          <a:xfrm>
            <a:off x="588804" y="731248"/>
            <a:ext cx="8729400" cy="574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pPr algn="l"/>
            <a:r>
              <a:rPr lang="en-US" sz="3600" dirty="0">
                <a:latin typeface="+mj-lt"/>
                <a:ea typeface="Open Sans" panose="020B0606030504020204" pitchFamily="34" charset="0"/>
                <a:cs typeface="Open Sans" panose="020B0606030504020204" pitchFamily="34" charset="0"/>
                <a:sym typeface="Average"/>
              </a:rPr>
              <a:t>Wrap-Up</a:t>
            </a: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5" name="Google Shape;81;p21">
            <a:extLst>
              <a:ext uri="{FF2B5EF4-FFF2-40B4-BE49-F238E27FC236}">
                <a16:creationId xmlns:a16="http://schemas.microsoft.com/office/drawing/2014/main" id="{EF0E98FD-45E5-4656-8DA2-66B32D7DDC40}"/>
              </a:ext>
            </a:extLst>
          </p:cNvPr>
          <p:cNvSpPr txBox="1">
            <a:spLocks/>
          </p:cNvSpPr>
          <p:nvPr/>
        </p:nvSpPr>
        <p:spPr>
          <a:xfrm>
            <a:off x="1651000" y="1524000"/>
            <a:ext cx="7493000" cy="304006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508000" indent="-457200">
              <a:spcAft>
                <a:spcPts val="600"/>
              </a:spcAft>
              <a:buFont typeface="Arial" panose="020B0604020202020204" pitchFamily="34" charset="0"/>
              <a:buChar char="•"/>
            </a:pPr>
            <a:r>
              <a:rPr lang="en-US">
                <a:latin typeface="Open Sans" panose="020B0606030504020204" pitchFamily="34" charset="0"/>
                <a:ea typeface="Open Sans" panose="020B0606030504020204" pitchFamily="34" charset="0"/>
                <a:cs typeface="Open Sans" panose="020B0606030504020204" pitchFamily="34" charset="0"/>
                <a:sym typeface="Average"/>
              </a:rPr>
              <a:t>Finding information from school</a:t>
            </a:r>
          </a:p>
          <a:p>
            <a:pPr marL="508000" indent="-457200">
              <a:spcAft>
                <a:spcPts val="600"/>
              </a:spcAft>
              <a:buFont typeface="Arial" panose="020B0604020202020204" pitchFamily="34" charset="0"/>
              <a:buChar char="•"/>
            </a:pPr>
            <a:r>
              <a:rPr lang="en-US">
                <a:latin typeface="Open Sans" panose="020B0606030504020204" pitchFamily="34" charset="0"/>
                <a:ea typeface="Open Sans" panose="020B0606030504020204" pitchFamily="34" charset="0"/>
                <a:cs typeface="Open Sans" panose="020B0606030504020204" pitchFamily="34" charset="0"/>
                <a:sym typeface="Average"/>
              </a:rPr>
              <a:t>Communicating with school</a:t>
            </a:r>
          </a:p>
          <a:p>
            <a:pPr marL="508000" indent="-457200">
              <a:spcAft>
                <a:spcPts val="600"/>
              </a:spcAft>
              <a:buFont typeface="Arial" panose="020B0604020202020204" pitchFamily="34" charset="0"/>
              <a:buChar char="•"/>
            </a:pPr>
            <a:r>
              <a:rPr lang="en-US">
                <a:latin typeface="Open Sans" panose="020B0606030504020204" pitchFamily="34" charset="0"/>
                <a:ea typeface="Open Sans" panose="020B0606030504020204" pitchFamily="34" charset="0"/>
                <a:cs typeface="Open Sans" panose="020B0606030504020204" pitchFamily="34" charset="0"/>
                <a:sym typeface="Average"/>
              </a:rPr>
              <a:t>Technology in education</a:t>
            </a:r>
            <a:endParaRPr lang="en-US"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6" name="Google Shape;80;p21">
            <a:extLst>
              <a:ext uri="{FF2B5EF4-FFF2-40B4-BE49-F238E27FC236}">
                <a16:creationId xmlns:a16="http://schemas.microsoft.com/office/drawing/2014/main" id="{2A1054AF-5C33-4DBC-AB5A-A9306EA5B7A8}"/>
              </a:ext>
            </a:extLst>
          </p:cNvPr>
          <p:cNvSpPr txBox="1">
            <a:spLocks/>
          </p:cNvSpPr>
          <p:nvPr/>
        </p:nvSpPr>
        <p:spPr>
          <a:xfrm>
            <a:off x="647700" y="454094"/>
            <a:ext cx="9144000" cy="82867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US" sz="4800">
                <a:latin typeface="+mj-lt"/>
                <a:ea typeface="Open Sans" panose="020B0606030504020204" pitchFamily="34" charset="0"/>
                <a:cs typeface="Open Sans" panose="020B0606030504020204" pitchFamily="34" charset="0"/>
                <a:sym typeface="Average"/>
              </a:rPr>
              <a:t>Agenda</a:t>
            </a:r>
            <a:endParaRPr lang="en-US" sz="4800" dirty="0">
              <a:latin typeface="+mj-lt"/>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8" name="Google Shape;88;p22"/>
          <p:cNvSpPr txBox="1">
            <a:spLocks noGrp="1"/>
          </p:cNvSpPr>
          <p:nvPr>
            <p:ph type="ctrTitle" idx="4294967295"/>
          </p:nvPr>
        </p:nvSpPr>
        <p:spPr>
          <a:xfrm>
            <a:off x="0" y="2228850"/>
            <a:ext cx="9144000" cy="209391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Open Sans" panose="020B0606030504020204" pitchFamily="34" charset="0"/>
                <a:ea typeface="Open Sans" panose="020B0606030504020204" pitchFamily="34" charset="0"/>
                <a:cs typeface="Open Sans" panose="020B0606030504020204" pitchFamily="34" charset="0"/>
                <a:sym typeface="Average"/>
              </a:rPr>
              <a:t>Name one way the school </a:t>
            </a:r>
            <a:endParaRPr dirty="0">
              <a:latin typeface="Open Sans" panose="020B0606030504020204" pitchFamily="34" charset="0"/>
              <a:ea typeface="Open Sans" panose="020B0606030504020204" pitchFamily="34" charset="0"/>
              <a:cs typeface="Open Sans" panose="020B0606030504020204" pitchFamily="34" charset="0"/>
              <a:sym typeface="Average"/>
            </a:endParaRPr>
          </a:p>
          <a:p>
            <a:pPr marL="0" lvl="0" indent="0" algn="ctr" rtl="0">
              <a:spcBef>
                <a:spcPts val="0"/>
              </a:spcBef>
              <a:spcAft>
                <a:spcPts val="0"/>
              </a:spcAft>
              <a:buNone/>
            </a:pPr>
            <a:r>
              <a:rPr lang="en" dirty="0">
                <a:latin typeface="Open Sans" panose="020B0606030504020204" pitchFamily="34" charset="0"/>
                <a:ea typeface="Open Sans" panose="020B0606030504020204" pitchFamily="34" charset="0"/>
                <a:cs typeface="Open Sans" panose="020B0606030504020204" pitchFamily="34" charset="0"/>
                <a:sym typeface="Average"/>
              </a:rPr>
              <a:t>communicates information to you.</a:t>
            </a:r>
            <a:endParaRPr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87" name="Google Shape;87;p22"/>
          <p:cNvSpPr txBox="1">
            <a:spLocks noGrp="1"/>
          </p:cNvSpPr>
          <p:nvPr>
            <p:ph type="title" idx="4294967295"/>
          </p:nvPr>
        </p:nvSpPr>
        <p:spPr>
          <a:xfrm>
            <a:off x="0" y="1570038"/>
            <a:ext cx="9144000" cy="82867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latin typeface="+mj-lt"/>
                <a:ea typeface="Open Sans" panose="020B0606030504020204" pitchFamily="34" charset="0"/>
                <a:cs typeface="Open Sans" panose="020B0606030504020204" pitchFamily="34" charset="0"/>
                <a:sym typeface="Average"/>
              </a:rPr>
              <a:t>Introduce yourself and share:</a:t>
            </a:r>
            <a:endParaRPr sz="3600" dirty="0">
              <a:latin typeface="+mj-lt"/>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6" name="Google Shape;95;p23">
            <a:extLst>
              <a:ext uri="{FF2B5EF4-FFF2-40B4-BE49-F238E27FC236}">
                <a16:creationId xmlns:a16="http://schemas.microsoft.com/office/drawing/2014/main" id="{AC010A61-FFAF-48B6-AECF-72810F9E010B}"/>
              </a:ext>
            </a:extLst>
          </p:cNvPr>
          <p:cNvSpPr txBox="1">
            <a:spLocks/>
          </p:cNvSpPr>
          <p:nvPr/>
        </p:nvSpPr>
        <p:spPr>
          <a:xfrm>
            <a:off x="1126450" y="1673600"/>
            <a:ext cx="5699125" cy="285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Papers sent home </a:t>
            </a:r>
            <a:br>
              <a:rPr lang="en-US" sz="2400" dirty="0">
                <a:latin typeface="Open Sans" panose="020B0606030504020204" pitchFamily="34" charset="0"/>
                <a:ea typeface="Open Sans" panose="020B0606030504020204" pitchFamily="34" charset="0"/>
                <a:cs typeface="Open Sans" panose="020B0606030504020204" pitchFamily="34" charset="0"/>
                <a:sym typeface="Average"/>
              </a:rPr>
            </a:b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with student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In-person</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School website</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Social media post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Personal phone call</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Automated phone call</a:t>
            </a:r>
          </a:p>
          <a:p>
            <a:endParaRPr lang="en-US"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7" name="Google Shape;94;p23">
            <a:extLst>
              <a:ext uri="{FF2B5EF4-FFF2-40B4-BE49-F238E27FC236}">
                <a16:creationId xmlns:a16="http://schemas.microsoft.com/office/drawing/2014/main" id="{A6A6F1A9-623C-4326-91F6-AD09903867D8}"/>
              </a:ext>
            </a:extLst>
          </p:cNvPr>
          <p:cNvSpPr txBox="1">
            <a:spLocks/>
          </p:cNvSpPr>
          <p:nvPr/>
        </p:nvSpPr>
        <p:spPr>
          <a:xfrm>
            <a:off x="0" y="469900"/>
            <a:ext cx="9144000" cy="82867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sz="3200">
                <a:latin typeface="+mj-lt"/>
                <a:ea typeface="Open Sans" panose="020B0606030504020204" pitchFamily="34" charset="0"/>
                <a:cs typeface="Open Sans" panose="020B0606030504020204" pitchFamily="34" charset="0"/>
                <a:sym typeface="Average"/>
              </a:rPr>
              <a:t>Ways the school communications </a:t>
            </a:r>
          </a:p>
          <a:p>
            <a:pPr algn="ctr"/>
            <a:r>
              <a:rPr lang="en-US" sz="3200">
                <a:latin typeface="+mj-lt"/>
                <a:ea typeface="Open Sans" panose="020B0606030504020204" pitchFamily="34" charset="0"/>
                <a:cs typeface="Open Sans" panose="020B0606030504020204" pitchFamily="34" charset="0"/>
                <a:sym typeface="Average"/>
              </a:rPr>
              <a:t>information to you: </a:t>
            </a:r>
            <a:endParaRPr lang="en-US" sz="3200" dirty="0">
              <a:latin typeface="+mj-lt"/>
              <a:ea typeface="Open Sans" panose="020B0606030504020204" pitchFamily="34" charset="0"/>
              <a:cs typeface="Open Sans" panose="020B0606030504020204" pitchFamily="34" charset="0"/>
              <a:sym typeface="Average"/>
            </a:endParaRPr>
          </a:p>
        </p:txBody>
      </p:sp>
      <p:sp>
        <p:nvSpPr>
          <p:cNvPr id="8" name="Google Shape;96;p23">
            <a:extLst>
              <a:ext uri="{FF2B5EF4-FFF2-40B4-BE49-F238E27FC236}">
                <a16:creationId xmlns:a16="http://schemas.microsoft.com/office/drawing/2014/main" id="{AEBE6ED5-1562-48C1-8C58-D79345260718}"/>
              </a:ext>
            </a:extLst>
          </p:cNvPr>
          <p:cNvSpPr txBox="1"/>
          <p:nvPr/>
        </p:nvSpPr>
        <p:spPr>
          <a:xfrm>
            <a:off x="4919750" y="1673600"/>
            <a:ext cx="3250200" cy="3000000"/>
          </a:xfrm>
          <a:prstGeom prst="rect">
            <a:avLst/>
          </a:prstGeom>
          <a:noFill/>
          <a:ln>
            <a:noFill/>
          </a:ln>
        </p:spPr>
        <p:txBody>
          <a:bodyPr spcFirstLastPara="1" wrap="square" lIns="91425" tIns="91425" rIns="91425" bIns="91425" anchor="t" anchorCtr="0">
            <a:noAutofit/>
          </a:bodyPr>
          <a:lstStyle/>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Texting</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Email</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Specialized apps</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Many more</a:t>
            </a:r>
            <a:r>
              <a:rPr lang="en"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a:t>
            </a: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0" algn="l" rtl="0">
              <a:spcBef>
                <a:spcPts val="0"/>
              </a:spcBef>
              <a:spcAft>
                <a:spcPts val="0"/>
              </a:spcAft>
              <a:buNone/>
            </a:pP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3" name="Google Shape;93;p23"/>
          <p:cNvSpPr txBox="1">
            <a:spLocks noGrp="1"/>
          </p:cNvSpPr>
          <p:nvPr>
            <p:ph type="title" idx="4294967295"/>
          </p:nvPr>
        </p:nvSpPr>
        <p:spPr>
          <a:xfrm>
            <a:off x="0" y="317500"/>
            <a:ext cx="9144000" cy="1524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600" dirty="0">
                <a:latin typeface="Open Sans" panose="020B0606030504020204" pitchFamily="34" charset="0"/>
                <a:ea typeface="Open Sans" panose="020B0606030504020204" pitchFamily="34" charset="0"/>
                <a:cs typeface="Open Sans" panose="020B0606030504020204" pitchFamily="34" charset="0"/>
                <a:sym typeface="Average"/>
              </a:rPr>
              <a:t>Most and Least:</a:t>
            </a:r>
            <a:br>
              <a:rPr lang="en-US" sz="3600" dirty="0">
                <a:latin typeface="Open Sans" panose="020B0606030504020204" pitchFamily="34" charset="0"/>
                <a:ea typeface="Open Sans" panose="020B0606030504020204" pitchFamily="34" charset="0"/>
                <a:cs typeface="Open Sans" panose="020B0606030504020204" pitchFamily="34" charset="0"/>
                <a:sym typeface="Average"/>
              </a:rPr>
            </a:br>
            <a:r>
              <a:rPr lang="en-US" sz="3600" b="1" dirty="0">
                <a:latin typeface="Open Sans" panose="020B0606030504020204" pitchFamily="34" charset="0"/>
                <a:ea typeface="Open Sans" panose="020B0606030504020204" pitchFamily="34" charset="0"/>
                <a:cs typeface="Open Sans" panose="020B0606030504020204" pitchFamily="34" charset="0"/>
                <a:sym typeface="Average"/>
              </a:rPr>
              <a:t>EFFICIENT?</a:t>
            </a:r>
            <a:endParaRPr sz="3600"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6" name="Google Shape;95;p23">
            <a:extLst>
              <a:ext uri="{FF2B5EF4-FFF2-40B4-BE49-F238E27FC236}">
                <a16:creationId xmlns:a16="http://schemas.microsoft.com/office/drawing/2014/main" id="{200F9561-0919-44D2-9300-D27F039A32CC}"/>
              </a:ext>
            </a:extLst>
          </p:cNvPr>
          <p:cNvSpPr txBox="1">
            <a:spLocks/>
          </p:cNvSpPr>
          <p:nvPr/>
        </p:nvSpPr>
        <p:spPr>
          <a:xfrm>
            <a:off x="1126450" y="1673600"/>
            <a:ext cx="5699125" cy="285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Papers sent home </a:t>
            </a:r>
            <a:br>
              <a:rPr lang="en-US" sz="2400" dirty="0">
                <a:latin typeface="Open Sans" panose="020B0606030504020204" pitchFamily="34" charset="0"/>
                <a:ea typeface="Open Sans" panose="020B0606030504020204" pitchFamily="34" charset="0"/>
                <a:cs typeface="Open Sans" panose="020B0606030504020204" pitchFamily="34" charset="0"/>
                <a:sym typeface="Average"/>
              </a:rPr>
            </a:b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with student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In-person</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School website</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Social media post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Personal phone call</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Automated phone call</a:t>
            </a:r>
          </a:p>
          <a:p>
            <a:endParaRPr lang="en-US"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7" name="Google Shape;96;p23">
            <a:extLst>
              <a:ext uri="{FF2B5EF4-FFF2-40B4-BE49-F238E27FC236}">
                <a16:creationId xmlns:a16="http://schemas.microsoft.com/office/drawing/2014/main" id="{CC588193-3882-425E-AECF-604358FB3F70}"/>
              </a:ext>
            </a:extLst>
          </p:cNvPr>
          <p:cNvSpPr txBox="1"/>
          <p:nvPr/>
        </p:nvSpPr>
        <p:spPr>
          <a:xfrm>
            <a:off x="4919750" y="1673600"/>
            <a:ext cx="3250200" cy="3000000"/>
          </a:xfrm>
          <a:prstGeom prst="rect">
            <a:avLst/>
          </a:prstGeom>
          <a:noFill/>
          <a:ln>
            <a:noFill/>
          </a:ln>
        </p:spPr>
        <p:txBody>
          <a:bodyPr spcFirstLastPara="1" wrap="square" lIns="91425" tIns="91425" rIns="91425" bIns="91425" anchor="t" anchorCtr="0">
            <a:noAutofit/>
          </a:bodyPr>
          <a:lstStyle/>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Texting</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Email</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Specialized apps</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Many more</a:t>
            </a:r>
            <a:r>
              <a:rPr lang="en"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a:t>
            </a: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0" algn="l" rtl="0">
              <a:spcBef>
                <a:spcPts val="0"/>
              </a:spcBef>
              <a:spcAft>
                <a:spcPts val="0"/>
              </a:spcAft>
              <a:buNone/>
            </a:pP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extLst>
      <p:ext uri="{BB962C8B-B14F-4D97-AF65-F5344CB8AC3E}">
        <p14:creationId xmlns:p14="http://schemas.microsoft.com/office/powerpoint/2010/main" val="18823540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6" name="Google Shape;95;p23">
            <a:extLst>
              <a:ext uri="{FF2B5EF4-FFF2-40B4-BE49-F238E27FC236}">
                <a16:creationId xmlns:a16="http://schemas.microsoft.com/office/drawing/2014/main" id="{76BE4195-8292-4115-8A05-8D6A021BBEE7}"/>
              </a:ext>
            </a:extLst>
          </p:cNvPr>
          <p:cNvSpPr txBox="1">
            <a:spLocks/>
          </p:cNvSpPr>
          <p:nvPr/>
        </p:nvSpPr>
        <p:spPr>
          <a:xfrm>
            <a:off x="1126450" y="1673600"/>
            <a:ext cx="5699125" cy="285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Papers sent home </a:t>
            </a:r>
            <a:br>
              <a:rPr lang="en-US" sz="2400" dirty="0">
                <a:latin typeface="Open Sans" panose="020B0606030504020204" pitchFamily="34" charset="0"/>
                <a:ea typeface="Open Sans" panose="020B0606030504020204" pitchFamily="34" charset="0"/>
                <a:cs typeface="Open Sans" panose="020B0606030504020204" pitchFamily="34" charset="0"/>
                <a:sym typeface="Average"/>
              </a:rPr>
            </a:b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with student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In-person</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School website</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Social media post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Personal phone call</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Automated phone call</a:t>
            </a:r>
          </a:p>
          <a:p>
            <a:endParaRPr lang="en-US"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7" name="Google Shape;96;p23">
            <a:extLst>
              <a:ext uri="{FF2B5EF4-FFF2-40B4-BE49-F238E27FC236}">
                <a16:creationId xmlns:a16="http://schemas.microsoft.com/office/drawing/2014/main" id="{7FC9BC7F-9F78-4A92-B565-F4D34B042B40}"/>
              </a:ext>
            </a:extLst>
          </p:cNvPr>
          <p:cNvSpPr txBox="1"/>
          <p:nvPr/>
        </p:nvSpPr>
        <p:spPr>
          <a:xfrm>
            <a:off x="4919750" y="1673600"/>
            <a:ext cx="3250200" cy="3000000"/>
          </a:xfrm>
          <a:prstGeom prst="rect">
            <a:avLst/>
          </a:prstGeom>
          <a:noFill/>
          <a:ln>
            <a:noFill/>
          </a:ln>
        </p:spPr>
        <p:txBody>
          <a:bodyPr spcFirstLastPara="1" wrap="square" lIns="91425" tIns="91425" rIns="91425" bIns="91425" anchor="t" anchorCtr="0">
            <a:noAutofit/>
          </a:bodyPr>
          <a:lstStyle/>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Texting</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Email</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Specialized apps</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Many more</a:t>
            </a:r>
            <a:r>
              <a:rPr lang="en"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a:t>
            </a: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0" algn="l" rtl="0">
              <a:spcBef>
                <a:spcPts val="0"/>
              </a:spcBef>
              <a:spcAft>
                <a:spcPts val="0"/>
              </a:spcAft>
              <a:buNone/>
            </a:pP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8" name="Google Shape;93;p23">
            <a:extLst>
              <a:ext uri="{FF2B5EF4-FFF2-40B4-BE49-F238E27FC236}">
                <a16:creationId xmlns:a16="http://schemas.microsoft.com/office/drawing/2014/main" id="{CBA5ECA7-0166-43E0-9959-644567061145}"/>
              </a:ext>
            </a:extLst>
          </p:cNvPr>
          <p:cNvSpPr txBox="1">
            <a:spLocks/>
          </p:cNvSpPr>
          <p:nvPr/>
        </p:nvSpPr>
        <p:spPr>
          <a:xfrm>
            <a:off x="0" y="317500"/>
            <a:ext cx="9144000" cy="1524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sz="3600" dirty="0">
                <a:latin typeface="Open Sans" panose="020B0606030504020204" pitchFamily="34" charset="0"/>
                <a:ea typeface="Open Sans" panose="020B0606030504020204" pitchFamily="34" charset="0"/>
                <a:cs typeface="Open Sans" panose="020B0606030504020204" pitchFamily="34" charset="0"/>
                <a:sym typeface="Average"/>
              </a:rPr>
              <a:t>Most and Least:</a:t>
            </a:r>
            <a:br>
              <a:rPr lang="en-US" sz="3600" dirty="0">
                <a:latin typeface="Open Sans" panose="020B0606030504020204" pitchFamily="34" charset="0"/>
                <a:ea typeface="Open Sans" panose="020B0606030504020204" pitchFamily="34" charset="0"/>
                <a:cs typeface="Open Sans" panose="020B0606030504020204" pitchFamily="34" charset="0"/>
                <a:sym typeface="Average"/>
              </a:rPr>
            </a:br>
            <a:r>
              <a:rPr lang="en-US" sz="3600" b="1" dirty="0">
                <a:latin typeface="Open Sans" panose="020B0606030504020204" pitchFamily="34" charset="0"/>
                <a:ea typeface="Open Sans" panose="020B0606030504020204" pitchFamily="34" charset="0"/>
                <a:cs typeface="Open Sans" panose="020B0606030504020204" pitchFamily="34" charset="0"/>
                <a:sym typeface="Average"/>
              </a:rPr>
              <a:t>PRIVATE?</a:t>
            </a:r>
            <a:endParaRPr lang="en-US" sz="3600" dirty="0">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extLst>
      <p:ext uri="{BB962C8B-B14F-4D97-AF65-F5344CB8AC3E}">
        <p14:creationId xmlns:p14="http://schemas.microsoft.com/office/powerpoint/2010/main" val="33472226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3" name="Google Shape;93;p23"/>
          <p:cNvSpPr txBox="1">
            <a:spLocks noGrp="1"/>
          </p:cNvSpPr>
          <p:nvPr>
            <p:ph type="title" idx="4294967295"/>
          </p:nvPr>
        </p:nvSpPr>
        <p:spPr>
          <a:xfrm>
            <a:off x="0" y="317500"/>
            <a:ext cx="9144000" cy="1524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600" dirty="0">
                <a:latin typeface="Open Sans" panose="020B0606030504020204" pitchFamily="34" charset="0"/>
                <a:ea typeface="Open Sans" panose="020B0606030504020204" pitchFamily="34" charset="0"/>
                <a:cs typeface="Open Sans" panose="020B0606030504020204" pitchFamily="34" charset="0"/>
                <a:sym typeface="Average"/>
              </a:rPr>
              <a:t>Most and Least:</a:t>
            </a:r>
            <a:br>
              <a:rPr lang="en-US" sz="3600" dirty="0">
                <a:latin typeface="Open Sans" panose="020B0606030504020204" pitchFamily="34" charset="0"/>
                <a:ea typeface="Open Sans" panose="020B0606030504020204" pitchFamily="34" charset="0"/>
                <a:cs typeface="Open Sans" panose="020B0606030504020204" pitchFamily="34" charset="0"/>
                <a:sym typeface="Average"/>
              </a:rPr>
            </a:br>
            <a:r>
              <a:rPr lang="en-US" sz="3600" b="1" dirty="0">
                <a:latin typeface="Open Sans" panose="020B0606030504020204" pitchFamily="34" charset="0"/>
                <a:ea typeface="Open Sans" panose="020B0606030504020204" pitchFamily="34" charset="0"/>
                <a:cs typeface="Open Sans" panose="020B0606030504020204" pitchFamily="34" charset="0"/>
                <a:sym typeface="Average"/>
              </a:rPr>
              <a:t>INTERACTIVE?</a:t>
            </a:r>
            <a:endParaRPr sz="3600"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6" name="Google Shape;95;p23">
            <a:extLst>
              <a:ext uri="{FF2B5EF4-FFF2-40B4-BE49-F238E27FC236}">
                <a16:creationId xmlns:a16="http://schemas.microsoft.com/office/drawing/2014/main" id="{F67B8447-BB40-4DF1-ACDB-CD0CCC5B03C7}"/>
              </a:ext>
            </a:extLst>
          </p:cNvPr>
          <p:cNvSpPr txBox="1">
            <a:spLocks/>
          </p:cNvSpPr>
          <p:nvPr/>
        </p:nvSpPr>
        <p:spPr>
          <a:xfrm>
            <a:off x="1126450" y="1673600"/>
            <a:ext cx="5699125" cy="285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Papers sent home </a:t>
            </a:r>
            <a:br>
              <a:rPr lang="en-US" sz="2400" dirty="0">
                <a:latin typeface="Open Sans" panose="020B0606030504020204" pitchFamily="34" charset="0"/>
                <a:ea typeface="Open Sans" panose="020B0606030504020204" pitchFamily="34" charset="0"/>
                <a:cs typeface="Open Sans" panose="020B0606030504020204" pitchFamily="34" charset="0"/>
                <a:sym typeface="Average"/>
              </a:rPr>
            </a:b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with student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In-person</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School website</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Social media post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Personal phone call</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Automated phone call</a:t>
            </a:r>
          </a:p>
          <a:p>
            <a:endParaRPr lang="en-US"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7" name="Google Shape;96;p23">
            <a:extLst>
              <a:ext uri="{FF2B5EF4-FFF2-40B4-BE49-F238E27FC236}">
                <a16:creationId xmlns:a16="http://schemas.microsoft.com/office/drawing/2014/main" id="{92E08BEF-7AE6-4C80-9C81-A426B1B1F29C}"/>
              </a:ext>
            </a:extLst>
          </p:cNvPr>
          <p:cNvSpPr txBox="1"/>
          <p:nvPr/>
        </p:nvSpPr>
        <p:spPr>
          <a:xfrm>
            <a:off x="4919750" y="1673600"/>
            <a:ext cx="3250200" cy="3000000"/>
          </a:xfrm>
          <a:prstGeom prst="rect">
            <a:avLst/>
          </a:prstGeom>
          <a:noFill/>
          <a:ln>
            <a:noFill/>
          </a:ln>
        </p:spPr>
        <p:txBody>
          <a:bodyPr spcFirstLastPara="1" wrap="square" lIns="91425" tIns="91425" rIns="91425" bIns="91425" anchor="t" anchorCtr="0">
            <a:noAutofit/>
          </a:bodyPr>
          <a:lstStyle/>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Texting</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Email</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Specialized apps</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Many more</a:t>
            </a:r>
            <a:r>
              <a:rPr lang="en"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a:t>
            </a: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0" algn="l" rtl="0">
              <a:spcBef>
                <a:spcPts val="0"/>
              </a:spcBef>
              <a:spcAft>
                <a:spcPts val="0"/>
              </a:spcAft>
              <a:buNone/>
            </a:pP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extLst>
      <p:ext uri="{BB962C8B-B14F-4D97-AF65-F5344CB8AC3E}">
        <p14:creationId xmlns:p14="http://schemas.microsoft.com/office/powerpoint/2010/main" val="1397568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6" name="Google Shape;95;p23">
            <a:extLst>
              <a:ext uri="{FF2B5EF4-FFF2-40B4-BE49-F238E27FC236}">
                <a16:creationId xmlns:a16="http://schemas.microsoft.com/office/drawing/2014/main" id="{2B17CD49-B2B5-434C-8556-A5A6C8E65FCE}"/>
              </a:ext>
            </a:extLst>
          </p:cNvPr>
          <p:cNvSpPr txBox="1">
            <a:spLocks/>
          </p:cNvSpPr>
          <p:nvPr/>
        </p:nvSpPr>
        <p:spPr>
          <a:xfrm>
            <a:off x="1126450" y="1673600"/>
            <a:ext cx="5699125" cy="285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Papers sent home </a:t>
            </a:r>
            <a:br>
              <a:rPr lang="en-US" sz="2400" dirty="0">
                <a:latin typeface="Open Sans" panose="020B0606030504020204" pitchFamily="34" charset="0"/>
                <a:ea typeface="Open Sans" panose="020B0606030504020204" pitchFamily="34" charset="0"/>
                <a:cs typeface="Open Sans" panose="020B0606030504020204" pitchFamily="34" charset="0"/>
                <a:sym typeface="Average"/>
              </a:rPr>
            </a:b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with student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In-person</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School website</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Social media post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Personal phone call</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Automated phone call</a:t>
            </a:r>
          </a:p>
          <a:p>
            <a:endParaRPr lang="en-US"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7" name="Google Shape;96;p23">
            <a:extLst>
              <a:ext uri="{FF2B5EF4-FFF2-40B4-BE49-F238E27FC236}">
                <a16:creationId xmlns:a16="http://schemas.microsoft.com/office/drawing/2014/main" id="{86BF0525-D525-4A76-899A-1E9061B7CC93}"/>
              </a:ext>
            </a:extLst>
          </p:cNvPr>
          <p:cNvSpPr txBox="1"/>
          <p:nvPr/>
        </p:nvSpPr>
        <p:spPr>
          <a:xfrm>
            <a:off x="4919750" y="1673600"/>
            <a:ext cx="3250200" cy="3000000"/>
          </a:xfrm>
          <a:prstGeom prst="rect">
            <a:avLst/>
          </a:prstGeom>
          <a:noFill/>
          <a:ln>
            <a:noFill/>
          </a:ln>
        </p:spPr>
        <p:txBody>
          <a:bodyPr spcFirstLastPara="1" wrap="square" lIns="91425" tIns="91425" rIns="91425" bIns="91425" anchor="t" anchorCtr="0">
            <a:noAutofit/>
          </a:bodyPr>
          <a:lstStyle/>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Texting</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Email</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Specialized apps</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Many more</a:t>
            </a:r>
            <a:r>
              <a:rPr lang="en"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a:t>
            </a: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0" algn="l" rtl="0">
              <a:spcBef>
                <a:spcPts val="0"/>
              </a:spcBef>
              <a:spcAft>
                <a:spcPts val="0"/>
              </a:spcAft>
              <a:buNone/>
            </a:pP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10" name="Google Shape;93;p23">
            <a:extLst>
              <a:ext uri="{FF2B5EF4-FFF2-40B4-BE49-F238E27FC236}">
                <a16:creationId xmlns:a16="http://schemas.microsoft.com/office/drawing/2014/main" id="{D298C618-EBAB-412C-B8B9-92171AB7785A}"/>
              </a:ext>
            </a:extLst>
          </p:cNvPr>
          <p:cNvSpPr txBox="1">
            <a:spLocks/>
          </p:cNvSpPr>
          <p:nvPr/>
        </p:nvSpPr>
        <p:spPr>
          <a:xfrm>
            <a:off x="0" y="330200"/>
            <a:ext cx="9144000" cy="1524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sz="3600" dirty="0">
                <a:latin typeface="Open Sans" panose="020B0606030504020204" pitchFamily="34" charset="0"/>
                <a:ea typeface="Open Sans" panose="020B0606030504020204" pitchFamily="34" charset="0"/>
                <a:cs typeface="Open Sans" panose="020B0606030504020204" pitchFamily="34" charset="0"/>
                <a:sym typeface="Average"/>
              </a:rPr>
              <a:t>Most and Least:</a:t>
            </a:r>
            <a:br>
              <a:rPr lang="en-US" sz="3600" dirty="0">
                <a:latin typeface="Open Sans" panose="020B0606030504020204" pitchFamily="34" charset="0"/>
                <a:ea typeface="Open Sans" panose="020B0606030504020204" pitchFamily="34" charset="0"/>
                <a:cs typeface="Open Sans" panose="020B0606030504020204" pitchFamily="34" charset="0"/>
                <a:sym typeface="Average"/>
              </a:rPr>
            </a:br>
            <a:r>
              <a:rPr lang="en-US" sz="3600" b="1" dirty="0">
                <a:latin typeface="Open Sans" panose="020B0606030504020204" pitchFamily="34" charset="0"/>
                <a:ea typeface="Open Sans" panose="020B0606030504020204" pitchFamily="34" charset="0"/>
                <a:cs typeface="Open Sans" panose="020B0606030504020204" pitchFamily="34" charset="0"/>
                <a:sym typeface="Average"/>
              </a:rPr>
              <a:t>CONVENIENT FOR YOU?</a:t>
            </a:r>
            <a:endParaRPr lang="en-US" sz="3600" dirty="0">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extLst>
      <p:ext uri="{BB962C8B-B14F-4D97-AF65-F5344CB8AC3E}">
        <p14:creationId xmlns:p14="http://schemas.microsoft.com/office/powerpoint/2010/main" val="396889071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20"/>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Simple Light">
  <a:themeElements>
    <a:clrScheme name="Custom 2">
      <a:dk1>
        <a:srgbClr val="06235E"/>
      </a:dk1>
      <a:lt1>
        <a:srgbClr val="FEFEFE"/>
      </a:lt1>
      <a:dk2>
        <a:srgbClr val="53585F"/>
      </a:dk2>
      <a:lt2>
        <a:srgbClr val="C9DAF8"/>
      </a:lt2>
      <a:accent1>
        <a:srgbClr val="4286F3"/>
      </a:accent1>
      <a:accent2>
        <a:srgbClr val="0F9D58"/>
      </a:accent2>
      <a:accent3>
        <a:srgbClr val="FABB05"/>
      </a:accent3>
      <a:accent4>
        <a:srgbClr val="DB4437"/>
      </a:accent4>
      <a:accent5>
        <a:srgbClr val="666666"/>
      </a:accent5>
      <a:accent6>
        <a:srgbClr val="FFD966"/>
      </a:accent6>
      <a:hlink>
        <a:srgbClr val="1155CC"/>
      </a:hlink>
      <a:folHlink>
        <a:srgbClr val="0097A7"/>
      </a:folHlink>
    </a:clrScheme>
    <a:fontScheme name="Main">
      <a:majorFont>
        <a:latin typeface="Open Sans SemiBold"/>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2" id="{2CBC211E-71AA-45E6-BF74-B30C95DB8553}" vid="{6F670111-A68C-4529-8F26-B171CDDC686B}"/>
    </a:ext>
  </a:extLst>
</a:theme>
</file>

<file path=ppt/theme/theme2.xml><?xml version="1.0" encoding="utf-8"?>
<a:theme xmlns:a="http://schemas.openxmlformats.org/drawingml/2006/main" name="White">
  <a:themeElements>
    <a:clrScheme name="Google DH">
      <a:dk1>
        <a:srgbClr val="FFFFFF"/>
      </a:dk1>
      <a:lt1>
        <a:srgbClr val="FFFFFF"/>
      </a:lt1>
      <a:dk2>
        <a:srgbClr val="53585F"/>
      </a:dk2>
      <a:lt2>
        <a:srgbClr val="DCDEE0"/>
      </a:lt2>
      <a:accent1>
        <a:srgbClr val="4286F3"/>
      </a:accent1>
      <a:accent2>
        <a:srgbClr val="0F9D58"/>
      </a:accent2>
      <a:accent3>
        <a:srgbClr val="FABB05"/>
      </a:accent3>
      <a:accent4>
        <a:srgbClr val="DB4437"/>
      </a:accent4>
      <a:accent5>
        <a:srgbClr val="666666"/>
      </a:accent5>
      <a:accent6>
        <a:srgbClr val="B3B3B3"/>
      </a:accent6>
      <a:hlink>
        <a:srgbClr val="00A9A0"/>
      </a:hlink>
      <a:folHlink>
        <a:srgbClr val="108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2" id="{2CBC211E-71AA-45E6-BF74-B30C95DB8553}" vid="{246CF830-6344-4CCA-A3E3-1DDE13533B57}"/>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Template>
  <TotalTime>27</TotalTime>
  <Words>1370</Words>
  <Application>Microsoft Office PowerPoint</Application>
  <PresentationFormat>On-screen Show (16:9)</PresentationFormat>
  <Paragraphs>158</Paragraphs>
  <Slides>20</Slides>
  <Notes>20</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20</vt:i4>
      </vt:variant>
    </vt:vector>
  </HeadingPairs>
  <TitlesOfParts>
    <vt:vector size="32" baseType="lpstr">
      <vt:lpstr>Open Sans</vt:lpstr>
      <vt:lpstr>Wingdings</vt:lpstr>
      <vt:lpstr>Roboto</vt:lpstr>
      <vt:lpstr>Helvetica Neue Light</vt:lpstr>
      <vt:lpstr>Average</vt:lpstr>
      <vt:lpstr>Arial</vt:lpstr>
      <vt:lpstr>Open Sans SemiBold</vt:lpstr>
      <vt:lpstr>Times New Roman</vt:lpstr>
      <vt:lpstr>Calibri Light</vt:lpstr>
      <vt:lpstr>Calibri</vt:lpstr>
      <vt:lpstr>Simple Light</vt:lpstr>
      <vt:lpstr>White</vt:lpstr>
      <vt:lpstr>Sign in (both adult and student) Turn on your computer and log on Check if your battery is charged or find a place to plug in</vt:lpstr>
      <vt:lpstr>PowerPoint Presentation</vt:lpstr>
      <vt:lpstr>PowerPoint Presentation</vt:lpstr>
      <vt:lpstr>Name one way the school  communicates information to you.</vt:lpstr>
      <vt:lpstr>PowerPoint Presentation</vt:lpstr>
      <vt:lpstr>Most and Least: EFFICIENT?</vt:lpstr>
      <vt:lpstr>PowerPoint Presentation</vt:lpstr>
      <vt:lpstr>Most and Least: INTERACTIVE?</vt:lpstr>
      <vt:lpstr>PowerPoint Presentation</vt:lpstr>
      <vt:lpstr>PowerPoint Presentation</vt:lpstr>
      <vt:lpstr> BEST? It depends.</vt:lpstr>
      <vt:lpstr>PowerPoint Presentation</vt:lpstr>
      <vt:lpstr>School Website &amp; Social Media</vt:lpstr>
      <vt:lpstr>PowerPoint Presentation</vt:lpstr>
      <vt:lpstr>Why might an email be a good option for  contacting the school?  When might it be a bad option?</vt:lpstr>
      <vt:lpstr>What information should be included in  an email to a teacher?</vt:lpstr>
      <vt:lpstr>Questions or comments? </vt:lpstr>
      <vt:lpstr>School Apps and Resources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Digital Literacy Workshops</dc:title>
  <dc:creator>Sullivan, Kaili</dc:creator>
  <cp:lastModifiedBy>Sullivan, Kaili</cp:lastModifiedBy>
  <cp:revision>9</cp:revision>
  <dcterms:modified xsi:type="dcterms:W3CDTF">2021-02-11T17:06:43Z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791396BC-76DA-4B8A-9A17-B1C1CC599932</vt:lpwstr>
  </property>
  <property fmtid="{D5CDD505-2E9C-101B-9397-08002B2CF9AE}" pid="3" name="ArticulatePath">
    <vt:lpwstr>https://ncconnect-my.sharepoint.com/personal/abigail_waldrupe_ncdcr_gov/Documents/Toolkit/Workshop Documents/Session 5 - Interacting with School/Session 5 - abbreviated adult_combined group</vt:lpwstr>
  </property>
</Properties>
</file>