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84"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embeddedFontLst>
    <p:embeddedFont>
      <p:font typeface="Average" panose="020B0604020202020204" charset="0"/>
      <p:regular r:id="rId18"/>
    </p:embeddedFont>
    <p:embeddedFont>
      <p:font typeface="Helvetica Neue Light" panose="020B0604020202020204" charset="0"/>
      <p:regular r:id="rId19"/>
      <p:bold r:id="rId20"/>
      <p:italic r:id="rId21"/>
      <p:boldItalic r:id="rId22"/>
    </p:embeddedFont>
    <p:embeddedFont>
      <p:font typeface="Open Sans" panose="020B0606030504020204" pitchFamily="34" charset="0"/>
      <p:regular r:id="rId23"/>
      <p:bold r:id="rId24"/>
      <p:italic r:id="rId25"/>
      <p:boldItalic r:id="rId26"/>
    </p:embeddedFont>
    <p:embeddedFont>
      <p:font typeface="Open Sans SemiBold" panose="020B0706030804020204" pitchFamily="34" charset="0"/>
      <p:bold r:id="rId27"/>
      <p:boldItalic r:id="rId28"/>
    </p:embeddedFont>
    <p:embeddedFont>
      <p:font typeface="Roboto" panose="02000000000000000000" pitchFamily="2" charset="0"/>
      <p:regular r:id="rId29"/>
    </p:embeddedFont>
  </p:embeddedFontLst>
  <p:custDataLst>
    <p:tags r:id="rId3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270" autoAdjust="0"/>
  </p:normalViewPr>
  <p:slideViewPr>
    <p:cSldViewPr snapToGrid="0">
      <p:cViewPr varScale="1">
        <p:scale>
          <a:sx n="76" d="100"/>
          <a:sy n="76" d="100"/>
        </p:scale>
        <p:origin x="54"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font" Target="fonts/font4.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8.xml"/><Relationship Id="rId19" Type="http://schemas.openxmlformats.org/officeDocument/2006/relationships/font" Target="fonts/font2.fntdata"/><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a883c170b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a883c170b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6dbffbb251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6dbffbb251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Any questions or thoughts about the different ways you might communicate with the school? </a:t>
            </a:r>
            <a:endParaRPr sz="120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endParaRPr sz="7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6dbffbb251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6dbffbb251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QUESTIONS</a:t>
            </a:r>
            <a:r>
              <a:rPr lang="en" sz="1200">
                <a:solidFill>
                  <a:schemeClr val="dk1"/>
                </a:solidFill>
              </a:rPr>
              <a:t>: What do you think school was like when your parents were your age? What do you think has changed?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6df17b993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6df17b993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QUESTIONS</a:t>
            </a:r>
            <a:r>
              <a:rPr lang="en" sz="1200">
                <a:solidFill>
                  <a:schemeClr val="dk1"/>
                </a:solidFill>
              </a:rPr>
              <a:t>: What are some specific technology tools you use at school?</a:t>
            </a:r>
            <a:endParaRPr sz="1200">
              <a:solidFill>
                <a:schemeClr val="dk1"/>
              </a:solidFill>
            </a:endParaRPr>
          </a:p>
          <a:p>
            <a:pPr marL="914400" lvl="0" indent="0" algn="l" rtl="0">
              <a:lnSpc>
                <a:spcPct val="115000"/>
              </a:lnSpc>
              <a:spcBef>
                <a:spcPts val="1200"/>
              </a:spcBef>
              <a:spcAft>
                <a:spcPts val="0"/>
              </a:spcAft>
              <a:buNone/>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i="1">
                <a:solidFill>
                  <a:schemeClr val="dk1"/>
                </a:solidFill>
              </a:rPr>
              <a:t>Follow up on the answer “Computers” by asking “How do you use computers? What do you use computers to do?”</a:t>
            </a:r>
            <a:endParaRPr sz="1200" i="1">
              <a:solidFill>
                <a:schemeClr val="dk1"/>
              </a:solidFill>
            </a:endParaRPr>
          </a:p>
          <a:p>
            <a:pPr marL="914400" lvl="0" indent="0" algn="l" rtl="0">
              <a:lnSpc>
                <a:spcPct val="115000"/>
              </a:lnSpc>
              <a:spcBef>
                <a:spcPts val="1200"/>
              </a:spcBef>
              <a:spcAft>
                <a:spcPts val="0"/>
              </a:spcAft>
              <a:buNone/>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i="1">
                <a:solidFill>
                  <a:schemeClr val="dk1"/>
                </a:solidFill>
              </a:rPr>
              <a:t>E.g. Googling questions about school work, using Google to find pictures of something you’ve never heard of, learning from YouTube videos, using Chromebooks during class, interactive class activities like Kahoot, emailing teachers and other students</a:t>
            </a:r>
            <a:endParaRPr sz="1200">
              <a:solidFill>
                <a:schemeClr val="dk1"/>
              </a:solidFill>
            </a:endParaRPr>
          </a:p>
          <a:p>
            <a:pPr marL="0" lvl="0" indent="0" algn="l" rtl="0">
              <a:lnSpc>
                <a:spcPct val="115000"/>
              </a:lnSpc>
              <a:spcBef>
                <a:spcPts val="1200"/>
              </a:spcBef>
              <a:spcAft>
                <a:spcPts val="120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6df17b9939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6df17b9939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Find a partner for this activity. With your partner:</a:t>
            </a:r>
            <a:endParaRPr sz="1200">
              <a:solidFill>
                <a:schemeClr val="dk1"/>
              </a:solidFill>
            </a:endParaRPr>
          </a:p>
          <a:p>
            <a:pPr marL="914400" lvl="0" indent="0" algn="l" rtl="0">
              <a:lnSpc>
                <a:spcPct val="115000"/>
              </a:lnSpc>
              <a:spcBef>
                <a:spcPts val="1200"/>
              </a:spcBef>
              <a:spcAft>
                <a:spcPts val="0"/>
              </a:spcAft>
              <a:buNone/>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a:solidFill>
                  <a:schemeClr val="dk1"/>
                </a:solidFill>
              </a:rPr>
              <a:t>Choose a technology tool you know might be used for educational purposes.</a:t>
            </a:r>
            <a:endParaRPr sz="1200">
              <a:solidFill>
                <a:schemeClr val="dk1"/>
              </a:solidFill>
            </a:endParaRPr>
          </a:p>
          <a:p>
            <a:pPr marL="914400" lvl="0" indent="0" algn="l" rtl="0">
              <a:lnSpc>
                <a:spcPct val="115000"/>
              </a:lnSpc>
              <a:spcBef>
                <a:spcPts val="1200"/>
              </a:spcBef>
              <a:spcAft>
                <a:spcPts val="0"/>
              </a:spcAft>
              <a:buNone/>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a:solidFill>
                  <a:schemeClr val="dk1"/>
                </a:solidFill>
              </a:rPr>
              <a:t>Imagine you’re explaining that tool to your parents.</a:t>
            </a:r>
            <a:endParaRPr sz="1200">
              <a:solidFill>
                <a:schemeClr val="dk1"/>
              </a:solidFill>
            </a:endParaRPr>
          </a:p>
          <a:p>
            <a:pPr marL="914400" lvl="0" indent="0" algn="l" rtl="0">
              <a:lnSpc>
                <a:spcPct val="115000"/>
              </a:lnSpc>
              <a:spcBef>
                <a:spcPts val="1200"/>
              </a:spcBef>
              <a:spcAft>
                <a:spcPts val="0"/>
              </a:spcAft>
              <a:buNone/>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a:solidFill>
                  <a:schemeClr val="dk1"/>
                </a:solidFill>
              </a:rPr>
              <a:t>Name two pros, two cons, and one example of when you would use it.</a:t>
            </a:r>
            <a:endParaRPr sz="1200">
              <a:solidFill>
                <a:schemeClr val="dk1"/>
              </a:solidFill>
            </a:endParaRPr>
          </a:p>
          <a:p>
            <a:pPr marL="0" lvl="0" indent="0" algn="l" rtl="0">
              <a:lnSpc>
                <a:spcPct val="115000"/>
              </a:lnSpc>
              <a:spcBef>
                <a:spcPts val="1200"/>
              </a:spcBef>
              <a:spcAft>
                <a:spcPts val="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i="1">
                <a:solidFill>
                  <a:schemeClr val="dk1"/>
                </a:solidFill>
              </a:rPr>
              <a:t>Give students a few minutes to work on their answers and then share with the group.</a:t>
            </a:r>
            <a:endParaRPr sz="1200" i="1">
              <a:solidFill>
                <a:schemeClr val="dk1"/>
              </a:solidFill>
            </a:endParaRPr>
          </a:p>
          <a:p>
            <a:pPr marL="0" lvl="0" indent="0" algn="l" rtl="0">
              <a:spcBef>
                <a:spcPts val="120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b6a11b69a_0_1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5b6a11b69a_0_1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rPr>
              <a:t>Please take tonight’s exit survey and then you’re free to go.</a:t>
            </a:r>
            <a:endParaRPr sz="1200" dirty="0">
              <a:solidFill>
                <a:schemeClr val="dk1"/>
              </a:solidFill>
            </a:endParaRPr>
          </a:p>
          <a:p>
            <a:pPr marL="0" lvl="0" indent="0" algn="l" rtl="0">
              <a:lnSpc>
                <a:spcPct val="115000"/>
              </a:lnSpc>
              <a:spcBef>
                <a:spcPts val="1200"/>
              </a:spcBef>
              <a:spcAft>
                <a:spcPts val="1200"/>
              </a:spcAft>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highlight>
                  <a:srgbClr val="FFFF00"/>
                </a:highlight>
              </a:rPr>
              <a:t>Please take the exit surveys and feel free to stick around with any questions you have for us.</a:t>
            </a:r>
            <a:endParaRPr sz="1200" dirty="0">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509c392e1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509c392e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Welcome! We’re going to get started. </a:t>
            </a:r>
            <a:endParaRPr/>
          </a:p>
          <a:p>
            <a:pPr marL="0" lvl="0" indent="0" algn="l" rtl="0">
              <a:spcBef>
                <a:spcPts val="0"/>
              </a:spcBef>
              <a:spcAft>
                <a:spcPts val="0"/>
              </a:spcAft>
              <a:buClr>
                <a:schemeClr val="dk1"/>
              </a:buClr>
              <a:buSzPts val="1100"/>
              <a:buFont typeface="Arial"/>
              <a:buNone/>
            </a:pPr>
            <a:r>
              <a:rPr lang="en" i="1"/>
              <a:t>Introduce facilitators present.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b83a6e18aaa509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b83a6e18aaa509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6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Today, we are going start by talking about the ways we can find information about your school online and use the internet to communicate. Then we will spend some time with some of the technology you might use at school.</a:t>
            </a:r>
            <a:endParaRPr sz="1200">
              <a:solidFill>
                <a:schemeClr val="dk1"/>
              </a:solidFill>
            </a:endParaRPr>
          </a:p>
          <a:p>
            <a:pPr marL="0" lvl="0" indent="0" algn="l" rtl="0">
              <a:lnSpc>
                <a:spcPct val="106000"/>
              </a:lnSpc>
              <a:spcBef>
                <a:spcPts val="1200"/>
              </a:spcBef>
              <a:spcAft>
                <a:spcPts val="1200"/>
              </a:spcAft>
              <a:buNone/>
            </a:pPr>
            <a:endParaRPr sz="12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519c4a0bdc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519c4a0bdc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Before we get started, let’s all introduce ourselves in case we haven’t all been together before. So please say your name and:</a:t>
            </a: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a:t>
            </a:r>
            <a:r>
              <a:rPr lang="en" sz="1200">
                <a:solidFill>
                  <a:schemeClr val="dk1"/>
                </a:solidFill>
              </a:rPr>
              <a:t>: Name one way the school communicates information to you.</a:t>
            </a:r>
            <a:endParaRPr sz="1200">
              <a:solidFill>
                <a:schemeClr val="dk1"/>
              </a:solidFill>
            </a:endParaRPr>
          </a:p>
          <a:p>
            <a:pPr marL="0" lvl="0" indent="0" algn="l" rtl="0">
              <a:lnSpc>
                <a:spcPct val="106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i="1">
                <a:solidFill>
                  <a:schemeClr val="dk1"/>
                </a:solidFill>
              </a:rPr>
              <a:t>Give an example by saying your first name and one way the school communicates information, like posting information on the website or automated call.</a:t>
            </a:r>
            <a:endParaRPr sz="1200" i="1">
              <a:solidFill>
                <a:schemeClr val="dk1"/>
              </a:solidFill>
            </a:endParaRPr>
          </a:p>
          <a:p>
            <a:pPr marL="0" lvl="0" indent="0" algn="l" rtl="0">
              <a:spcBef>
                <a:spcPts val="1200"/>
              </a:spcBef>
              <a:spcAft>
                <a:spcPts val="0"/>
              </a:spcAft>
              <a:buNone/>
            </a:pPr>
            <a:endParaRPr sz="12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On the screen are a few ways the school might communicate information, some of which you mentioned.</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Let’s talk about some pros and cons of each of these methods.</a:t>
            </a:r>
            <a:endParaRPr sz="700">
              <a:solidFill>
                <a:schemeClr val="dk1"/>
              </a:solidFill>
              <a:latin typeface="Times New Roman"/>
              <a:ea typeface="Times New Roman"/>
              <a:cs typeface="Times New Roman"/>
              <a:sym typeface="Times New Roman"/>
            </a:endParaRPr>
          </a:p>
          <a:p>
            <a:pPr marL="457200" lvl="0" indent="-304800" algn="l" rtl="0">
              <a:lnSpc>
                <a:spcPct val="115000"/>
              </a:lnSpc>
              <a:spcBef>
                <a:spcPts val="0"/>
              </a:spcBef>
              <a:spcAft>
                <a:spcPts val="0"/>
              </a:spcAft>
              <a:buClr>
                <a:schemeClr val="dk1"/>
              </a:buClr>
              <a:buSzPts val="1200"/>
              <a:buChar char="-"/>
            </a:pPr>
            <a:r>
              <a:rPr lang="en" sz="1200" u="sng">
                <a:solidFill>
                  <a:schemeClr val="dk1"/>
                </a:solidFill>
              </a:rPr>
              <a:t>DISCUSSION QUESTION</a:t>
            </a:r>
            <a:r>
              <a:rPr lang="en" sz="1200">
                <a:solidFill>
                  <a:schemeClr val="dk1"/>
                </a:solidFill>
              </a:rPr>
              <a:t>: Which is the most and least:</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700">
                <a:solidFill>
                  <a:schemeClr val="dk1"/>
                </a:solidFill>
                <a:latin typeface="Times New Roman"/>
                <a:ea typeface="Times New Roman"/>
                <a:cs typeface="Times New Roman"/>
                <a:sym typeface="Times New Roman"/>
              </a:rPr>
              <a:t> </a:t>
            </a:r>
            <a:r>
              <a:rPr lang="en" sz="1200">
                <a:solidFill>
                  <a:schemeClr val="dk1"/>
                </a:solidFill>
              </a:rPr>
              <a:t>Efficient</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Private</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Interactive</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Convenient for the school</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Convenient for you </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Hopefully the school chooses a method that fits the needs of the information being communicated depending on each situation.</a:t>
            </a:r>
            <a:endParaRPr sz="12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6dbffbb251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6dbffbb251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Now let’s think about how you seek information from the school and communicate with them.</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Find a partner and consider this scenario:</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u="sng">
                <a:solidFill>
                  <a:schemeClr val="dk1"/>
                </a:solidFill>
              </a:rPr>
              <a:t>DISCUSSION QUESTION: </a:t>
            </a:r>
            <a:r>
              <a:rPr lang="en" sz="1200">
                <a:solidFill>
                  <a:schemeClr val="dk1"/>
                </a:solidFill>
              </a:rPr>
              <a:t>Your student says they will be receiving an award at school but they lost the paper about the event. What’s the first, second, and third way you would try to find that information?</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i="1">
                <a:solidFill>
                  <a:schemeClr val="dk1"/>
                </a:solidFill>
              </a:rPr>
              <a:t>Give families a minute to discuss and then ask them to share briefly.</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i="1">
                <a:solidFill>
                  <a:schemeClr val="dk1"/>
                </a:solidFill>
              </a:rPr>
              <a:t>Demonstrate how to reach the school’s website and social media (preferably a link from the website or from Google).</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6dbffbb25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6dbffbb25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i="1">
                <a:solidFill>
                  <a:schemeClr val="dk1"/>
                </a:solidFill>
              </a:rPr>
              <a:t>Demonstrate how to reach the school’s website and social media (preferably a link from the website or from Google).</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highlight>
                  <a:srgbClr val="FFFF00"/>
                </a:highlight>
              </a:rPr>
              <a:t>Spend five minutes now looking at the school website. If you use the website often, try to find something new that you don’t usually look at</a:t>
            </a:r>
            <a:endParaRPr sz="12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6dbffbb25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6dbffbb25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u="sng">
                <a:solidFill>
                  <a:schemeClr val="dk1"/>
                </a:solidFill>
              </a:rPr>
              <a:t>DISCUSSION QUESTION</a:t>
            </a:r>
            <a:r>
              <a:rPr lang="en" sz="1200">
                <a:solidFill>
                  <a:schemeClr val="dk1"/>
                </a:solidFill>
              </a:rPr>
              <a:t>: Which parts of the website do you think are the most useful?</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a:solidFill>
                  <a:schemeClr val="dk1"/>
                </a:solidFill>
                <a:latin typeface="Times New Roman"/>
                <a:ea typeface="Times New Roman"/>
                <a:cs typeface="Times New Roman"/>
                <a:sym typeface="Times New Roman"/>
              </a:rPr>
              <a:t> </a:t>
            </a:r>
            <a:r>
              <a:rPr lang="en" sz="1200" i="1">
                <a:solidFill>
                  <a:schemeClr val="dk1"/>
                </a:solidFill>
              </a:rPr>
              <a:t>Navigate to the parts of the website that are mentioned in the discussion so everyone can see them on the screen.</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a:solidFill>
                  <a:schemeClr val="dk1"/>
                </a:solidFill>
                <a:latin typeface="Times New Roman"/>
                <a:ea typeface="Times New Roman"/>
                <a:cs typeface="Times New Roman"/>
                <a:sym typeface="Times New Roman"/>
              </a:rPr>
              <a:t> </a:t>
            </a:r>
            <a:r>
              <a:rPr lang="en" sz="1200" i="1">
                <a:solidFill>
                  <a:schemeClr val="dk1"/>
                </a:solidFill>
              </a:rPr>
              <a:t>Add other relevant info to the discussion.</a:t>
            </a:r>
            <a:endParaRPr sz="1200" i="1">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a:solidFill>
                  <a:schemeClr val="dk1"/>
                </a:solidFill>
              </a:rPr>
              <a:t>The website might include a calendar, attendance policy, handbook, directories and contact information, etc.</a:t>
            </a:r>
            <a:endParaRPr sz="1200" i="1">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a:solidFill>
                  <a:schemeClr val="dk1"/>
                </a:solidFill>
              </a:rPr>
              <a:t>Social media might host event calendars, announcements and updates, and pictures.</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Checking here first might save you, your parents, and your teachers some time.</a:t>
            </a:r>
            <a:endParaRPr sz="1200" i="1">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6dbffbb251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6dbffbb251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If you can’t find the information you need about this award on the website, an email to the teacher is another option.</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a:t>
            </a:r>
            <a:r>
              <a:rPr lang="en" sz="1200">
                <a:solidFill>
                  <a:schemeClr val="dk1"/>
                </a:solidFill>
              </a:rPr>
              <a:t>: Why might an email be a good option for contacting the school?</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i="1">
                <a:solidFill>
                  <a:schemeClr val="dk1"/>
                </a:solidFill>
              </a:rPr>
              <a:t>You can send a message when you have time and they can reply when they are available. Saves you time trying to get a hold of someone. Be sure information passes directly between you and the teacher without the student.</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a:t>
            </a:r>
            <a:r>
              <a:rPr lang="en" sz="1200">
                <a:solidFill>
                  <a:schemeClr val="dk1"/>
                </a:solidFill>
              </a:rPr>
              <a:t>: Why might an email be a bad option?</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i="1">
                <a:solidFill>
                  <a:schemeClr val="dk1"/>
                </a:solidFill>
              </a:rPr>
              <a:t>If it’s a complicated issue, you might use an email to set up a phone call or in-person meeting.</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i="1">
                <a:solidFill>
                  <a:schemeClr val="dk1"/>
                </a:solidFill>
              </a:rPr>
              <a:t>If it’s urgent, and you need the teacher to have the information right now.</a:t>
            </a:r>
            <a:endParaRPr sz="1200" i="1">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A good email can save both you and the teacher time and confusion. Let’s talk about what kind of email a teacher would like to receive.</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First, we need a recipient email address. Who should we send this to? (e.g. </a:t>
            </a:r>
            <a:r>
              <a:rPr lang="en" sz="1200" i="1">
                <a:solidFill>
                  <a:schemeClr val="dk1"/>
                </a:solidFill>
              </a:rPr>
              <a:t>homeroom teacher or teacher in charge of award</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Where can we find their email address? (e.g. </a:t>
            </a:r>
            <a:r>
              <a:rPr lang="en" sz="1200" i="1">
                <a:solidFill>
                  <a:schemeClr val="dk1"/>
                </a:solidFill>
              </a:rPr>
              <a:t>website</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Next, we need a subject line that gives the teacher an idea of what this email is about.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What can we use for an email about this award? (</a:t>
            </a:r>
            <a:r>
              <a:rPr lang="en" sz="1200" i="1">
                <a:solidFill>
                  <a:schemeClr val="dk1"/>
                </a:solidFill>
              </a:rPr>
              <a:t>e.g. Award Question</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Now for the email message. How should we address this teacher? (</a:t>
            </a:r>
            <a:r>
              <a:rPr lang="en" sz="1200" i="1">
                <a:solidFill>
                  <a:schemeClr val="dk1"/>
                </a:solidFill>
              </a:rPr>
              <a:t>e.g. Hello Mr. Smith</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How long should this email be? (</a:t>
            </a:r>
            <a:r>
              <a:rPr lang="en" sz="1200" i="1">
                <a:solidFill>
                  <a:schemeClr val="dk1"/>
                </a:solidFill>
              </a:rPr>
              <a:t>Just a few sentences. Stick to the facts and keep it to the point.</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What information should be included? (</a:t>
            </a:r>
            <a:r>
              <a:rPr lang="en" sz="1200" i="1">
                <a:solidFill>
                  <a:schemeClr val="dk1"/>
                </a:solidFill>
              </a:rPr>
              <a:t>e.g. your name, the information you have, and the information you need</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At the end, include your name and contact information so they can reach you.</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Courier New"/>
                <a:ea typeface="Courier New"/>
                <a:cs typeface="Courier New"/>
                <a:sym typeface="Courier New"/>
              </a:rPr>
              <a:t>o</a:t>
            </a:r>
            <a:r>
              <a:rPr lang="en" sz="700">
                <a:solidFill>
                  <a:schemeClr val="dk1"/>
                </a:solidFill>
                <a:latin typeface="Times New Roman"/>
                <a:ea typeface="Times New Roman"/>
                <a:cs typeface="Times New Roman"/>
                <a:sym typeface="Times New Roman"/>
              </a:rPr>
              <a:t>   </a:t>
            </a:r>
            <a:r>
              <a:rPr lang="en" sz="1200">
                <a:solidFill>
                  <a:schemeClr val="dk1"/>
                </a:solidFill>
              </a:rPr>
              <a:t>Example email:</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Hello Mr. Smith,</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 </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This is Jack Jones. I lost the paper about the award I am getting next week and I haven’t been able to find anything about it on the website. Can you give me any information about this award for my parents?</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 </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Thank you,</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Jack Jones</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jackjones@gmail.com</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Many teachers are unable to reply to emails during school hours, so you might expect a reply within a day or two.</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Any questions or thoughts about the different ways you might communicate with the school? </a:t>
            </a:r>
            <a:endParaRPr sz="120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endParaRPr sz="700">
              <a:solidFill>
                <a:schemeClr val="dk1"/>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en-US"/>
              <a:t>Click to edit Master title style</a:t>
            </a:r>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r>
              <a:rPr lang="en-US"/>
              <a:t>Click to edit Master subtitle style</a:t>
            </a:r>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CF3BFC8C-58E7-48C4-B7AE-9A0235CB6A25}"/>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839871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pPr lvl="0"/>
            <a:r>
              <a:rPr lang="en-US"/>
              <a:t>Click to edit Master text styles</a:t>
            </a: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86D95FE1-C2DB-47BD-8BC8-DF7C712641C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817863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126494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Right Justified">
  <p:cSld name="Title - Right Justified">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2" name="Google Shape;52;p13"/>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pic>
        <p:nvPicPr>
          <p:cNvPr id="2" name="Picture 1">
            <a:extLst>
              <a:ext uri="{FF2B5EF4-FFF2-40B4-BE49-F238E27FC236}">
                <a16:creationId xmlns:a16="http://schemas.microsoft.com/office/drawing/2014/main" id="{9989031A-77AD-4F71-81E1-30B486ADCF1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943416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53"/>
        <p:cNvGrpSpPr/>
        <p:nvPr/>
      </p:nvGrpSpPr>
      <p:grpSpPr>
        <a:xfrm>
          <a:off x="0" y="0"/>
          <a:ext cx="0" cy="0"/>
          <a:chOff x="0" y="0"/>
          <a:chExt cx="0" cy="0"/>
        </a:xfrm>
      </p:grpSpPr>
      <p:sp>
        <p:nvSpPr>
          <p:cNvPr id="54" name="Google Shape;54;p14"/>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5" name="Google Shape;55;p14"/>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pic>
        <p:nvPicPr>
          <p:cNvPr id="2" name="Picture 1">
            <a:extLst>
              <a:ext uri="{FF2B5EF4-FFF2-40B4-BE49-F238E27FC236}">
                <a16:creationId xmlns:a16="http://schemas.microsoft.com/office/drawing/2014/main" id="{F56B42E4-DE1F-4467-80BE-02B56CFA0B83}"/>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483810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3361648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2421234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ile only">
  <p:cSld name="Titile only">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744468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Blank 1">
  <p:cSld name="1_Blank 1">
    <p:spTree>
      <p:nvGrpSpPr>
        <p:cNvPr id="1" name="Shape 60"/>
        <p:cNvGrpSpPr/>
        <p:nvPr/>
      </p:nvGrpSpPr>
      <p:grpSpPr>
        <a:xfrm>
          <a:off x="0" y="0"/>
          <a:ext cx="0" cy="0"/>
          <a:chOff x="0" y="0"/>
          <a:chExt cx="0" cy="0"/>
        </a:xfrm>
      </p:grpSpPr>
    </p:spTree>
    <p:extLst>
      <p:ext uri="{BB962C8B-B14F-4D97-AF65-F5344CB8AC3E}">
        <p14:creationId xmlns:p14="http://schemas.microsoft.com/office/powerpoint/2010/main" val="5171075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64"/>
        <p:cNvGrpSpPr/>
        <p:nvPr/>
      </p:nvGrpSpPr>
      <p:grpSpPr>
        <a:xfrm>
          <a:off x="0" y="0"/>
          <a:ext cx="0" cy="0"/>
          <a:chOff x="0" y="0"/>
          <a:chExt cx="0" cy="0"/>
        </a:xfrm>
      </p:grpSpPr>
    </p:spTree>
    <p:extLst>
      <p:ext uri="{BB962C8B-B14F-4D97-AF65-F5344CB8AC3E}">
        <p14:creationId xmlns:p14="http://schemas.microsoft.com/office/powerpoint/2010/main" val="69002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Right Justified" preserve="1">
  <p:cSld name="Title - Right Justified">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67" name="Google Shape;67;p21"/>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spTree>
    <p:extLst>
      <p:ext uri="{BB962C8B-B14F-4D97-AF65-F5344CB8AC3E}">
        <p14:creationId xmlns:p14="http://schemas.microsoft.com/office/powerpoint/2010/main" val="175908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0801499-6F36-4EA3-BAA2-F50C20541C1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3131301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preserve="1">
  <p:cSld name="Title">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70" name="Google Shape;70;p22"/>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115092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Blank" type="tx" preserve="1">
  <p:cSld name="1_Blank">
    <p:spTree>
      <p:nvGrpSpPr>
        <p:cNvPr id="1" name="Shape 71"/>
        <p:cNvGrpSpPr/>
        <p:nvPr/>
      </p:nvGrpSpPr>
      <p:grpSpPr>
        <a:xfrm>
          <a:off x="0" y="0"/>
          <a:ext cx="0" cy="0"/>
          <a:chOff x="0" y="0"/>
          <a:chExt cx="0" cy="0"/>
        </a:xfrm>
      </p:grpSpPr>
    </p:spTree>
    <p:extLst>
      <p:ext uri="{BB962C8B-B14F-4D97-AF65-F5344CB8AC3E}">
        <p14:creationId xmlns:p14="http://schemas.microsoft.com/office/powerpoint/2010/main" val="12023885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ile only" preserve="1">
  <p:cSld name="Titile only">
    <p:spTree>
      <p:nvGrpSpPr>
        <p:cNvPr id="1" name="Shape 72"/>
        <p:cNvGrpSpPr/>
        <p:nvPr/>
      </p:nvGrpSpPr>
      <p:grpSpPr>
        <a:xfrm>
          <a:off x="0" y="0"/>
          <a:ext cx="0" cy="0"/>
          <a:chOff x="0" y="0"/>
          <a:chExt cx="0" cy="0"/>
        </a:xfrm>
      </p:grpSpPr>
      <p:sp>
        <p:nvSpPr>
          <p:cNvPr id="73" name="Google Shape;73;p24"/>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277320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9EA47FE4-D095-48D8-926D-A2AE9B7B160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50161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8B0AB5E-F1AD-4785-9B6C-5EED8F1667F8}"/>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438061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104623A4-B66C-4E1D-B8F3-D98E5026E67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277321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AE182C54-E97A-4098-B166-3731ED3DE19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2657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ED28039-16E3-40E0-8485-20077F217DFC}"/>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4082876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r>
              <a:rPr lang="en-US"/>
              <a:t>Click to edit Master title style</a:t>
            </a:r>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en-US"/>
              <a:t>Click to edit Master subtitle style</a:t>
            </a:r>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E2FCAD9B-061A-4533-AFE4-3955FC0E4E8A}"/>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327798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pPr lvl="0"/>
            <a:r>
              <a:rPr lang="en-US"/>
              <a:t>Click to edit Master text styles</a:t>
            </a: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5BD6300B-240B-495C-A953-685FBA573066}"/>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42367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2.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6A3F6DBD-C39C-4C79-AD26-D2AADD364837}"/>
              </a:ext>
            </a:extLst>
          </p:cNvPr>
          <p:cNvPicPr>
            <a:picLocks noChangeAspect="1"/>
          </p:cNvPicPr>
          <p:nvPr/>
        </p:nvPicPr>
        <p:blipFill rotWithShape="1">
          <a:blip r:embed="rId19">
            <a:alphaModFix amt="20000"/>
          </a:blip>
          <a:srcRect l="1684" t="-831" r="51146" b="57114"/>
          <a:stretch/>
        </p:blipFill>
        <p:spPr>
          <a:xfrm rot="16200000">
            <a:off x="4532768" y="248781"/>
            <a:ext cx="4860017" cy="4362450"/>
          </a:xfrm>
          <a:prstGeom prst="rect">
            <a:avLst/>
          </a:prstGeom>
        </p:spPr>
      </p:pic>
      <p:pic>
        <p:nvPicPr>
          <p:cNvPr id="5" name="Picture 4" descr="A picture containing icon&#10;&#10;Description automatically generated">
            <a:extLst>
              <a:ext uri="{FF2B5EF4-FFF2-40B4-BE49-F238E27FC236}">
                <a16:creationId xmlns:a16="http://schemas.microsoft.com/office/drawing/2014/main" id="{A8AC3120-BB46-41E0-A39D-0F8496C39FB8}"/>
              </a:ext>
            </a:extLst>
          </p:cNvPr>
          <p:cNvPicPr>
            <a:picLocks noChangeAspect="1"/>
          </p:cNvPicPr>
          <p:nvPr userDrawn="1"/>
        </p:nvPicPr>
        <p:blipFill>
          <a:blip r:embed="rId20"/>
          <a:stretch>
            <a:fillRect/>
          </a:stretch>
        </p:blipFill>
        <p:spPr>
          <a:xfrm>
            <a:off x="6045200" y="1462753"/>
            <a:ext cx="3365500" cy="2293159"/>
          </a:xfrm>
          <a:prstGeom prst="rect">
            <a:avLst/>
          </a:prstGeom>
        </p:spPr>
      </p:pic>
    </p:spTree>
    <p:extLst>
      <p:ext uri="{BB962C8B-B14F-4D97-AF65-F5344CB8AC3E}">
        <p14:creationId xmlns:p14="http://schemas.microsoft.com/office/powerpoint/2010/main" val="12380335"/>
      </p:ext>
    </p:extLst>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633412" y="357187"/>
            <a:ext cx="7877100" cy="8574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accent5"/>
              </a:buClr>
              <a:buSzPts val="4200"/>
              <a:buFont typeface="Roboto"/>
              <a:buNone/>
              <a:defRPr sz="4200" b="0" i="0" u="none" strike="noStrike" cap="none">
                <a:solidFill>
                  <a:schemeClr val="accent5"/>
                </a:solidFill>
                <a:latin typeface="Roboto"/>
                <a:ea typeface="Roboto"/>
                <a:cs typeface="Roboto"/>
                <a:sym typeface="Roboto"/>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3" name="Google Shape;63;p19"/>
          <p:cNvSpPr txBox="1">
            <a:spLocks noGrp="1"/>
          </p:cNvSpPr>
          <p:nvPr>
            <p:ph type="body" idx="1"/>
          </p:nvPr>
        </p:nvSpPr>
        <p:spPr>
          <a:xfrm>
            <a:off x="633412" y="1214437"/>
            <a:ext cx="7877100" cy="3452700"/>
          </a:xfrm>
          <a:prstGeom prst="rect">
            <a:avLst/>
          </a:prstGeom>
          <a:noFill/>
          <a:ln>
            <a:noFill/>
          </a:ln>
        </p:spPr>
        <p:txBody>
          <a:bodyPr spcFirstLastPara="1" wrap="square" lIns="91425" tIns="91425" rIns="91425" bIns="91425" anchor="t" anchorCtr="0">
            <a:noAutofit/>
          </a:bodyPr>
          <a:lstStyle>
            <a:lvl1pPr marL="457200" marR="0" lvl="0"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1pPr>
            <a:lvl2pPr marL="914400" marR="0" lvl="1"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2pPr>
            <a:lvl3pPr marL="1371600" marR="0" lvl="2"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3pPr>
            <a:lvl4pPr marL="1828800" marR="0" lvl="3"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4pPr>
            <a:lvl5pPr marL="2286000" marR="0" lvl="4" indent="-297179"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5pPr>
            <a:lvl6pPr marL="2743200" marR="0" lvl="5"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9pPr>
          </a:lstStyle>
          <a:p>
            <a:endParaRPr/>
          </a:p>
        </p:txBody>
      </p:sp>
    </p:spTree>
    <p:extLst>
      <p:ext uri="{BB962C8B-B14F-4D97-AF65-F5344CB8AC3E}">
        <p14:creationId xmlns:p14="http://schemas.microsoft.com/office/powerpoint/2010/main" val="2821031776"/>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7.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7.xml"/><Relationship Id="rId1" Type="http://schemas.openxmlformats.org/officeDocument/2006/relationships/tags" Target="../tags/tag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7" name="Google Shape;67;p19"/>
          <p:cNvSpPr txBox="1">
            <a:spLocks noGrp="1"/>
          </p:cNvSpPr>
          <p:nvPr>
            <p:ph type="ctrTitle" idx="4294967295"/>
          </p:nvPr>
        </p:nvSpPr>
        <p:spPr>
          <a:xfrm>
            <a:off x="906462" y="1419225"/>
            <a:ext cx="7331075" cy="3186113"/>
          </a:xfrm>
          <a:prstGeom prst="rect">
            <a:avLst/>
          </a:prstGeom>
        </p:spPr>
        <p:txBody>
          <a:bodyPr spcFirstLastPara="1" wrap="square" lIns="91425" tIns="91425" rIns="91425" bIns="91425" anchor="t" anchorCtr="0">
            <a:noAutofit/>
          </a:bodyPr>
          <a:lstStyle/>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Sign in</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Turn on your computer and log on</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Check if your battery is charged or find a place to plug in</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8" name="Google Shape;68;p19"/>
          <p:cNvSpPr txBox="1"/>
          <p:nvPr/>
        </p:nvSpPr>
        <p:spPr>
          <a:xfrm>
            <a:off x="-1114750" y="782300"/>
            <a:ext cx="11145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highlight>
                  <a:srgbClr val="FFFF00"/>
                </a:highlight>
              </a:rPr>
              <a:t>NOTE:</a:t>
            </a:r>
            <a:endParaRPr dirty="0">
              <a:highlight>
                <a:srgbClr val="FFFF00"/>
              </a:highlight>
            </a:endParaRPr>
          </a:p>
          <a:p>
            <a:pPr marL="0" lvl="0" indent="0" algn="l" rtl="0">
              <a:spcBef>
                <a:spcPts val="0"/>
              </a:spcBef>
              <a:spcAft>
                <a:spcPts val="0"/>
              </a:spcAft>
              <a:buNone/>
            </a:pPr>
            <a:r>
              <a:rPr lang="en" dirty="0">
                <a:highlight>
                  <a:srgbClr val="FFFF00"/>
                </a:highlight>
              </a:rPr>
              <a:t>If you are doing an abbreviated combined session, use OTHER slides. </a:t>
            </a:r>
            <a:endParaRPr dirty="0">
              <a:highlight>
                <a:srgbClr val="FFFF00"/>
              </a:highlight>
            </a:endParaRPr>
          </a:p>
          <a:p>
            <a:pPr marL="0" lvl="0" indent="0" algn="l" rtl="0">
              <a:spcBef>
                <a:spcPts val="0"/>
              </a:spcBef>
              <a:spcAft>
                <a:spcPts val="0"/>
              </a:spcAft>
              <a:buNone/>
            </a:pPr>
            <a:endParaRPr dirty="0">
              <a:highlight>
                <a:srgbClr val="FFFF00"/>
              </a:highlight>
            </a:endParaRPr>
          </a:p>
          <a:p>
            <a:pPr marL="0" lvl="0" indent="0" algn="l" rtl="0">
              <a:spcBef>
                <a:spcPts val="0"/>
              </a:spcBef>
              <a:spcAft>
                <a:spcPts val="0"/>
              </a:spcAft>
              <a:buNone/>
            </a:pPr>
            <a:r>
              <a:rPr lang="en" dirty="0">
                <a:highlight>
                  <a:srgbClr val="FFFF00"/>
                </a:highlight>
              </a:rPr>
              <a:t>If you are doing two groups, these slides are for the student section.</a:t>
            </a:r>
            <a:r>
              <a:rPr lang="en" dirty="0"/>
              <a:t> </a:t>
            </a:r>
            <a:endParaRPr dirty="0"/>
          </a:p>
        </p:txBody>
      </p:sp>
      <p:sp>
        <p:nvSpPr>
          <p:cNvPr id="8" name="Google Shape;55;p13">
            <a:extLst>
              <a:ext uri="{FF2B5EF4-FFF2-40B4-BE49-F238E27FC236}">
                <a16:creationId xmlns:a16="http://schemas.microsoft.com/office/drawing/2014/main" id="{4590BC90-D26B-4D6E-8824-17D5FD9DAC3E}"/>
              </a:ext>
            </a:extLst>
          </p:cNvPr>
          <p:cNvSpPr txBox="1">
            <a:spLocks/>
          </p:cNvSpPr>
          <p:nvPr/>
        </p:nvSpPr>
        <p:spPr>
          <a:xfrm>
            <a:off x="414600" y="657034"/>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4500" dirty="0">
                <a:latin typeface="+mj-lt"/>
                <a:ea typeface="Open Sans" panose="020B0606030504020204" pitchFamily="34" charset="0"/>
                <a:cs typeface="Open Sans" panose="020B0606030504020204" pitchFamily="34" charset="0"/>
                <a:sym typeface="Average"/>
              </a:rPr>
              <a:t>Welcome</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9" name="Google Shape;129;p28"/>
          <p:cNvSpPr txBox="1">
            <a:spLocks noGrp="1"/>
          </p:cNvSpPr>
          <p:nvPr>
            <p:ph type="ctrTitle" idx="4294967295"/>
          </p:nvPr>
        </p:nvSpPr>
        <p:spPr>
          <a:xfrm>
            <a:off x="0" y="2476500"/>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Questions or comments?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28" name="Google Shape;128;p28"/>
          <p:cNvSpPr txBox="1">
            <a:spLocks noGrp="1"/>
          </p:cNvSpPr>
          <p:nvPr>
            <p:ph type="title" idx="4294967295"/>
          </p:nvPr>
        </p:nvSpPr>
        <p:spPr>
          <a:xfrm>
            <a:off x="0" y="1808162"/>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Communicating with School</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5" name="Google Shape;135;p29"/>
          <p:cNvSpPr txBox="1"/>
          <p:nvPr/>
        </p:nvSpPr>
        <p:spPr>
          <a:xfrm>
            <a:off x="0" y="1003350"/>
            <a:ext cx="9144000" cy="1029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solidFill>
                  <a:schemeClr val="dk1"/>
                </a:solidFill>
                <a:latin typeface="+mj-lt"/>
                <a:ea typeface="Open Sans" panose="020B0606030504020204" pitchFamily="34" charset="0"/>
                <a:cs typeface="Open Sans" panose="020B0606030504020204" pitchFamily="34" charset="0"/>
                <a:sym typeface="Average"/>
              </a:rPr>
              <a:t>Classroom Technology</a:t>
            </a:r>
            <a:endParaRPr sz="3600" dirty="0">
              <a:solidFill>
                <a:schemeClr val="dk1"/>
              </a:solidFill>
              <a:latin typeface="+mj-lt"/>
              <a:ea typeface="Open Sans" panose="020B0606030504020204" pitchFamily="34" charset="0"/>
              <a:cs typeface="Open Sans" panose="020B0606030504020204" pitchFamily="34" charset="0"/>
              <a:sym typeface="Average"/>
            </a:endParaRPr>
          </a:p>
        </p:txBody>
      </p:sp>
      <p:sp>
        <p:nvSpPr>
          <p:cNvPr id="136" name="Google Shape;136;p29"/>
          <p:cNvSpPr txBox="1"/>
          <p:nvPr/>
        </p:nvSpPr>
        <p:spPr>
          <a:xfrm>
            <a:off x="1464450" y="1933650"/>
            <a:ext cx="6215100" cy="300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What was school like when your parents were your age?</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What do you think has changed?</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2" name="Google Shape;142;p30"/>
          <p:cNvSpPr txBox="1"/>
          <p:nvPr/>
        </p:nvSpPr>
        <p:spPr>
          <a:xfrm>
            <a:off x="0" y="1422450"/>
            <a:ext cx="9144000" cy="1029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solidFill>
                  <a:schemeClr val="dk1"/>
                </a:solidFill>
                <a:latin typeface="+mj-lt"/>
                <a:ea typeface="Open Sans" panose="020B0606030504020204" pitchFamily="34" charset="0"/>
                <a:cs typeface="Open Sans" panose="020B0606030504020204" pitchFamily="34" charset="0"/>
                <a:sym typeface="Average"/>
              </a:rPr>
              <a:t>Classroom Technology</a:t>
            </a:r>
            <a:endParaRPr sz="3600" dirty="0">
              <a:solidFill>
                <a:schemeClr val="dk1"/>
              </a:solidFill>
              <a:latin typeface="+mj-lt"/>
              <a:ea typeface="Open Sans" panose="020B0606030504020204" pitchFamily="34" charset="0"/>
              <a:cs typeface="Open Sans" panose="020B0606030504020204" pitchFamily="34" charset="0"/>
              <a:sym typeface="Average"/>
            </a:endParaRPr>
          </a:p>
        </p:txBody>
      </p:sp>
      <p:sp>
        <p:nvSpPr>
          <p:cNvPr id="143" name="Google Shape;143;p30"/>
          <p:cNvSpPr txBox="1"/>
          <p:nvPr/>
        </p:nvSpPr>
        <p:spPr>
          <a:xfrm>
            <a:off x="1464450" y="2263850"/>
            <a:ext cx="6215100" cy="300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What are some specific ways you use technology at school?</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9" name="Google Shape;149;p31"/>
          <p:cNvSpPr txBox="1"/>
          <p:nvPr/>
        </p:nvSpPr>
        <p:spPr>
          <a:xfrm>
            <a:off x="0" y="429000"/>
            <a:ext cx="9144000" cy="1029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solidFill>
                  <a:schemeClr val="dk1"/>
                </a:solidFill>
                <a:latin typeface="+mj-lt"/>
                <a:ea typeface="Open Sans" panose="020B0606030504020204" pitchFamily="34" charset="0"/>
                <a:cs typeface="Open Sans" panose="020B0606030504020204" pitchFamily="34" charset="0"/>
                <a:sym typeface="Average"/>
              </a:rPr>
              <a:t>Classroom Technology: Activity</a:t>
            </a:r>
            <a:endParaRPr sz="3600" dirty="0">
              <a:solidFill>
                <a:schemeClr val="dk1"/>
              </a:solidFill>
              <a:latin typeface="+mj-lt"/>
              <a:ea typeface="Open Sans" panose="020B0606030504020204" pitchFamily="34" charset="0"/>
              <a:cs typeface="Open Sans" panose="020B0606030504020204" pitchFamily="34" charset="0"/>
              <a:sym typeface="Average"/>
            </a:endParaRPr>
          </a:p>
        </p:txBody>
      </p:sp>
      <p:sp>
        <p:nvSpPr>
          <p:cNvPr id="150" name="Google Shape;150;p31"/>
          <p:cNvSpPr txBox="1"/>
          <p:nvPr/>
        </p:nvSpPr>
        <p:spPr>
          <a:xfrm>
            <a:off x="1065075" y="1410000"/>
            <a:ext cx="7470900" cy="3304500"/>
          </a:xfrm>
          <a:prstGeom prst="rect">
            <a:avLst/>
          </a:prstGeom>
          <a:noFill/>
          <a:ln>
            <a:noFill/>
          </a:ln>
        </p:spPr>
        <p:txBody>
          <a:bodyPr spcFirstLastPara="1" wrap="square" lIns="91425" tIns="91425" rIns="91425" bIns="91425" anchor="t" anchorCtr="0">
            <a:noAutofit/>
          </a:bodyPr>
          <a:lstStyle/>
          <a:p>
            <a:pPr marL="508000" lvl="0" indent="-4572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Find a partner</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Choose a way you use technology at school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Imagine you’re explaining it to an adult who has never used it</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Name two pros, two cons, and one example of when you would use it.</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Share with the group</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7" name="Google Shape;408;p67">
            <a:extLst>
              <a:ext uri="{FF2B5EF4-FFF2-40B4-BE49-F238E27FC236}">
                <a16:creationId xmlns:a16="http://schemas.microsoft.com/office/drawing/2014/main" id="{9EF2E01D-52AC-4352-B9A4-36BEBB6004B4}"/>
              </a:ext>
            </a:extLst>
          </p:cNvPr>
          <p:cNvSpPr txBox="1">
            <a:spLocks/>
          </p:cNvSpPr>
          <p:nvPr/>
        </p:nvSpPr>
        <p:spPr>
          <a:xfrm>
            <a:off x="1287173" y="1306048"/>
            <a:ext cx="7332662" cy="18510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457200"/>
            <a:endParaRPr lang="en-US" sz="800">
              <a:latin typeface="Open Sans" panose="020B0606030504020204" pitchFamily="34" charset="0"/>
              <a:ea typeface="Open Sans" panose="020B0606030504020204" pitchFamily="34" charset="0"/>
              <a:cs typeface="Open Sans" panose="020B0606030504020204" pitchFamily="34" charset="0"/>
              <a:sym typeface="Average"/>
            </a:endParaRPr>
          </a:p>
          <a:p>
            <a:pPr marL="457200" indent="-381000">
              <a:buSzPts val="2400"/>
              <a:buFont typeface="Average"/>
              <a:buChar char="❏"/>
            </a:pPr>
            <a:r>
              <a:rPr lang="en-US" sz="2400">
                <a:latin typeface="Open Sans" panose="020B0606030504020204" pitchFamily="34" charset="0"/>
                <a:ea typeface="Open Sans" panose="020B0606030504020204" pitchFamily="34" charset="0"/>
                <a:cs typeface="Open Sans" panose="020B0606030504020204" pitchFamily="34" charset="0"/>
                <a:sym typeface="Average"/>
              </a:rPr>
              <a:t>Take the exit survey</a:t>
            </a:r>
            <a:endParaRPr lang="en-US" sz="2400" u="sng"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531;p69">
            <a:extLst>
              <a:ext uri="{FF2B5EF4-FFF2-40B4-BE49-F238E27FC236}">
                <a16:creationId xmlns:a16="http://schemas.microsoft.com/office/drawing/2014/main" id="{EB57CF8E-2316-4E65-A133-20197B832C16}"/>
              </a:ext>
            </a:extLst>
          </p:cNvPr>
          <p:cNvSpPr txBox="1">
            <a:spLocks/>
          </p:cNvSpPr>
          <p:nvPr/>
        </p:nvSpPr>
        <p:spPr>
          <a:xfrm>
            <a:off x="588804" y="731248"/>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3600" dirty="0">
                <a:latin typeface="+mj-lt"/>
                <a:ea typeface="Open Sans" panose="020B0606030504020204" pitchFamily="34" charset="0"/>
                <a:cs typeface="Open Sans" panose="020B0606030504020204" pitchFamily="34" charset="0"/>
                <a:sym typeface="Average"/>
              </a:rPr>
              <a:t>Wrap-Up</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4" name="Google Shape;86;p22">
            <a:extLst>
              <a:ext uri="{FF2B5EF4-FFF2-40B4-BE49-F238E27FC236}">
                <a16:creationId xmlns:a16="http://schemas.microsoft.com/office/drawing/2014/main" id="{65F823D3-4DBE-4608-BF52-C86C990B9B4B}"/>
              </a:ext>
            </a:extLst>
          </p:cNvPr>
          <p:cNvSpPr txBox="1">
            <a:spLocks/>
          </p:cNvSpPr>
          <p:nvPr/>
        </p:nvSpPr>
        <p:spPr>
          <a:xfrm>
            <a:off x="622300" y="1262890"/>
            <a:ext cx="8521700" cy="205105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000" dirty="0">
                <a:latin typeface="Open Sans SemiBold" panose="020B0706030804020204" pitchFamily="34" charset="0"/>
                <a:ea typeface="Open Sans SemiBold" panose="020B0706030804020204" pitchFamily="34" charset="0"/>
                <a:cs typeface="Open Sans SemiBold" panose="020B0706030804020204" pitchFamily="34" charset="0"/>
                <a:sym typeface="Average"/>
              </a:rPr>
              <a:t>Interacting with Education</a:t>
            </a:r>
          </a:p>
          <a:p>
            <a:r>
              <a:rPr lang="en-US" dirty="0">
                <a:latin typeface="Open Sans" panose="020B0606030504020204" pitchFamily="34" charset="0"/>
                <a:ea typeface="Open Sans" panose="020B0606030504020204" pitchFamily="34" charset="0"/>
                <a:cs typeface="Open Sans" panose="020B0606030504020204" pitchFamily="34" charset="0"/>
                <a:sym typeface="Average"/>
              </a:rPr>
              <a:t>Digital Literacy Workshop</a:t>
            </a:r>
          </a:p>
        </p:txBody>
      </p:sp>
      <p:pic>
        <p:nvPicPr>
          <p:cNvPr id="5" name="Picture 4">
            <a:extLst>
              <a:ext uri="{FF2B5EF4-FFF2-40B4-BE49-F238E27FC236}">
                <a16:creationId xmlns:a16="http://schemas.microsoft.com/office/drawing/2014/main" id="{24E5BA79-DFEC-4AB1-8F22-921850718AAC}"/>
              </a:ext>
            </a:extLst>
          </p:cNvPr>
          <p:cNvPicPr>
            <a:picLocks noChangeAspect="1"/>
          </p:cNvPicPr>
          <p:nvPr/>
        </p:nvPicPr>
        <p:blipFill>
          <a:blip r:embed="rId4"/>
          <a:stretch>
            <a:fillRect/>
          </a:stretch>
        </p:blipFill>
        <p:spPr>
          <a:xfrm>
            <a:off x="109063" y="360635"/>
            <a:ext cx="3794725" cy="2211115"/>
          </a:xfrm>
          <a:prstGeom prst="rect">
            <a:avLst/>
          </a:prstGeom>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1" name="Google Shape;81;p21"/>
          <p:cNvSpPr txBox="1">
            <a:spLocks noGrp="1"/>
          </p:cNvSpPr>
          <p:nvPr>
            <p:ph type="ctrTitle" idx="4294967295"/>
          </p:nvPr>
        </p:nvSpPr>
        <p:spPr>
          <a:xfrm>
            <a:off x="1651000" y="1524000"/>
            <a:ext cx="7493000" cy="3040063"/>
          </a:xfrm>
          <a:prstGeom prst="rect">
            <a:avLst/>
          </a:prstGeom>
        </p:spPr>
        <p:txBody>
          <a:bodyPr spcFirstLastPara="1" wrap="square" lIns="91425" tIns="91425" rIns="91425" bIns="91425" anchor="t" anchorCtr="0">
            <a:noAutofit/>
          </a:bodyPr>
          <a:lstStyle/>
          <a:p>
            <a:pPr marL="508000" lvl="0" indent="-457200" algn="l" rtl="0">
              <a:spcBef>
                <a:spcPts val="0"/>
              </a:spcBef>
              <a:spcAft>
                <a:spcPts val="600"/>
              </a:spcAft>
              <a:buSzPts val="2800"/>
              <a:buFont typeface="Arial" panose="020B0604020202020204" pitchFamily="34" charset="0"/>
              <a:buChar char="•"/>
            </a:pPr>
            <a:r>
              <a:rPr lang="en" dirty="0">
                <a:latin typeface="Open Sans" panose="020B0606030504020204" pitchFamily="34" charset="0"/>
                <a:ea typeface="Open Sans" panose="020B0606030504020204" pitchFamily="34" charset="0"/>
                <a:cs typeface="Open Sans" panose="020B0606030504020204" pitchFamily="34" charset="0"/>
                <a:sym typeface="Average"/>
              </a:rPr>
              <a:t>Finding information from school</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dirty="0">
                <a:latin typeface="Open Sans" panose="020B0606030504020204" pitchFamily="34" charset="0"/>
                <a:ea typeface="Open Sans" panose="020B0606030504020204" pitchFamily="34" charset="0"/>
                <a:cs typeface="Open Sans" panose="020B0606030504020204" pitchFamily="34" charset="0"/>
                <a:sym typeface="Average"/>
              </a:rPr>
              <a:t>Communicating with school</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dirty="0">
                <a:latin typeface="Open Sans" panose="020B0606030504020204" pitchFamily="34" charset="0"/>
                <a:ea typeface="Open Sans" panose="020B0606030504020204" pitchFamily="34" charset="0"/>
                <a:cs typeface="Open Sans" panose="020B0606030504020204" pitchFamily="34" charset="0"/>
                <a:sym typeface="Average"/>
              </a:rPr>
              <a:t>Technology in education</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0" name="Google Shape;80;p21"/>
          <p:cNvSpPr txBox="1">
            <a:spLocks noGrp="1"/>
          </p:cNvSpPr>
          <p:nvPr>
            <p:ph type="title" idx="4294967295"/>
          </p:nvPr>
        </p:nvSpPr>
        <p:spPr>
          <a:xfrm>
            <a:off x="647700" y="454094"/>
            <a:ext cx="9144000" cy="828675"/>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4800" dirty="0">
                <a:latin typeface="+mj-lt"/>
                <a:ea typeface="Open Sans" panose="020B0606030504020204" pitchFamily="34" charset="0"/>
                <a:cs typeface="Open Sans" panose="020B0606030504020204" pitchFamily="34" charset="0"/>
                <a:sym typeface="Average"/>
              </a:rPr>
              <a:t>Agenda</a:t>
            </a:r>
            <a:endParaRPr sz="4800" dirty="0">
              <a:latin typeface="+mj-lt"/>
              <a:ea typeface="Open Sans" panose="020B0606030504020204" pitchFamily="34" charset="0"/>
              <a:cs typeface="Open Sans" panose="020B0606030504020204" pitchFamily="34" charset="0"/>
              <a:sym typeface="Averag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8" name="Google Shape;88;p22"/>
          <p:cNvSpPr txBox="1">
            <a:spLocks noGrp="1"/>
          </p:cNvSpPr>
          <p:nvPr>
            <p:ph type="ctrTitle" idx="4294967295"/>
          </p:nvPr>
        </p:nvSpPr>
        <p:spPr>
          <a:xfrm>
            <a:off x="838200" y="2386013"/>
            <a:ext cx="7467600" cy="209391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Name one way the school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communicates information to you at home.</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7" name="Google Shape;87;p22"/>
          <p:cNvSpPr txBox="1">
            <a:spLocks noGrp="1"/>
          </p:cNvSpPr>
          <p:nvPr>
            <p:ph type="title" idx="4294967295"/>
          </p:nvPr>
        </p:nvSpPr>
        <p:spPr>
          <a:xfrm>
            <a:off x="0" y="1557338"/>
            <a:ext cx="9144000" cy="8286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Introduce yourself and share:</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5" name="Google Shape;95;p23"/>
          <p:cNvSpPr txBox="1">
            <a:spLocks noGrp="1"/>
          </p:cNvSpPr>
          <p:nvPr>
            <p:ph type="ctrTitle" idx="4294967295"/>
          </p:nvPr>
        </p:nvSpPr>
        <p:spPr>
          <a:xfrm>
            <a:off x="1050250" y="1701800"/>
            <a:ext cx="5699125" cy="2857500"/>
          </a:xfrm>
          <a:prstGeom prst="rect">
            <a:avLst/>
          </a:prstGeom>
        </p:spPr>
        <p:txBody>
          <a:bodyPr spcFirstLastPara="1" wrap="square" lIns="91425" tIns="91425" rIns="91425" bIns="91425" anchor="t" anchorCtr="0">
            <a:noAutofit/>
          </a:bodyPr>
          <a:lstStyle/>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 sz="2400" dirty="0">
                <a:latin typeface="Open Sans" panose="020B0606030504020204" pitchFamily="34" charset="0"/>
                <a:ea typeface="Open Sans" panose="020B0606030504020204" pitchFamily="34" charset="0"/>
                <a:cs typeface="Open Sans" panose="020B0606030504020204" pitchFamily="34" charset="0"/>
                <a:sym typeface="Average"/>
              </a:rPr>
            </a:br>
            <a:r>
              <a:rPr lang="en"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In-person</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508000" lvl="0" indent="-457200" algn="l" rtl="0">
              <a:spcBef>
                <a:spcPts val="0"/>
              </a:spcBef>
              <a:spcAft>
                <a:spcPts val="600"/>
              </a:spcAft>
              <a:buSzPts val="2800"/>
              <a:buFont typeface="Arial" panose="020B0604020202020204" pitchFamily="34" charset="0"/>
              <a:buChar char="•"/>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l" rtl="0">
              <a:spcBef>
                <a:spcPts val="0"/>
              </a:spcBef>
              <a:spcAft>
                <a:spcPts val="0"/>
              </a:spcAft>
              <a:buNone/>
            </a:pP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94" name="Google Shape;94;p23"/>
          <p:cNvSpPr txBox="1">
            <a:spLocks noGrp="1"/>
          </p:cNvSpPr>
          <p:nvPr>
            <p:ph type="title" idx="4294967295"/>
          </p:nvPr>
        </p:nvSpPr>
        <p:spPr>
          <a:xfrm>
            <a:off x="0" y="469900"/>
            <a:ext cx="9144000" cy="8286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latin typeface="+mj-lt"/>
                <a:ea typeface="Open Sans" panose="020B0606030504020204" pitchFamily="34" charset="0"/>
                <a:cs typeface="Open Sans" panose="020B0606030504020204" pitchFamily="34" charset="0"/>
                <a:sym typeface="Average"/>
              </a:rPr>
              <a:t>Ways the school communications </a:t>
            </a:r>
            <a:endParaRPr sz="3200" dirty="0">
              <a:latin typeface="+mj-lt"/>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sz="3200" dirty="0">
                <a:latin typeface="+mj-lt"/>
                <a:ea typeface="Open Sans" panose="020B0606030504020204" pitchFamily="34" charset="0"/>
                <a:cs typeface="Open Sans" panose="020B0606030504020204" pitchFamily="34" charset="0"/>
                <a:sym typeface="Average"/>
              </a:rPr>
              <a:t>information to you: </a:t>
            </a:r>
            <a:endParaRPr sz="3200" dirty="0">
              <a:latin typeface="+mj-lt"/>
              <a:ea typeface="Open Sans" panose="020B0606030504020204" pitchFamily="34" charset="0"/>
              <a:cs typeface="Open Sans" panose="020B0606030504020204" pitchFamily="34" charset="0"/>
              <a:sym typeface="Average"/>
            </a:endParaRPr>
          </a:p>
        </p:txBody>
      </p:sp>
      <p:sp>
        <p:nvSpPr>
          <p:cNvPr id="96" name="Google Shape;96;p23"/>
          <p:cNvSpPr txBox="1"/>
          <p:nvPr/>
        </p:nvSpPr>
        <p:spPr>
          <a:xfrm>
            <a:off x="4843550" y="17018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2" name="Google Shape;102;p24"/>
          <p:cNvSpPr txBox="1">
            <a:spLocks noGrp="1"/>
          </p:cNvSpPr>
          <p:nvPr>
            <p:ph type="title" idx="4294967295"/>
          </p:nvPr>
        </p:nvSpPr>
        <p:spPr>
          <a:xfrm>
            <a:off x="819150" y="561975"/>
            <a:ext cx="7505700" cy="4019550"/>
          </a:xfrm>
          <a:prstGeom prst="rect">
            <a:avLst/>
          </a:prstGeom>
        </p:spPr>
        <p:txBody>
          <a:bodyPr spcFirstLastPara="1" wrap="square" lIns="91425" tIns="91425" rIns="91425" bIns="91425" anchor="t" anchorCtr="0">
            <a:noAutofit/>
          </a:bodyPr>
          <a:lstStyle/>
          <a:p>
            <a:pPr marL="0" lvl="0" indent="0" algn="ctr" rtl="0">
              <a:spcBef>
                <a:spcPts val="0"/>
              </a:spcBef>
              <a:spcAft>
                <a:spcPts val="600"/>
              </a:spcAft>
              <a:buNone/>
            </a:pPr>
            <a:r>
              <a:rPr lang="en-US" sz="3200" dirty="0">
                <a:latin typeface="+mj-lt"/>
                <a:ea typeface="Open Sans" panose="020B0606030504020204" pitchFamily="34" charset="0"/>
                <a:cs typeface="Open Sans" panose="020B0606030504020204" pitchFamily="34" charset="0"/>
                <a:sym typeface="Average"/>
              </a:rPr>
              <a:t>Scenario:</a:t>
            </a:r>
            <a:endParaRPr sz="3200" dirty="0">
              <a:latin typeface="+mj-lt"/>
              <a:ea typeface="Open Sans" panose="020B0606030504020204" pitchFamily="34" charset="0"/>
              <a:cs typeface="Open Sans" panose="020B0606030504020204" pitchFamily="34" charset="0"/>
              <a:sym typeface="Average"/>
            </a:endParaRPr>
          </a:p>
          <a:p>
            <a:pPr marL="0" lvl="0" indent="0" algn="ctr" rtl="0">
              <a:spcBef>
                <a:spcPts val="0"/>
              </a:spcBef>
              <a:spcAft>
                <a:spcPts val="600"/>
              </a:spcAft>
              <a:buNone/>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Your student says they will be receiving an award at school but they’ve lost the paper about the event. </a:t>
            </a:r>
            <a:br>
              <a:rPr lang="en-US" sz="3600" dirty="0">
                <a:latin typeface="+mj-lt"/>
                <a:ea typeface="Open Sans" panose="020B0606030504020204" pitchFamily="34" charset="0"/>
                <a:cs typeface="Open Sans" panose="020B0606030504020204" pitchFamily="34" charset="0"/>
                <a:sym typeface="Average"/>
              </a:rPr>
            </a:br>
            <a:br>
              <a:rPr lang="en-US" sz="3600" dirty="0">
                <a:latin typeface="+mj-lt"/>
                <a:ea typeface="Open Sans" panose="020B0606030504020204" pitchFamily="34" charset="0"/>
                <a:cs typeface="Open Sans" panose="020B0606030504020204" pitchFamily="34" charset="0"/>
                <a:sym typeface="Average"/>
              </a:rPr>
            </a:br>
            <a:r>
              <a:rPr lang="en-US" sz="3200" dirty="0">
                <a:latin typeface="+mj-lt"/>
                <a:ea typeface="Open Sans" panose="020B0606030504020204" pitchFamily="34" charset="0"/>
                <a:cs typeface="Open Sans" panose="020B0606030504020204" pitchFamily="34" charset="0"/>
                <a:sym typeface="Average"/>
              </a:rPr>
              <a:t>Question:</a:t>
            </a:r>
            <a:endParaRPr sz="3200" dirty="0">
              <a:latin typeface="+mj-lt"/>
              <a:ea typeface="Open Sans" panose="020B0606030504020204" pitchFamily="34" charset="0"/>
              <a:cs typeface="Open Sans" panose="020B0606030504020204" pitchFamily="34" charset="0"/>
              <a:sym typeface="Average"/>
            </a:endParaRPr>
          </a:p>
          <a:p>
            <a:pPr marL="0" lvl="0" indent="0" algn="ctr" rtl="0">
              <a:spcBef>
                <a:spcPts val="0"/>
              </a:spcBef>
              <a:spcAft>
                <a:spcPts val="600"/>
              </a:spcAft>
              <a:buNone/>
            </a:pPr>
            <a:r>
              <a:rPr lang="en" sz="2400" dirty="0">
                <a:latin typeface="Open Sans" panose="020B0606030504020204" pitchFamily="34" charset="0"/>
                <a:ea typeface="Open Sans" panose="020B0606030504020204" pitchFamily="34" charset="0"/>
                <a:cs typeface="Open Sans" panose="020B0606030504020204" pitchFamily="34" charset="0"/>
                <a:sym typeface="Average"/>
              </a:rPr>
              <a:t>What’s the first, second, and third way you would try to find that information?</a:t>
            </a:r>
            <a:endParaRPr sz="24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8" name="Google Shape;108;p25"/>
          <p:cNvSpPr txBox="1">
            <a:spLocks noGrp="1"/>
          </p:cNvSpPr>
          <p:nvPr>
            <p:ph type="title"/>
          </p:nvPr>
        </p:nvSpPr>
        <p:spPr>
          <a:xfrm>
            <a:off x="0" y="1808850"/>
            <a:ext cx="9144000" cy="762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School Website &amp; Social Media</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4" name="Google Shape;114;p26"/>
          <p:cNvSpPr txBox="1"/>
          <p:nvPr/>
        </p:nvSpPr>
        <p:spPr>
          <a:xfrm>
            <a:off x="669150" y="2110350"/>
            <a:ext cx="7805700" cy="167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Which parts of the website are </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the most useful to you?</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15" name="Google Shape;115;p26"/>
          <p:cNvSpPr txBox="1">
            <a:spLocks noGrp="1"/>
          </p:cNvSpPr>
          <p:nvPr>
            <p:ph type="title" idx="4294967295"/>
          </p:nvPr>
        </p:nvSpPr>
        <p:spPr>
          <a:xfrm>
            <a:off x="0" y="1449388"/>
            <a:ext cx="9144000" cy="762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School Website &amp; Social Media</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2" name="Google Shape;122;p27"/>
          <p:cNvSpPr txBox="1">
            <a:spLocks noGrp="1"/>
          </p:cNvSpPr>
          <p:nvPr>
            <p:ph type="ctrTitle" idx="4294967295"/>
          </p:nvPr>
        </p:nvSpPr>
        <p:spPr>
          <a:xfrm>
            <a:off x="0" y="2036763"/>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Why might an email be a good option for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contacting the school?</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endParaRPr dirty="0">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When might it be a bad option?</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21" name="Google Shape;121;p27"/>
          <p:cNvSpPr txBox="1">
            <a:spLocks noGrp="1"/>
          </p:cNvSpPr>
          <p:nvPr>
            <p:ph type="title" idx="4294967295"/>
          </p:nvPr>
        </p:nvSpPr>
        <p:spPr>
          <a:xfrm>
            <a:off x="0" y="1184275"/>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latin typeface="+mj-lt"/>
                <a:ea typeface="Open Sans" panose="020B0606030504020204" pitchFamily="34" charset="0"/>
                <a:cs typeface="Open Sans" panose="020B0606030504020204" pitchFamily="34" charset="0"/>
                <a:sym typeface="Average"/>
              </a:rPr>
              <a:t>Emailing School</a:t>
            </a:r>
            <a:endParaRPr sz="40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imple Light">
  <a:themeElements>
    <a:clrScheme name="Custom 2">
      <a:dk1>
        <a:srgbClr val="06235E"/>
      </a:dk1>
      <a:lt1>
        <a:srgbClr val="FEFEFE"/>
      </a:lt1>
      <a:dk2>
        <a:srgbClr val="53585F"/>
      </a:dk2>
      <a:lt2>
        <a:srgbClr val="C9DAF8"/>
      </a:lt2>
      <a:accent1>
        <a:srgbClr val="4286F3"/>
      </a:accent1>
      <a:accent2>
        <a:srgbClr val="0F9D58"/>
      </a:accent2>
      <a:accent3>
        <a:srgbClr val="FABB05"/>
      </a:accent3>
      <a:accent4>
        <a:srgbClr val="DB4437"/>
      </a:accent4>
      <a:accent5>
        <a:srgbClr val="666666"/>
      </a:accent5>
      <a:accent6>
        <a:srgbClr val="FFD966"/>
      </a:accent6>
      <a:hlink>
        <a:srgbClr val="1155CC"/>
      </a:hlink>
      <a:folHlink>
        <a:srgbClr val="0097A7"/>
      </a:folHlink>
    </a:clrScheme>
    <a:fontScheme name="Main">
      <a:majorFont>
        <a:latin typeface="Open Sans SemiBold"/>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6F670111-A68C-4529-8F26-B171CDDC686B}"/>
    </a:ext>
  </a:extLst>
</a:theme>
</file>

<file path=ppt/theme/theme2.xml><?xml version="1.0" encoding="utf-8"?>
<a:theme xmlns:a="http://schemas.openxmlformats.org/drawingml/2006/main" name="White">
  <a:themeElements>
    <a:clrScheme name="Google DH">
      <a:dk1>
        <a:srgbClr val="FFFFFF"/>
      </a:dk1>
      <a:lt1>
        <a:srgbClr val="FFFFFF"/>
      </a:lt1>
      <a:dk2>
        <a:srgbClr val="53585F"/>
      </a:dk2>
      <a:lt2>
        <a:srgbClr val="DCDEE0"/>
      </a:lt2>
      <a:accent1>
        <a:srgbClr val="4286F3"/>
      </a:accent1>
      <a:accent2>
        <a:srgbClr val="0F9D58"/>
      </a:accent2>
      <a:accent3>
        <a:srgbClr val="FABB05"/>
      </a:accent3>
      <a:accent4>
        <a:srgbClr val="DB4437"/>
      </a:accent4>
      <a:accent5>
        <a:srgbClr val="666666"/>
      </a:accent5>
      <a:accent6>
        <a:srgbClr val="B3B3B3"/>
      </a:accent6>
      <a:hlink>
        <a:srgbClr val="00A9A0"/>
      </a:hlink>
      <a:folHlink>
        <a:srgbClr val="108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246CF830-6344-4CCA-A3E3-1DDE13533B57}"/>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385</TotalTime>
  <Words>1427</Words>
  <Application>Microsoft Office PowerPoint</Application>
  <PresentationFormat>On-screen Show (16:9)</PresentationFormat>
  <Paragraphs>124</Paragraphs>
  <Slides>14</Slides>
  <Notes>14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Open Sans</vt:lpstr>
      <vt:lpstr>Roboto</vt:lpstr>
      <vt:lpstr>Helvetica Neue Light</vt:lpstr>
      <vt:lpstr>Average</vt:lpstr>
      <vt:lpstr>Courier New</vt:lpstr>
      <vt:lpstr>Arial</vt:lpstr>
      <vt:lpstr>Open Sans SemiBold</vt:lpstr>
      <vt:lpstr>Times New Roman</vt:lpstr>
      <vt:lpstr>Simple Light</vt:lpstr>
      <vt:lpstr>White</vt:lpstr>
      <vt:lpstr>Sign in Turn on your computer and log on Check if your battery is charged or find a place to plug in</vt:lpstr>
      <vt:lpstr>PowerPoint Presentation</vt:lpstr>
      <vt:lpstr>Finding information from school Communicating with school Technology in education</vt:lpstr>
      <vt:lpstr>Name one way the school  communicates information to you at home.</vt:lpstr>
      <vt:lpstr>Papers sent home  with student In-person School website Social media post Personal phone call Automated phone call </vt:lpstr>
      <vt:lpstr>Scenario: Your student says they will be receiving an award at school but they’ve lost the paper about the event.   Question: What’s the first, second, and third way you would try to find that information?</vt:lpstr>
      <vt:lpstr>School Website &amp; Social Media</vt:lpstr>
      <vt:lpstr>School Website &amp; Social Media</vt:lpstr>
      <vt:lpstr>Why might an email be a good option for  contacting the school?  When might it be a bad option?</vt:lpstr>
      <vt:lpstr>Questions or comments?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Sullivan, Kaili</dc:creator>
  <cp:lastModifiedBy>Sullivan, Kaili</cp:lastModifiedBy>
  <cp:revision>11</cp:revision>
  <dcterms:modified xsi:type="dcterms:W3CDTF">2021-02-11T22:39:14Z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B7011932-930B-4949-A1AB-C52CFEC1B839</vt:lpwstr>
  </property>
  <property fmtid="{D5CDD505-2E9C-101B-9397-08002B2CF9AE}" pid="3" name="ArticulatePath">
    <vt:lpwstr>https://ncconnect-my.sharepoint.com/personal/abigail_waldrupe_ncdcr_gov/Documents/Toolkit/Workshop Documents/Session 5 - Interacting with School/Session 5 - student only</vt:lpwstr>
  </property>
</Properties>
</file>