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37.xml" ContentType="application/vnd.openxmlformats-officedocument.presentationml.tags+xml"/>
  <Override PartName="/ppt/notesSlides/notesSlide37.xml" ContentType="application/vnd.openxmlformats-officedocument.presentationml.notesSlide+xml"/>
  <Override PartName="/ppt/tags/tag38.xml" ContentType="application/vnd.openxmlformats-officedocument.presentationml.tags+xml"/>
  <Override PartName="/ppt/notesSlides/notesSlide38.xml" ContentType="application/vnd.openxmlformats-officedocument.presentationml.notesSlide+xml"/>
  <Override PartName="/ppt/tags/tag39.xml" ContentType="application/vnd.openxmlformats-officedocument.presentationml.tags+xml"/>
  <Override PartName="/ppt/notesSlides/notesSlide39.xml" ContentType="application/vnd.openxmlformats-officedocument.presentationml.notesSlide+xml"/>
  <Override PartName="/ppt/tags/tag40.xml" ContentType="application/vnd.openxmlformats-officedocument.presentationml.tags+xml"/>
  <Override PartName="/ppt/notesSlides/notesSlide40.xml" ContentType="application/vnd.openxmlformats-officedocument.presentationml.notesSlide+xml"/>
  <Override PartName="/ppt/tags/tag41.xml" ContentType="application/vnd.openxmlformats-officedocument.presentationml.tags+xml"/>
  <Override PartName="/ppt/notesSlides/notesSlide41.xml" ContentType="application/vnd.openxmlformats-officedocument.presentationml.notesSlide+xml"/>
  <Override PartName="/ppt/tags/tag42.xml" ContentType="application/vnd.openxmlformats-officedocument.presentationml.tags+xml"/>
  <Override PartName="/ppt/notesSlides/notesSlide42.xml" ContentType="application/vnd.openxmlformats-officedocument.presentationml.notesSlide+xml"/>
  <Override PartName="/ppt/tags/tag43.xml" ContentType="application/vnd.openxmlformats-officedocument.presentationml.tags+xml"/>
  <Override PartName="/ppt/notesSlides/notesSlide43.xml" ContentType="application/vnd.openxmlformats-officedocument.presentationml.notesSlide+xml"/>
  <Override PartName="/ppt/tags/tag44.xml" ContentType="application/vnd.openxmlformats-officedocument.presentationml.tags+xml"/>
  <Override PartName="/ppt/notesSlides/notesSlide44.xml" ContentType="application/vnd.openxmlformats-officedocument.presentationml.notesSlide+xml"/>
  <Override PartName="/ppt/tags/tag45.xml" ContentType="application/vnd.openxmlformats-officedocument.presentationml.tags+xml"/>
  <Override PartName="/ppt/notesSlides/notesSlide45.xml" ContentType="application/vnd.openxmlformats-officedocument.presentationml.notesSlide+xml"/>
  <Override PartName="/ppt/tags/tag46.xml" ContentType="application/vnd.openxmlformats-officedocument.presentationml.tags+xml"/>
  <Override PartName="/ppt/notesSlides/notesSlide46.xml" ContentType="application/vnd.openxmlformats-officedocument.presentationml.notesSlide+xml"/>
  <Override PartName="/ppt/tags/tag47.xml" ContentType="application/vnd.openxmlformats-officedocument.presentationml.tags+xml"/>
  <Override PartName="/ppt/notesSlides/notesSlide47.xml" ContentType="application/vnd.openxmlformats-officedocument.presentationml.notesSlide+xml"/>
  <Override PartName="/ppt/tags/tag48.xml" ContentType="application/vnd.openxmlformats-officedocument.presentationml.tags+xml"/>
  <Override PartName="/ppt/notesSlides/notesSlide48.xml" ContentType="application/vnd.openxmlformats-officedocument.presentationml.notesSlide+xml"/>
  <Override PartName="/ppt/tags/tag49.xml" ContentType="application/vnd.openxmlformats-officedocument.presentationml.tags+xml"/>
  <Override PartName="/ppt/notesSlides/notesSlide49.xml" ContentType="application/vnd.openxmlformats-officedocument.presentationml.notesSlide+xml"/>
  <Override PartName="/ppt/tags/tag50.xml" ContentType="application/vnd.openxmlformats-officedocument.presentationml.tags+xml"/>
  <Override PartName="/ppt/notesSlides/notesSlide50.xml" ContentType="application/vnd.openxmlformats-officedocument.presentationml.notesSlide+xml"/>
  <Override PartName="/ppt/tags/tag51.xml" ContentType="application/vnd.openxmlformats-officedocument.presentationml.tags+xml"/>
  <Override PartName="/ppt/notesSlides/notesSlide51.xml" ContentType="application/vnd.openxmlformats-officedocument.presentationml.notesSlide+xml"/>
  <Override PartName="/ppt/tags/tag52.xml" ContentType="application/vnd.openxmlformats-officedocument.presentationml.tags+xml"/>
  <Override PartName="/ppt/notesSlides/notesSlide52.xml" ContentType="application/vnd.openxmlformats-officedocument.presentationml.notesSlide+xml"/>
  <Override PartName="/ppt/tags/tag53.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54.xml" ContentType="application/vnd.openxmlformats-officedocument.presentationml.tags+xml"/>
  <Override PartName="/ppt/notesSlides/notesSlide55.xml" ContentType="application/vnd.openxmlformats-officedocument.presentationml.notesSlide+xml"/>
  <Override PartName="/ppt/tags/tag55.xml" ContentType="application/vnd.openxmlformats-officedocument.presentationml.tags+xml"/>
  <Override PartName="/ppt/notesSlides/notesSlide56.xml" ContentType="application/vnd.openxmlformats-officedocument.presentationml.notesSlide+xml"/>
  <Override PartName="/ppt/tags/tag56.xml" ContentType="application/vnd.openxmlformats-officedocument.presentationml.tags+xml"/>
  <Override PartName="/ppt/notesSlides/notesSlide57.xml" ContentType="application/vnd.openxmlformats-officedocument.presentationml.notesSlide+xml"/>
  <Override PartName="/ppt/tags/tag57.xml" ContentType="application/vnd.openxmlformats-officedocument.presentationml.tags+xml"/>
  <Override PartName="/ppt/notesSlides/notesSlide58.xml" ContentType="application/vnd.openxmlformats-officedocument.presentationml.notesSlide+xml"/>
  <Override PartName="/ppt/tags/tag58.xml" ContentType="application/vnd.openxmlformats-officedocument.presentationml.tags+xml"/>
  <Override PartName="/ppt/notesSlides/notesSlide59.xml" ContentType="application/vnd.openxmlformats-officedocument.presentationml.notesSlide+xml"/>
  <Override PartName="/ppt/tags/tag59.xml" ContentType="application/vnd.openxmlformats-officedocument.presentationml.tags+xml"/>
  <Override PartName="/ppt/notesSlides/notesSlide60.xml" ContentType="application/vnd.openxmlformats-officedocument.presentationml.notesSlide+xml"/>
  <Override PartName="/ppt/tags/tag60.xml" ContentType="application/vnd.openxmlformats-officedocument.presentationml.tags+xml"/>
  <Override PartName="/ppt/notesSlides/notesSlide61.xml" ContentType="application/vnd.openxmlformats-officedocument.presentationml.notesSlide+xml"/>
  <Override PartName="/ppt/tags/tag61.xml" ContentType="application/vnd.openxmlformats-officedocument.presentationml.tags+xml"/>
  <Override PartName="/ppt/notesSlides/notesSlide62.xml" ContentType="application/vnd.openxmlformats-officedocument.presentationml.notesSlide+xml"/>
  <Override PartName="/ppt/tags/tag62.xml" ContentType="application/vnd.openxmlformats-officedocument.presentationml.tags+xml"/>
  <Override PartName="/ppt/notesSlides/notesSlide63.xml" ContentType="application/vnd.openxmlformats-officedocument.presentationml.notesSlide+xml"/>
  <Override PartName="/ppt/tags/tag63.xml" ContentType="application/vnd.openxmlformats-officedocument.presentationml.tags+xml"/>
  <Override PartName="/ppt/notesSlides/notesSlide64.xml" ContentType="application/vnd.openxmlformats-officedocument.presentationml.notesSlide+xml"/>
  <Override PartName="/ppt/tags/tag64.xml" ContentType="application/vnd.openxmlformats-officedocument.presentationml.tags+xml"/>
  <Override PartName="/ppt/notesSlides/notesSlide65.xml" ContentType="application/vnd.openxmlformats-officedocument.presentationml.notesSlide+xml"/>
  <Override PartName="/ppt/tags/tag65.xml" ContentType="application/vnd.openxmlformats-officedocument.presentationml.tags+xml"/>
  <Override PartName="/ppt/notesSlides/notesSlide66.xml" ContentType="application/vnd.openxmlformats-officedocument.presentationml.notesSlide+xml"/>
  <Override PartName="/ppt/tags/tag66.xml" ContentType="application/vnd.openxmlformats-officedocument.presentationml.tags+xml"/>
  <Override PartName="/ppt/notesSlides/notesSlide67.xml" ContentType="application/vnd.openxmlformats-officedocument.presentationml.notesSlide+xml"/>
  <Override PartName="/ppt/tags/tag67.xml" ContentType="application/vnd.openxmlformats-officedocument.presentationml.tags+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2" r:id="rId2"/>
    <p:sldMasterId id="2147483671" r:id="rId3"/>
  </p:sldMasterIdLst>
  <p:notesMasterIdLst>
    <p:notesMasterId r:id="rId72"/>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Lst>
  <p:sldSz cx="9144000" cy="5143500" type="screen16x9"/>
  <p:notesSz cx="6858000" cy="9144000"/>
  <p:embeddedFontLst>
    <p:embeddedFont>
      <p:font typeface="Average" panose="020B0604020202020204" charset="0"/>
      <p:regular r:id="rId73"/>
    </p:embeddedFont>
    <p:embeddedFont>
      <p:font typeface="Calibri" panose="020F0502020204030204" pitchFamily="34" charset="0"/>
      <p:regular r:id="rId74"/>
      <p:bold r:id="rId75"/>
      <p:italic r:id="rId76"/>
      <p:boldItalic r:id="rId77"/>
    </p:embeddedFont>
    <p:embeddedFont>
      <p:font typeface="Calibri Light" panose="020F0302020204030204" pitchFamily="34" charset="0"/>
      <p:regular r:id="rId78"/>
      <p:italic r:id="rId79"/>
    </p:embeddedFont>
    <p:embeddedFont>
      <p:font typeface="Caveat" panose="020B0604020202020204" charset="0"/>
      <p:regular r:id="rId80"/>
      <p:bold r:id="rId81"/>
    </p:embeddedFont>
    <p:embeddedFont>
      <p:font typeface="Comfortaa" panose="020B0604020202020204" charset="0"/>
      <p:regular r:id="rId82"/>
      <p:bold r:id="rId83"/>
    </p:embeddedFont>
    <p:embeddedFont>
      <p:font typeface="Google Sans" panose="020B0604020202020204" charset="0"/>
      <p:regular r:id="rId84"/>
      <p:bold r:id="rId85"/>
      <p:italic r:id="rId86"/>
      <p:boldItalic r:id="rId87"/>
    </p:embeddedFont>
    <p:embeddedFont>
      <p:font typeface="Helvetica Neue" panose="020B0604020202020204" charset="0"/>
      <p:regular r:id="rId88"/>
      <p:bold r:id="rId89"/>
      <p:italic r:id="rId90"/>
      <p:boldItalic r:id="rId91"/>
    </p:embeddedFont>
    <p:embeddedFont>
      <p:font typeface="Helvetica Neue Light" panose="020B0604020202020204" charset="0"/>
      <p:regular r:id="rId92"/>
      <p:bold r:id="rId93"/>
      <p:italic r:id="rId94"/>
      <p:boldItalic r:id="rId95"/>
    </p:embeddedFont>
    <p:embeddedFont>
      <p:font typeface="Open Sans" panose="020B0606030504020204" pitchFamily="34" charset="0"/>
      <p:regular r:id="rId96"/>
      <p:bold r:id="rId97"/>
      <p:italic r:id="rId98"/>
      <p:boldItalic r:id="rId99"/>
    </p:embeddedFont>
    <p:embeddedFont>
      <p:font typeface="Open Sans SemiBold" panose="020B0706030804020204" pitchFamily="34" charset="0"/>
      <p:bold r:id="rId100"/>
      <p:boldItalic r:id="rId101"/>
    </p:embeddedFont>
    <p:embeddedFont>
      <p:font typeface="Proxima Nova" panose="020B0604020202020204" charset="0"/>
      <p:regular r:id="rId102"/>
      <p:bold r:id="rId103"/>
      <p:italic r:id="rId104"/>
      <p:boldItalic r:id="rId105"/>
    </p:embeddedFont>
    <p:embeddedFont>
      <p:font typeface="Roboto" panose="02000000000000000000" pitchFamily="2" charset="0"/>
      <p:regular r:id="rId106"/>
      <p:bold r:id="rId107"/>
      <p:italic r:id="rId108"/>
      <p:boldItalic r:id="rId109"/>
    </p:embeddedFont>
  </p:embeddedFontLst>
  <p:custDataLst>
    <p:tags r:id="rId110"/>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235E"/>
    <a:srgbClr val="D9EAD3"/>
    <a:srgbClr val="FCE5CD"/>
    <a:srgbClr val="E6B8AF"/>
    <a:srgbClr val="FFF2CC"/>
    <a:srgbClr val="ED5714"/>
    <a:srgbClr val="21A9AC"/>
    <a:srgbClr val="E65413"/>
    <a:srgbClr val="FFBEAF"/>
    <a:srgbClr val="F075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952" autoAdjust="0"/>
  </p:normalViewPr>
  <p:slideViewPr>
    <p:cSldViewPr snapToGrid="0">
      <p:cViewPr varScale="1">
        <p:scale>
          <a:sx n="116" d="100"/>
          <a:sy n="116" d="100"/>
        </p:scale>
        <p:origin x="146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font" Target="fonts/font12.fntdata"/><Relationship Id="rId89" Type="http://schemas.openxmlformats.org/officeDocument/2006/relationships/font" Target="fonts/font17.fntdata"/><Relationship Id="rId112"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07" Type="http://schemas.openxmlformats.org/officeDocument/2006/relationships/font" Target="fonts/font35.fntdata"/><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font" Target="fonts/font2.fntdata"/><Relationship Id="rId79" Type="http://schemas.openxmlformats.org/officeDocument/2006/relationships/font" Target="fonts/font7.fntdata"/><Relationship Id="rId87" Type="http://schemas.openxmlformats.org/officeDocument/2006/relationships/font" Target="fonts/font15.fntdata"/><Relationship Id="rId102" Type="http://schemas.openxmlformats.org/officeDocument/2006/relationships/font" Target="fonts/font30.fntdata"/><Relationship Id="rId110" Type="http://schemas.openxmlformats.org/officeDocument/2006/relationships/tags" Target="tags/tag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font" Target="fonts/font10.fntdata"/><Relationship Id="rId90" Type="http://schemas.openxmlformats.org/officeDocument/2006/relationships/font" Target="fonts/font18.fntdata"/><Relationship Id="rId95" Type="http://schemas.openxmlformats.org/officeDocument/2006/relationships/font" Target="fonts/font23.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font" Target="fonts/font5.fntdata"/><Relationship Id="rId100" Type="http://schemas.openxmlformats.org/officeDocument/2006/relationships/font" Target="fonts/font28.fntdata"/><Relationship Id="rId105" Type="http://schemas.openxmlformats.org/officeDocument/2006/relationships/font" Target="fonts/font33.fntdata"/><Relationship Id="rId113"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notesMaster" Target="notesMasters/notesMaster1.xml"/><Relationship Id="rId80" Type="http://schemas.openxmlformats.org/officeDocument/2006/relationships/font" Target="fonts/font8.fntdata"/><Relationship Id="rId85" Type="http://schemas.openxmlformats.org/officeDocument/2006/relationships/font" Target="fonts/font13.fntdata"/><Relationship Id="rId93" Type="http://schemas.openxmlformats.org/officeDocument/2006/relationships/font" Target="fonts/font21.fntdata"/><Relationship Id="rId98" Type="http://schemas.openxmlformats.org/officeDocument/2006/relationships/font" Target="fonts/font26.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font" Target="fonts/font31.fntdata"/><Relationship Id="rId108" Type="http://schemas.openxmlformats.org/officeDocument/2006/relationships/font" Target="fonts/font36.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font" Target="fonts/font16.fntdata"/><Relationship Id="rId91" Type="http://schemas.openxmlformats.org/officeDocument/2006/relationships/font" Target="fonts/font19.fntdata"/><Relationship Id="rId96" Type="http://schemas.openxmlformats.org/officeDocument/2006/relationships/font" Target="fonts/font24.fntdata"/><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font" Target="fonts/font34.fntdata"/><Relationship Id="rId114"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font" Target="fonts/font14.fntdata"/><Relationship Id="rId94" Type="http://schemas.openxmlformats.org/officeDocument/2006/relationships/font" Target="fonts/font22.fntdata"/><Relationship Id="rId99" Type="http://schemas.openxmlformats.org/officeDocument/2006/relationships/font" Target="fonts/font27.fntdata"/><Relationship Id="rId101" Type="http://schemas.openxmlformats.org/officeDocument/2006/relationships/font" Target="fonts/font29.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font" Target="fonts/font37.fntdata"/><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font" Target="fonts/font4.fntdata"/><Relationship Id="rId97" Type="http://schemas.openxmlformats.org/officeDocument/2006/relationships/font" Target="fonts/font25.fntdata"/><Relationship Id="rId104" Type="http://schemas.openxmlformats.org/officeDocument/2006/relationships/font" Target="fonts/font32.fntdata"/><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font" Target="fonts/font2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transparencyreport.google.com/safe-browsing/search"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youtube.com/watch?v=6EHSlhnE6Ck"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bit.ly/digdaisy"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6f149233d4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6f149233d4_0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	For example, some websites are safe to visit but not safe to share your information on. </a:t>
            </a:r>
            <a:endParaRPr dirty="0"/>
          </a:p>
          <a:p>
            <a:pPr marL="0" lvl="0" indent="0" algn="l" rtl="0">
              <a:spcBef>
                <a:spcPts val="0"/>
              </a:spcBef>
              <a:spcAft>
                <a:spcPts val="0"/>
              </a:spcAft>
              <a:buNone/>
            </a:pPr>
            <a:r>
              <a:rPr lang="en" dirty="0"/>
              <a:t>-	If there isn’t a lock on the URL bar, then you don’t want to input any passwords, credit card numbers, or personal information. </a:t>
            </a:r>
            <a:endParaRPr dirty="0"/>
          </a:p>
          <a:p>
            <a:pPr marL="0" lvl="0" indent="0" algn="l" rtl="0">
              <a:spcBef>
                <a:spcPts val="0"/>
              </a:spcBef>
              <a:spcAft>
                <a:spcPts val="0"/>
              </a:spcAft>
              <a:buNone/>
            </a:pPr>
            <a:r>
              <a:rPr lang="en" dirty="0"/>
              <a:t>-	Sometimes you can learn about the security of the website by clicking on the icon that’s here, whether that’s a lock or not.</a:t>
            </a:r>
            <a:endParaRPr dirty="0"/>
          </a:p>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6f149233d4_0_3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6f149233d4_0_3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highlight>
                  <a:srgbClr val="FFFF00"/>
                </a:highlight>
              </a:rPr>
              <a:t>-</a:t>
            </a:r>
            <a:r>
              <a:rPr lang="en" sz="700">
                <a:solidFill>
                  <a:schemeClr val="dk1"/>
                </a:solidFill>
                <a:highlight>
                  <a:srgbClr val="FFFF00"/>
                </a:highlight>
                <a:latin typeface="Times New Roman"/>
                <a:ea typeface="Times New Roman"/>
                <a:cs typeface="Times New Roman"/>
                <a:sym typeface="Times New Roman"/>
              </a:rPr>
              <a:t>        </a:t>
            </a:r>
            <a:r>
              <a:rPr lang="en" sz="1200">
                <a:solidFill>
                  <a:schemeClr val="dk1"/>
                </a:solidFill>
                <a:highlight>
                  <a:srgbClr val="FFFF00"/>
                </a:highlight>
              </a:rPr>
              <a:t>Try that now. Open a browser, visit a website and click on the icon to the left of the URL.</a:t>
            </a:r>
            <a:endParaRPr sz="1200">
              <a:solidFill>
                <a:schemeClr val="dk1"/>
              </a:solidFill>
              <a:highlight>
                <a:srgbClr val="FFFF00"/>
              </a:highlight>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lock icon and “secure” rating means you can share passwords, etc. If it doesn’t have a lock icon, it might be safe to visit this website but not share sensitive information.</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Other websites aren’t safe to visit at all. Websites with bad intentions can install malicious software on your computer. </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6f149233d4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6f149233d4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If you came to the Communicating Online workshop, you might remember the word we used: malware.</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b="1" dirty="0">
                <a:solidFill>
                  <a:schemeClr val="dk1"/>
                </a:solidFill>
              </a:rPr>
              <a:t>Malware</a:t>
            </a:r>
            <a:r>
              <a:rPr lang="en" sz="1200" dirty="0">
                <a:solidFill>
                  <a:schemeClr val="dk1"/>
                </a:solidFill>
              </a:rPr>
              <a:t> is a catch-all term for software designed to attack your computer, like computer viruses.</a:t>
            </a:r>
            <a:endParaRPr sz="1200" dirty="0">
              <a:solidFill>
                <a:schemeClr val="dk1"/>
              </a:solidFill>
            </a:endParaRPr>
          </a:p>
          <a:p>
            <a:pPr marL="0" lvl="0" indent="0" algn="l" rtl="0">
              <a:lnSpc>
                <a:spcPct val="106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It may harm your computer, collect information from your computer, or send information from your computer to someone else.</a:t>
            </a:r>
            <a:endParaRPr sz="1200" dirty="0">
              <a:solidFill>
                <a:schemeClr val="dk1"/>
              </a:solidFill>
            </a:endParaRPr>
          </a:p>
          <a:p>
            <a:pPr marL="0" lvl="0" indent="0" algn="l" rtl="0">
              <a:lnSpc>
                <a:spcPct val="106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Opening an email, link, or file could install malware so always be careful where you click.</a:t>
            </a: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6f149233d4_0_4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6f149233d4_0_4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If you are familiar with the website you plan to visit, be sure you aren’t accidentally clicking on a look-alike URL. We talked about these in our Communication workshop too.</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b="1" dirty="0">
                <a:solidFill>
                  <a:schemeClr val="dk1"/>
                </a:solidFill>
              </a:rPr>
              <a:t>Look-alike URLs</a:t>
            </a:r>
            <a:r>
              <a:rPr lang="en" sz="1200" dirty="0">
                <a:solidFill>
                  <a:schemeClr val="dk1"/>
                </a:solidFill>
              </a:rPr>
              <a:t> are links to fake websites that look similar to real URLs. They are a tactic used to trick you into thinking you’re visiting a website you know and trust when you are not.</a:t>
            </a:r>
            <a:endParaRPr sz="1200" dirty="0">
              <a:solidFill>
                <a:schemeClr val="dk1"/>
              </a:solidFill>
            </a:endParaRPr>
          </a:p>
          <a:p>
            <a:pPr marL="0" lvl="0" indent="0" algn="l" rtl="0">
              <a:lnSpc>
                <a:spcPct val="115000"/>
              </a:lnSpc>
              <a:spcBef>
                <a:spcPts val="1200"/>
              </a:spcBef>
              <a:spcAft>
                <a:spcPts val="120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6f149233d4_0_4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6f149233d4_0_4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Sometimes links will look like this – asking you to click on a button or word that doesn’t show the URL.</a:t>
            </a:r>
            <a:endParaRPr sz="1200" dirty="0">
              <a:solidFill>
                <a:schemeClr val="dk1"/>
              </a:solidFill>
            </a:endParaRPr>
          </a:p>
          <a:p>
            <a:pPr marL="0" lvl="0" indent="0" algn="l" rtl="0">
              <a:lnSpc>
                <a:spcPct val="115000"/>
              </a:lnSpc>
              <a:spcBef>
                <a:spcPts val="1200"/>
              </a:spcBef>
              <a:spcAft>
                <a:spcPts val="120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You can hover over a link or button to see the destination URL. Check those for look-alikes as well.</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6f149233d4_0_4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6f149233d4_0_4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One way to avoid look-alikes for websites you are familiar with is by typing the URL you know directly into the address bar or using a search engine, rather than using the link. Better safe than sorry!</a:t>
            </a:r>
            <a:endParaRPr sz="1200" dirty="0">
              <a:solidFill>
                <a:schemeClr val="dk1"/>
              </a:solidFill>
            </a:endParaRPr>
          </a:p>
          <a:p>
            <a:pPr marL="0" lvl="0" indent="0" algn="l" rtl="0">
              <a:lnSpc>
                <a:spcPct val="115000"/>
              </a:lnSpc>
              <a:spcBef>
                <a:spcPts val="1200"/>
              </a:spcBef>
              <a:spcAft>
                <a:spcPts val="0"/>
              </a:spcAft>
              <a:buNone/>
            </a:pP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6f149233d4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6f149233d4_0_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you haven’t tried the phishing quiz, it’s a great way to practice hovering over links and spotting look-alike URLS. The link is on your handout.</a:t>
            </a:r>
            <a:endParaRPr sz="1200">
              <a:solidFill>
                <a:schemeClr val="dk1"/>
              </a:solidFill>
            </a:endParaRPr>
          </a:p>
          <a:p>
            <a:pPr marL="0" lvl="0" indent="0" algn="l" rtl="0">
              <a:lnSpc>
                <a:spcPct val="115000"/>
              </a:lnSpc>
              <a:spcBef>
                <a:spcPts val="1200"/>
              </a:spcBef>
              <a:spcAft>
                <a:spcPts val="1200"/>
              </a:spcAft>
              <a:buClr>
                <a:schemeClr val="dk1"/>
              </a:buClr>
              <a:buSzPts val="1100"/>
              <a:buFont typeface="Arial"/>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6f149233d4_0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6f149233d4_0_1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If you’re not familiar with a site and want to find out if it’s safe or not before you visit it, you can get more information by using Google’s Transparency Report</a:t>
            </a:r>
            <a:r>
              <a:rPr lang="en-US" sz="1200" dirty="0">
                <a:solidFill>
                  <a:schemeClr val="dk1"/>
                </a:solidFill>
              </a:rPr>
              <a:t>      </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highlight>
                  <a:srgbClr val="FFFF00"/>
                </a:highlight>
              </a:rPr>
              <a:t>-</a:t>
            </a:r>
            <a:r>
              <a:rPr lang="en" sz="700" dirty="0">
                <a:solidFill>
                  <a:schemeClr val="dk1"/>
                </a:solidFill>
                <a:highlight>
                  <a:srgbClr val="FFFF00"/>
                </a:highlight>
                <a:latin typeface="Times New Roman"/>
                <a:ea typeface="Times New Roman"/>
                <a:cs typeface="Times New Roman"/>
                <a:sym typeface="Times New Roman"/>
              </a:rPr>
              <a:t>        </a:t>
            </a:r>
            <a:r>
              <a:rPr lang="en" sz="1200" dirty="0">
                <a:solidFill>
                  <a:schemeClr val="dk1"/>
                </a:solidFill>
                <a:highlight>
                  <a:srgbClr val="FFFF00"/>
                </a:highlight>
              </a:rPr>
              <a:t>Visit</a:t>
            </a:r>
            <a:r>
              <a:rPr lang="en" sz="1200" dirty="0">
                <a:solidFill>
                  <a:schemeClr val="dk1"/>
                </a:solidFill>
                <a:highlight>
                  <a:srgbClr val="FFFF00"/>
                </a:highlight>
                <a:uFill>
                  <a:noFill/>
                </a:uFill>
                <a:hlinkClick r:id="rId3"/>
              </a:rPr>
              <a:t> </a:t>
            </a:r>
            <a:r>
              <a:rPr lang="en" sz="1200" u="sng" dirty="0">
                <a:solidFill>
                  <a:schemeClr val="hlink"/>
                </a:solidFill>
                <a:highlight>
                  <a:srgbClr val="FFFF00"/>
                </a:highlight>
                <a:hlinkClick r:id="rId3"/>
              </a:rPr>
              <a:t>transparencyreport.google.com/safe-browsing/search</a:t>
            </a:r>
            <a:r>
              <a:rPr lang="en" sz="1200" dirty="0">
                <a:solidFill>
                  <a:schemeClr val="dk1"/>
                </a:solidFill>
                <a:highlight>
                  <a:srgbClr val="FFFF00"/>
                </a:highlight>
              </a:rPr>
              <a:t> and type in the URL for a website you use.</a:t>
            </a:r>
            <a:endParaRPr sz="1200" dirty="0">
              <a:solidFill>
                <a:schemeClr val="dk1"/>
              </a:solidFill>
              <a:highlight>
                <a:srgbClr val="FFFF00"/>
              </a:highlight>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This is a tool that scans websites for malware. Searching unknown URLs here could warn you before you accidentally visit a website with malware. </a:t>
            </a: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6f149233d4_0_4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6f149233d4_0_4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let’s imagine you’ve learned all these methods, you’re very careful, and you’re only visiting safe websites. Oversharing can get you in trouble even on sites you trust.</a:t>
            </a:r>
            <a:endParaRPr sz="1200">
              <a:solidFill>
                <a:schemeClr val="dk1"/>
              </a:solidFill>
            </a:endParaRPr>
          </a:p>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Everyone has a different idea of what should be private online, and that’s okay. The most important thing is to think about the context in which you’re sharing that information</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6f149233d4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6f149233d4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If you’re on your hospital’s secure patient website, it is safe to share personal medical information. You may not want to share that same information in a Facebook post.</a:t>
            </a:r>
            <a:endParaRPr sz="1200" dirty="0">
              <a:solidFill>
                <a:schemeClr val="dk1"/>
              </a:solidFill>
            </a:endParaRPr>
          </a:p>
          <a:p>
            <a:pPr marL="0" lvl="0" indent="0" algn="l" rtl="0">
              <a:spcBef>
                <a:spcPts val="1200"/>
              </a:spcBef>
              <a:spcAft>
                <a:spcPts val="0"/>
              </a:spcAft>
              <a:buNone/>
            </a:pPr>
            <a:endParaRPr dirty="0">
              <a:solidFill>
                <a:schemeClr val="dk1"/>
              </a:solidFill>
            </a:endParaRPr>
          </a:p>
          <a:p>
            <a:pPr marL="0" lvl="0" indent="0" algn="l" rtl="0">
              <a:lnSpc>
                <a:spcPct val="115000"/>
              </a:lnSpc>
              <a:spcBef>
                <a:spcPts val="1200"/>
              </a:spcBef>
              <a:spcAft>
                <a:spcPts val="1200"/>
              </a:spcAft>
              <a:buNone/>
            </a:pPr>
            <a:endParaRPr sz="1200" dirty="0">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5000"/>
              </a:lnSpc>
              <a:spcBef>
                <a:spcPts val="1200"/>
              </a:spcBef>
              <a:spcAft>
                <a:spcPts val="0"/>
              </a:spcAft>
              <a:buClr>
                <a:schemeClr val="dk1"/>
              </a:buClr>
              <a:buSzPts val="1100"/>
              <a:buFont typeface="Arial"/>
              <a:buNone/>
            </a:pPr>
            <a:r>
              <a:rPr lang="en"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i="1" dirty="0">
                <a:solidFill>
                  <a:schemeClr val="dk1"/>
                </a:solidFill>
              </a:rPr>
              <a:t>Introduce facilitators present.</a:t>
            </a:r>
            <a:endParaRPr sz="1200" i="1" dirty="0">
              <a:solidFill>
                <a:schemeClr val="dk1"/>
              </a:solidFill>
            </a:endParaRPr>
          </a:p>
          <a:p>
            <a:pPr marL="0" lvl="0" indent="0" algn="l" rtl="0">
              <a:lnSpc>
                <a:spcPct val="105000"/>
              </a:lnSpc>
              <a:spcBef>
                <a:spcPts val="1200"/>
              </a:spcBef>
              <a:spcAft>
                <a:spcPts val="0"/>
              </a:spcAft>
              <a:buClr>
                <a:schemeClr val="dk1"/>
              </a:buClr>
              <a:buSzPts val="1100"/>
              <a:buFont typeface="Arial"/>
              <a:buNone/>
            </a:pPr>
            <a:r>
              <a:rPr lang="en"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Today, we are discussing online safety, security, and privacy.</a:t>
            </a:r>
            <a:endParaRPr sz="1200" dirty="0">
              <a:solidFill>
                <a:schemeClr val="dk1"/>
              </a:solidFill>
            </a:endParaRPr>
          </a:p>
          <a:p>
            <a:pPr marL="0" lvl="0" indent="0" algn="l" rtl="0">
              <a:lnSpc>
                <a:spcPct val="105000"/>
              </a:lnSpc>
              <a:spcBef>
                <a:spcPts val="1200"/>
              </a:spcBef>
              <a:spcAft>
                <a:spcPts val="1200"/>
              </a:spcAft>
              <a:buClr>
                <a:schemeClr val="dk1"/>
              </a:buClr>
              <a:buSzPts val="1100"/>
              <a:buFont typeface="Arial"/>
              <a:buNone/>
            </a:pPr>
            <a:r>
              <a:rPr lang="en"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These can be big, complicated topics but by the end of this session, you’ll understand some basics and you’ll be more prepared to make decisions about how you want to use the internet. </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6f149233d4_0_4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6f149233d4_0_4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Let’s practice thinking about whether we’d want to share information in different online contexts.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i="1" dirty="0">
                <a:solidFill>
                  <a:schemeClr val="dk1"/>
                </a:solidFill>
              </a:rPr>
              <a:t>Ask people to volunteerto share their opinion, perhaps by polling, and then ask for comments about why they made their choice. Remember, these are personal choices without right and wrong answers, just more and less risky choices. Some comments are provided to help the conversation if need be. Feel free to add your own.</a:t>
            </a:r>
            <a:endParaRPr sz="1200" i="1" dirty="0">
              <a:solidFill>
                <a:schemeClr val="dk1"/>
              </a:solidFill>
            </a:endParaRPr>
          </a:p>
          <a:p>
            <a:pPr marL="0" lvl="0" indent="0" algn="l" rtl="0">
              <a:lnSpc>
                <a:spcPct val="115000"/>
              </a:lnSpc>
              <a:spcBef>
                <a:spcPts val="1200"/>
              </a:spcBef>
              <a:spcAft>
                <a:spcPts val="1200"/>
              </a:spcAft>
              <a:buNone/>
            </a:pPr>
            <a:endParaRPr sz="1200" dirty="0">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6f149233d4_0_2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6f149233d4_0_28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Would you share your </a:t>
            </a:r>
            <a:r>
              <a:rPr lang="en" sz="1200" b="1">
                <a:solidFill>
                  <a:schemeClr val="dk1"/>
                </a:solidFill>
              </a:rPr>
              <a:t>Social Security Number</a:t>
            </a:r>
            <a:r>
              <a:rPr lang="en" sz="1200">
                <a:solidFill>
                  <a:schemeClr val="dk1"/>
                </a:solidFill>
              </a:rPr>
              <a:t> on …</a:t>
            </a:r>
            <a:endParaRPr sz="1200">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Secure bank website – </a:t>
            </a:r>
            <a:r>
              <a:rPr lang="en" sz="1200" i="1">
                <a:solidFill>
                  <a:schemeClr val="dk1"/>
                </a:solidFill>
              </a:rPr>
              <a:t>should be safe but make sure it’s the right website</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Public social media post – </a:t>
            </a:r>
            <a:r>
              <a:rPr lang="en" sz="1200" i="1">
                <a:solidFill>
                  <a:schemeClr val="dk1"/>
                </a:solidFill>
              </a:rPr>
              <a:t>very risky</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Friends/followers only social media post – </a:t>
            </a:r>
            <a:r>
              <a:rPr lang="en" sz="1200" i="1">
                <a:solidFill>
                  <a:schemeClr val="dk1"/>
                </a:solidFill>
              </a:rPr>
              <a:t>risky because they might choose to share it further or share it accidentally</a:t>
            </a:r>
            <a:endParaRPr sz="1200" i="1">
              <a:solidFill>
                <a:schemeClr val="dk1"/>
              </a:solidFill>
            </a:endParaRPr>
          </a:p>
          <a:p>
            <a:pPr marL="914400" lvl="0" indent="0" algn="l" rtl="0">
              <a:lnSpc>
                <a:spcPct val="115000"/>
              </a:lnSpc>
              <a:spcBef>
                <a:spcPts val="1200"/>
              </a:spcBef>
              <a:spcAft>
                <a:spcPts val="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Private message or email – </a:t>
            </a:r>
            <a:r>
              <a:rPr lang="en" sz="1200" i="1">
                <a:solidFill>
                  <a:schemeClr val="dk1"/>
                </a:solidFill>
              </a:rPr>
              <a:t>risky because they might choose to share it further or share it accidentally</a:t>
            </a:r>
            <a:endParaRPr sz="1200" i="1">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6f149233d4_0_4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6f149233d4_0_4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Would you share your </a:t>
            </a:r>
            <a:r>
              <a:rPr lang="en" sz="1200" b="1" dirty="0">
                <a:solidFill>
                  <a:schemeClr val="dk1"/>
                </a:solidFill>
              </a:rPr>
              <a:t>Favorite Movie</a:t>
            </a:r>
            <a:r>
              <a:rPr lang="en" sz="1200" dirty="0">
                <a:solidFill>
                  <a:schemeClr val="dk1"/>
                </a:solidFill>
              </a:rPr>
              <a:t> on …</a:t>
            </a:r>
            <a:endParaRPr sz="1200"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i="1" dirty="0">
                <a:solidFill>
                  <a:schemeClr val="dk1"/>
                </a:solidFill>
              </a:rPr>
              <a:t>Not very risky anywhere because there are very few consequences </a:t>
            </a:r>
            <a:r>
              <a:rPr lang="en-US" sz="1800" i="1" dirty="0">
                <a:solidFill>
                  <a:schemeClr val="dk1"/>
                </a:solidFill>
                <a:effectLst/>
                <a:latin typeface="Calibri Light" panose="020F0302020204030204" pitchFamily="34" charset="0"/>
              </a:rPr>
              <a:t>to</a:t>
            </a:r>
            <a:r>
              <a:rPr lang="en-US" sz="1800" i="1" dirty="0">
                <a:effectLst/>
                <a:latin typeface="Calibri Light" panose="020F0302020204030204" pitchFamily="34" charset="0"/>
                <a:ea typeface="Calibri" panose="020F0502020204030204" pitchFamily="34" charset="0"/>
              </a:rPr>
              <a:t> people knowing your favorite movie</a:t>
            </a:r>
            <a:endParaRPr sz="1200" dirty="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6f149233d4_0_4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6f149233d4_0_4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Would you share your </a:t>
            </a:r>
            <a:r>
              <a:rPr lang="en" sz="1200" b="1" dirty="0">
                <a:solidFill>
                  <a:schemeClr val="dk1"/>
                </a:solidFill>
              </a:rPr>
              <a:t>Current Location</a:t>
            </a:r>
            <a:r>
              <a:rPr lang="en" sz="1200" dirty="0">
                <a:solidFill>
                  <a:schemeClr val="dk1"/>
                </a:solidFill>
              </a:rPr>
              <a:t> on …</a:t>
            </a:r>
            <a:endParaRPr sz="1200"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Secure bank website – </a:t>
            </a:r>
            <a:r>
              <a:rPr lang="en" sz="1200" i="1" dirty="0">
                <a:solidFill>
                  <a:schemeClr val="dk1"/>
                </a:solidFill>
              </a:rPr>
              <a:t>should be safe but not necessary, so it’s better not to share unless there is a reason</a:t>
            </a:r>
            <a:endParaRPr sz="1200" i="1"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Public social media post – </a:t>
            </a:r>
            <a:r>
              <a:rPr lang="en" sz="1200" i="1" dirty="0">
                <a:solidFill>
                  <a:schemeClr val="dk1"/>
                </a:solidFill>
              </a:rPr>
              <a:t>do you want strangers to know where you are?</a:t>
            </a:r>
            <a:endParaRPr sz="1200" i="1"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Friends/followers only social media post – </a:t>
            </a:r>
            <a:r>
              <a:rPr lang="en" sz="1200" i="1" dirty="0">
                <a:solidFill>
                  <a:schemeClr val="dk1"/>
                </a:solidFill>
              </a:rPr>
              <a:t>do you care if EVERYONE with access to that post knows where you are and where you aren’t? What’s an example of a location that would be okay to share (I’m at school) and one that’s less okay to share (Here’s my home address.)</a:t>
            </a:r>
            <a:endParaRPr sz="1200" i="1"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Private message or email – </a:t>
            </a:r>
            <a:r>
              <a:rPr lang="en" sz="1200" i="1" dirty="0">
                <a:solidFill>
                  <a:schemeClr val="dk1"/>
                </a:solidFill>
              </a:rPr>
              <a:t>consider who you’re sharing with, who they might share with, and the consequences if they accidentally share with others. Probably isn’t risky if you trust the person.</a:t>
            </a:r>
            <a:endParaRPr sz="1200" i="1" dirty="0">
              <a:solidFill>
                <a:schemeClr val="dk1"/>
              </a:solidFill>
            </a:endParaRPr>
          </a:p>
          <a:p>
            <a:pPr marL="0" lvl="0" indent="0" algn="l" rtl="0">
              <a:lnSpc>
                <a:spcPct val="115000"/>
              </a:lnSpc>
              <a:spcBef>
                <a:spcPts val="1200"/>
              </a:spcBef>
              <a:spcAft>
                <a:spcPts val="1200"/>
              </a:spcAft>
              <a:buNone/>
            </a:pPr>
            <a:endParaRPr sz="1200" dirty="0">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6f149233d4_0_4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6f149233d4_0_4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Would you share your </a:t>
            </a:r>
            <a:r>
              <a:rPr lang="en" sz="1200" b="1" dirty="0">
                <a:solidFill>
                  <a:schemeClr val="dk1"/>
                </a:solidFill>
              </a:rPr>
              <a:t>Phone Number</a:t>
            </a:r>
            <a:r>
              <a:rPr lang="en" sz="1200" dirty="0">
                <a:solidFill>
                  <a:schemeClr val="dk1"/>
                </a:solidFill>
              </a:rPr>
              <a:t> on …</a:t>
            </a:r>
            <a:endParaRPr sz="1200" dirty="0">
              <a:solidFill>
                <a:schemeClr val="dk1"/>
              </a:solidFill>
            </a:endParaRPr>
          </a:p>
          <a:p>
            <a:pPr marL="742950" marR="0" lvl="1" indent="-285750">
              <a:lnSpc>
                <a:spcPct val="107000"/>
              </a:lnSpc>
              <a:spcBef>
                <a:spcPts val="0"/>
              </a:spcBef>
              <a:spcAft>
                <a:spcPts val="0"/>
              </a:spcAft>
              <a:buFont typeface="Courier New" panose="02070309020205020404" pitchFamily="49" charset="0"/>
              <a:buChar char="o"/>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Secure bank website –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should be safe but make sure it’s the right website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Public social media post –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if your phone number is associated with any of your online accounts, it could be used to reset your password and gain access to your account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Friends/followers only social media post –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remember, they might share it, too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Private message or email –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safest option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lnSpc>
                <a:spcPct val="115000"/>
              </a:lnSpc>
              <a:spcBef>
                <a:spcPts val="1200"/>
              </a:spcBef>
              <a:spcAft>
                <a:spcPts val="1200"/>
              </a:spcAft>
              <a:buNone/>
            </a:pPr>
            <a:endParaRPr sz="1200" dirty="0">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6f149233d4_0_5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6f149233d4_0_5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also need to think about information you may be sharing unintentionally.</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When we talked a little about social media in the communications workshop, we covered the difference between public and private messages and profiles. You can control how private and public some of your information is in the settings of your social media accounts.</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6f149233d4_0_2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6f149233d4_0_2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On the screen are some account settings and app permission options for Facebook.</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DISCUSSION QUESTIONS:</a:t>
            </a:r>
            <a:endParaRPr sz="1200" u="sng"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Which settings do you think are important for your privacy and security?</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What do you think about the advertising settings? Why might you decide to turn personalized ads on or off?</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Not all privacy settings are about security. Sometimes they are personal preference about how much information you’re willing to share.</a:t>
            </a:r>
            <a:endParaRPr sz="1200" dirty="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Do you want Facebook to be able to access your location information?</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Location settings refer to the geolocation data from your mobile device’s GPS. It doesn’t affect if you choose to share information about your location, like if you type in a message that you are shopping at “Wally-world” without actually tagging Walmart’s location.</a:t>
            </a:r>
            <a:endParaRPr sz="1200" dirty="0">
              <a:solidFill>
                <a:schemeClr val="dk1"/>
              </a:solidFill>
            </a:endParaRPr>
          </a:p>
          <a:p>
            <a:pPr marL="137160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You might leave that on if you want to tag the location of your photos or get suggestions of nearby events. You might turn it off so you don’t unintentionally share your current location with other Facebook users or allow Facebook to share that information with advertisers other websites.</a:t>
            </a:r>
            <a:endParaRPr sz="1200"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How often do you check your privacy settings?</a:t>
            </a:r>
            <a:endParaRPr sz="1200" dirty="0">
              <a:solidFill>
                <a:schemeClr val="dk1"/>
              </a:solidFill>
            </a:endParaRPr>
          </a:p>
          <a:p>
            <a:pPr marL="137160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Every time you make an account or download an app, look at permissions and privacy right away. Then review them regularly.</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It’s a good idea to give the minimum permissions necessary to use the account in the way you prefer.</a:t>
            </a:r>
            <a:endParaRPr sz="1200" dirty="0">
              <a:solidFill>
                <a:schemeClr val="dk1"/>
              </a:solidFill>
            </a:endParaRPr>
          </a:p>
          <a:p>
            <a:pPr marL="137160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Websites and apps could change their privacy and permission policies and checking them will help you stay in control of your information.</a:t>
            </a:r>
            <a:endParaRPr sz="1200" dirty="0">
              <a:solidFill>
                <a:schemeClr val="dk1"/>
              </a:solidFill>
            </a:endParaRPr>
          </a:p>
          <a:p>
            <a:pPr marL="137160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How often you check them and what you share depends on your preferences and what kind of information you might be associated with this account.</a:t>
            </a:r>
            <a:endParaRPr sz="1200" dirty="0">
              <a:solidFill>
                <a:schemeClr val="dk1"/>
              </a:solidFill>
            </a:endParaRPr>
          </a:p>
          <a:p>
            <a:pPr marL="1371600" lvl="0" indent="0" algn="l" rtl="0">
              <a:lnSpc>
                <a:spcPct val="115000"/>
              </a:lnSpc>
              <a:spcBef>
                <a:spcPts val="1200"/>
              </a:spcBef>
              <a:spcAft>
                <a:spcPts val="0"/>
              </a:spcAft>
              <a:buClr>
                <a:schemeClr val="dk1"/>
              </a:buClr>
              <a:buSzPts val="1100"/>
              <a:buFont typeface="Arial"/>
              <a:buNone/>
            </a:pP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6f149233d4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6f149233d4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If you’re looking for settings in an account, look for the gear icon. Sometimes you’ll have to click on the hamburger first (the three lines).</a:t>
            </a: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6f149233d4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6f149233d4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1200"/>
              </a:spcBef>
              <a:spcAft>
                <a:spcPts val="0"/>
              </a:spcAft>
              <a:buClr>
                <a:schemeClr val="dk1"/>
              </a:buClr>
              <a:buSzPts val="1100"/>
              <a:buFont typeface="Arial"/>
              <a:buNone/>
              <a:tabLst/>
              <a:defRPr/>
            </a:pPr>
            <a:r>
              <a:rPr lang="en-US" sz="1200" dirty="0">
                <a:solidFill>
                  <a:schemeClr val="dk1"/>
                </a:solidFill>
              </a:rPr>
              <a:t>-</a:t>
            </a:r>
            <a:r>
              <a:rPr lang="en-US" sz="700" dirty="0">
                <a:solidFill>
                  <a:schemeClr val="dk1"/>
                </a:solidFill>
                <a:latin typeface="Times New Roman"/>
                <a:ea typeface="Times New Roman"/>
                <a:cs typeface="Times New Roman"/>
                <a:sym typeface="Times New Roman"/>
              </a:rPr>
              <a:t>        </a:t>
            </a:r>
            <a:r>
              <a:rPr lang="en-US" sz="1200" dirty="0">
                <a:solidFill>
                  <a:schemeClr val="dk1"/>
                </a:solidFill>
              </a:rPr>
              <a:t>The last strategy for staying safe online</a:t>
            </a:r>
            <a:r>
              <a:rPr lang="en-US" sz="1200" dirty="0">
                <a:solidFill>
                  <a:srgbClr val="000000"/>
                </a:solidFill>
              </a:rPr>
              <a:t> </a:t>
            </a:r>
            <a:r>
              <a:rPr lang="en" sz="1200" dirty="0">
                <a:solidFill>
                  <a:schemeClr val="dk1"/>
                </a:solidFill>
              </a:rPr>
              <a:t>is to do a few little things to make it harder for whoever might be trying to get your accounts or information.</a:t>
            </a: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6f149233d4_0_5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6f149233d4_0_5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First, in addition to keeping your privacy settings up-to-date, keep your antivirus software, operating system, browser, and apps up-to-date.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When companies learn about weaknesses in their security, they fix them with updates.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 make sure you’re updating software and apps when new versions become available. </a:t>
            </a: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5000"/>
              </a:lnSpc>
              <a:spcBef>
                <a:spcPts val="1200"/>
              </a:spcBef>
              <a:spcAft>
                <a:spcPts val="1200"/>
              </a:spcAft>
              <a:buNone/>
            </a:pPr>
            <a:r>
              <a:rPr lang="en">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We’ll start with some simple strategies to be safer online, then learn a little about how our data is collected and tracked online. We’ll finish up by looking at some issues facing young users of the internet. </a:t>
            </a:r>
            <a:endParaRPr>
              <a:solidFill>
                <a:schemeClr val="dk1"/>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6f149233d4_0_5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0" name="Google Shape;380;g6f149233d4_0_5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Like we talked about in our communications workshop, if it seems too good to be true, it might be. If there is something bad that might happen quickly, someone might be trying to scare you into making a bad choice.</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Take a moment to think carefully about why someone might benefit from the action they are asking you to take and what the consequences would be if that action is a mistake.</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6f149233d4_0_2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6f149233d4_0_2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And finally, use good passwords.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What do you think makes a good password?</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6f149233d4_0_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6f149233d4_0_2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700" dirty="0">
                <a:solidFill>
                  <a:schemeClr val="dk1"/>
                </a:solidFill>
                <a:latin typeface="Times New Roman"/>
                <a:ea typeface="Times New Roman"/>
                <a:cs typeface="Times New Roman"/>
                <a:sym typeface="Times New Roman"/>
              </a:rPr>
              <a:t>        </a:t>
            </a:r>
            <a:r>
              <a:rPr lang="en" sz="1200" dirty="0">
                <a:solidFill>
                  <a:schemeClr val="dk1"/>
                </a:solidFill>
              </a:rPr>
              <a:t>A good password is easy to remember but difficult to guess.</a:t>
            </a:r>
            <a:endParaRPr sz="1200" dirty="0">
              <a:solidFill>
                <a:schemeClr val="dk1"/>
              </a:solidFill>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There are kinds of software that try to guess passwords by testing every word in the dictionary.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People interested in stealing account information often try to find easy accounts and skip more difficult ones. Making your password a little more difficult by not using common words can make your account much more secure.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Longer passwords are more secure, so using several words together can help.</a:t>
            </a:r>
            <a:endParaRPr sz="1200" dirty="0">
              <a:solidFill>
                <a:schemeClr val="dk1"/>
              </a:solidFill>
            </a:endParaRPr>
          </a:p>
          <a:p>
            <a:pPr marL="0" lvl="0" indent="0" algn="l" rtl="0">
              <a:spcBef>
                <a:spcPts val="120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6f149233d4_0_5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6f149233d4_0_5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Using the same password over-and-over means all your accounts are only as secure as your most vulnerable account. It’s best to use different passwords, </a:t>
            </a:r>
            <a:r>
              <a:rPr lang="en" sz="1200" i="1" dirty="0">
                <a:solidFill>
                  <a:schemeClr val="dk1"/>
                </a:solidFill>
              </a:rPr>
              <a:t>at least</a:t>
            </a:r>
            <a:r>
              <a:rPr lang="en" sz="1200" dirty="0">
                <a:solidFill>
                  <a:schemeClr val="dk1"/>
                </a:solidFill>
              </a:rPr>
              <a:t> on your most important accounts that store your most sensitive information.</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It’s actually okay to write your passwords down, if you need help remembering them.</a:t>
            </a:r>
            <a:endParaRPr sz="1200" dirty="0">
              <a:solidFill>
                <a:schemeClr val="dk1"/>
              </a:solidFill>
            </a:endParaRPr>
          </a:p>
          <a:p>
            <a:pPr marL="0" lvl="0" indent="0" algn="l" rtl="0">
              <a:lnSpc>
                <a:spcPct val="115000"/>
              </a:lnSpc>
              <a:spcBef>
                <a:spcPts val="1200"/>
              </a:spcBef>
              <a:spcAft>
                <a:spcPts val="120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If you want to be extra secure, you might check out a password manager, which will create very secure passwords and remember them for you.</a:t>
            </a:r>
            <a:r>
              <a:rPr lang="en-US" sz="1800" dirty="0">
                <a:effectLst/>
                <a:latin typeface="Calibri Light" panose="020F0302020204030204" pitchFamily="34" charset="0"/>
                <a:ea typeface="Calibri" panose="020F0502020204030204" pitchFamily="34" charset="0"/>
              </a:rPr>
              <a:t> There’s information on the handout about password managers, in case you are interested.</a:t>
            </a:r>
            <a:endParaRPr sz="700" dirty="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6f149233d4_0_5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7" name="Google Shape;427;g6f149233d4_0_5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Go to </a:t>
            </a:r>
            <a:r>
              <a:rPr lang="en-US" sz="1200" u="sng"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howsecureismypassword.net, </a:t>
            </a:r>
            <a:r>
              <a:rPr lang="en-US" sz="1200" dirty="0">
                <a:effectLst/>
                <a:highlight>
                  <a:srgbClr val="FFFF00"/>
                </a:highlight>
                <a:latin typeface="Calibri Light" panose="020F0302020204030204" pitchFamily="34" charset="0"/>
                <a:ea typeface="Calibri" panose="020F0502020204030204" pitchFamily="34" charset="0"/>
                <a:cs typeface="Times New Roman" panose="02020603050405020304" pitchFamily="18" charset="0"/>
              </a:rPr>
              <a:t>and type in a password similar to yours.</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For example, if your password is a 5 letter name, try a 5 letter name.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You might not want to type in your real password. Even though this is a secure website, it’s always a good idea to avoid share any information when it isn’t necessary or helpful.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How long would it take a hacker’s computer to crack your password? What if you add one more word or one more symbol?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lnSpc>
                <a:spcPct val="115000"/>
              </a:lnSpc>
              <a:spcBef>
                <a:spcPts val="1200"/>
              </a:spcBef>
              <a:spcAft>
                <a:spcPts val="1200"/>
              </a:spcAft>
              <a:buNone/>
            </a:pPr>
            <a:endParaRPr sz="1200" dirty="0">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g6f149233d4_0_28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9" name="Google Shape;439;g6f149233d4_0_28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6f149233d4_0_2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6f149233d4_0_2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g6f149233d4_0_3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1" name="Google Shape;451;g6f149233d4_0_3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Now that you’ve had a break, we’re going to talk about the most complicated topic of the night: cookies and digital tracking.</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 </a:t>
            </a:r>
            <a:r>
              <a:rPr lang="en" sz="1200">
                <a:solidFill>
                  <a:schemeClr val="dk1"/>
                </a:solidFill>
              </a:rPr>
              <a:t>Have you ever searched for something on one website and then seen an advertisement for that same thing on a different website? Are there examples of when you think your device might be remembering the things you do?</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These might be examples of digital tracking, often through the use of cookies.</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6f149233d4_0_6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6f149233d4_0_6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may have seen a message on a website asking you to allow cookies before continuing and it’s easy to quickly click “accept” without thinking.</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We’re going to watch a short video to start off our discussion about cookies.</a:t>
            </a:r>
            <a:endParaRPr sz="1200">
              <a:solidFill>
                <a:schemeClr val="dk1"/>
              </a:solidFill>
            </a:endParaRPr>
          </a:p>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endParaRPr sz="1200">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6f149233d4_0_6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6f149233d4_0_6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700" dirty="0">
                <a:solidFill>
                  <a:schemeClr val="dk1"/>
                </a:solidFill>
                <a:latin typeface="Times New Roman"/>
                <a:ea typeface="Times New Roman"/>
                <a:cs typeface="Times New Roman"/>
                <a:sym typeface="Times New Roman"/>
              </a:rPr>
              <a:t>       </a:t>
            </a:r>
            <a:r>
              <a:rPr lang="en" sz="1200" i="1" dirty="0">
                <a:solidFill>
                  <a:schemeClr val="dk1"/>
                </a:solidFill>
              </a:rPr>
              <a:t>Watch</a:t>
            </a:r>
            <a:r>
              <a:rPr lang="en" sz="1200" i="1" dirty="0">
                <a:solidFill>
                  <a:schemeClr val="dk1"/>
                </a:solidFill>
                <a:uFill>
                  <a:noFill/>
                </a:uFill>
                <a:hlinkClick r:id="rId3"/>
              </a:rPr>
              <a:t> </a:t>
            </a:r>
            <a:r>
              <a:rPr lang="en" sz="1200" i="1" u="sng" dirty="0">
                <a:solidFill>
                  <a:schemeClr val="hlink"/>
                </a:solidFill>
                <a:hlinkClick r:id="rId3"/>
              </a:rPr>
              <a:t>Understand Digital Tracking</a:t>
            </a:r>
            <a:r>
              <a:rPr lang="en" sz="1200" i="1" dirty="0">
                <a:solidFill>
                  <a:schemeClr val="dk1"/>
                </a:solidFill>
              </a:rPr>
              <a:t> from GCF Learn Free on YouTube (embedded in slide)</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Before we get started, let’s all introduce ourselves in case we haven’t all been together before. So please say your name and answer this question:</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DISCUSSION QUESTION</a:t>
            </a:r>
            <a:r>
              <a:rPr lang="en" sz="1200" dirty="0">
                <a:solidFill>
                  <a:schemeClr val="dk1"/>
                </a:solidFill>
              </a:rPr>
              <a:t>: What do you do, or avoid doing, to protect yourself online? </a:t>
            </a:r>
            <a:r>
              <a:rPr lang="en" sz="1200" i="1" dirty="0">
                <a:solidFill>
                  <a:schemeClr val="dk1"/>
                </a:solidFill>
              </a:rPr>
              <a:t>(ex. always log out of my accounts when I’m finished using a shared computer)</a:t>
            </a:r>
            <a:endParaRPr sz="1200" i="1"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There are so many ways you can protect yourself online, and some work better than others.</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Today we’re going to talk about a few smart choices and a few good habits you can use to be safer online and protect your privacy.</a:t>
            </a:r>
            <a:endParaRPr sz="1200" dirty="0">
              <a:solidFill>
                <a:schemeClr val="dk1"/>
              </a:solidFill>
            </a:endParaRPr>
          </a:p>
          <a:p>
            <a:pPr marL="0" lvl="0" indent="0" algn="l" rtl="0">
              <a:spcBef>
                <a:spcPts val="1200"/>
              </a:spcBef>
              <a:spcAft>
                <a:spcPts val="0"/>
              </a:spcAft>
              <a:buNone/>
            </a:pPr>
            <a:endParaRPr sz="1200" dirty="0">
              <a:solidFill>
                <a:schemeClr val="dk1"/>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g6f149233d4_0_6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6f149233d4_0_6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Cookies are another example of comparing the risks of using them to the benefits we get from using them.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1200"/>
              </a:spcBef>
              <a:spcAft>
                <a:spcPts val="0"/>
              </a:spcAft>
              <a:buNone/>
            </a:pPr>
            <a:endParaRPr sz="1200" dirty="0">
              <a:solidFill>
                <a:schemeClr val="dk1"/>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g6f149233d4_0_6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2" name="Google Shape;482;g6f149233d4_0_6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To get an idea of how companies can learn about you based on your device use, let’s think about how much digital data you might create.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Open a new document on your computer. Raise your hand if you need help with this</a:t>
            </a:r>
            <a:r>
              <a:rPr lang="en" sz="1200">
                <a:solidFill>
                  <a:schemeClr val="dk1"/>
                </a:solidFill>
              </a:rPr>
              <a:t>.</a:t>
            </a: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6f149233d4_0_6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1" name="Google Shape;491;g6f149233d4_0_6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Meet Daisy. She’s a high school student. Imagine it’s Saturday and she has a soccer game this morning. After that, she plans to visit a coffee shop, stop at a store, pick up some fast food, and then spend some time online at home.</a:t>
            </a: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g6f149233d4_0_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5" name="Google Shape;505;g6f149233d4_0_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FFFF00"/>
                </a:highlight>
              </a:rPr>
              <a:t>In your document, type all the digital data you think she might create during this day</a:t>
            </a:r>
            <a:r>
              <a:rPr lang="en" sz="1200" dirty="0">
                <a:solidFill>
                  <a:schemeClr val="dk1"/>
                </a:solidFill>
              </a:rPr>
              <a:t>.</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FFFF00"/>
                </a:highlight>
              </a:rPr>
              <a:t>Think about both the data she creates actively, like posting a picture, and passively, like visiting a business while the GPS on her phone is collecting her location</a:t>
            </a:r>
            <a:r>
              <a:rPr lang="en" sz="1200" dirty="0">
                <a:solidFill>
                  <a:schemeClr val="dk1"/>
                </a:solidFill>
              </a:rPr>
              <a:t>.</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i="1" dirty="0">
                <a:solidFill>
                  <a:schemeClr val="dk1"/>
                </a:solidFill>
              </a:rPr>
              <a:t>Give families two minutes to complete this activity. </a:t>
            </a:r>
            <a:endParaRPr sz="1200" dirty="0">
              <a:solidFill>
                <a:schemeClr val="dk1"/>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6f149233d4_0_7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6f149233d4_0_7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FFFF00"/>
                </a:highlight>
              </a:rPr>
              <a:t>Each group will share one thing from their list. If you have the same one, highlight it in your document. When it’s your turn, share something that hasn’t been highlighted</a:t>
            </a:r>
            <a:r>
              <a:rPr lang="en" sz="1200" dirty="0">
                <a:solidFill>
                  <a:schemeClr val="dk1"/>
                </a:solidFill>
              </a:rPr>
              <a:t>.</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i="1" dirty="0">
                <a:solidFill>
                  <a:schemeClr val="dk1"/>
                </a:solidFill>
              </a:rPr>
              <a:t>Groups continue rotating and sharing until all groups have read their entire list.</a:t>
            </a:r>
            <a:endParaRPr sz="1200" i="1" dirty="0">
              <a:solidFill>
                <a:schemeClr val="dk1"/>
              </a:solidFill>
            </a:endParaRPr>
          </a:p>
          <a:p>
            <a:pPr marL="0" lvl="0" indent="0" algn="l" rtl="0">
              <a:spcBef>
                <a:spcPts val="1200"/>
              </a:spcBef>
              <a:spcAft>
                <a:spcPts val="0"/>
              </a:spcAft>
              <a:buNone/>
            </a:pPr>
            <a:endParaRPr sz="1200" dirty="0">
              <a:solidFill>
                <a:schemeClr val="dk1"/>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g6f149233d4_0_7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2" name="Google Shape;532;g6f149233d4_0_7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FFFF00"/>
                </a:highlight>
              </a:rPr>
              <a:t>In another browser tab, open</a:t>
            </a:r>
            <a:r>
              <a:rPr lang="en" sz="1200">
                <a:solidFill>
                  <a:schemeClr val="dk1"/>
                </a:solidFill>
                <a:highlight>
                  <a:srgbClr val="FFFF00"/>
                </a:highlight>
                <a:uFill>
                  <a:noFill/>
                </a:uFill>
                <a:hlinkClick r:id="rId3"/>
              </a:rPr>
              <a:t> </a:t>
            </a:r>
            <a:r>
              <a:rPr lang="en" sz="1200" u="sng">
                <a:solidFill>
                  <a:schemeClr val="hlink"/>
                </a:solidFill>
                <a:highlight>
                  <a:srgbClr val="FFFF00"/>
                </a:highlight>
                <a:hlinkClick r:id="rId3"/>
              </a:rPr>
              <a:t>http://bit.ly/digdaisy</a:t>
            </a:r>
            <a:r>
              <a:rPr lang="en" sz="1200">
                <a:solidFill>
                  <a:schemeClr val="dk1"/>
                </a:solidFill>
                <a:highlight>
                  <a:srgbClr val="FFFF00"/>
                </a:highlight>
              </a:rPr>
              <a:t> and spend a couple minutes reading about some of the data we missed</a:t>
            </a:r>
            <a:r>
              <a:rPr lang="en" sz="1200">
                <a:solidFill>
                  <a:schemeClr val="dk1"/>
                </a:solidFill>
              </a:rPr>
              <a:t>.</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g6f149233d4_0_7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9" name="Google Shape;539;g6f149233d4_0_7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 </a:t>
            </a:r>
            <a:r>
              <a:rPr lang="en" sz="1200">
                <a:solidFill>
                  <a:schemeClr val="dk1"/>
                </a:solidFill>
              </a:rPr>
              <a:t>Is there anything Daisy does that you might avoid because it’s not worth the creating the digital data? Do you have any suggestions for Daisy about how to protect her privacy?</a:t>
            </a:r>
            <a:endParaRPr sz="1200">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g6f149233d4_0_7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6" name="Google Shape;546;g6f149233d4_0_7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Most data that is collected from users is used in two ways:</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To create a better experience for the user. (Like remembering your language preferences or what things you added to your shopping cart).</a:t>
            </a:r>
            <a:endParaRPr sz="1200">
              <a:solidFill>
                <a:schemeClr val="dk1"/>
              </a:solidFill>
            </a:endParaRPr>
          </a:p>
          <a:p>
            <a:pPr marL="914400" lvl="0" indent="0" algn="l" rtl="0">
              <a:lnSpc>
                <a:spcPct val="115000"/>
              </a:lnSpc>
              <a:spcBef>
                <a:spcPts val="1200"/>
              </a:spcBef>
              <a:spcAft>
                <a:spcPts val="1200"/>
              </a:spcAft>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Sold to advertisers.</a:t>
            </a:r>
            <a:endParaRPr sz="1200">
              <a:solidFill>
                <a:schemeClr val="dk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g6f149233d4_0_7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6" name="Google Shape;556;g6f149233d4_0_7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FFFF00"/>
                </a:highlight>
              </a:rPr>
              <a:t>Visit one of these websites</a:t>
            </a:r>
            <a:r>
              <a:rPr lang="en" sz="1200" dirty="0">
                <a:solidFill>
                  <a:schemeClr val="dk1"/>
                </a:solidFill>
              </a:rPr>
              <a:t> (displayed on the slide). Choose one you might use.</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FFFF00"/>
                </a:highlight>
              </a:rPr>
              <a:t>Click on the lock on the address bar like we did before</a:t>
            </a:r>
            <a:r>
              <a:rPr lang="en" sz="1200" dirty="0">
                <a:solidFill>
                  <a:schemeClr val="dk1"/>
                </a:solidFill>
              </a:rPr>
              <a:t>.</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FFFF00"/>
                </a:highlight>
              </a:rPr>
              <a:t>Then choose “Cookies” from the drop-down</a:t>
            </a:r>
            <a:r>
              <a:rPr lang="en" sz="1200" dirty="0">
                <a:solidFill>
                  <a:schemeClr val="dk1"/>
                </a:solidFill>
              </a:rPr>
              <a:t>.</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highlight>
                  <a:srgbClr val="FFFF00"/>
                </a:highlight>
              </a:rPr>
              <a:t>Read the websites that are collecting information using cookies on this site</a:t>
            </a:r>
            <a:r>
              <a:rPr lang="en" sz="1200" dirty="0">
                <a:solidFill>
                  <a:schemeClr val="dk1"/>
                </a:solidFill>
              </a:rPr>
              <a:t>.</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Some of them are the website itself, used to give you a better experience.</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Others are probably advertisers, who collect your information for the companies that advertise with them.</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 </a:t>
            </a:r>
            <a:endParaRPr sz="1200" dirty="0">
              <a:solidFill>
                <a:schemeClr val="dk1"/>
              </a:solidFill>
            </a:endParaRPr>
          </a:p>
          <a:p>
            <a:pPr marL="914400" lvl="0" indent="0" algn="l" rtl="0">
              <a:lnSpc>
                <a:spcPct val="115000"/>
              </a:lnSpc>
              <a:spcBef>
                <a:spcPts val="1200"/>
              </a:spcBef>
              <a:spcAft>
                <a:spcPts val="1200"/>
              </a:spcAft>
              <a:buNone/>
            </a:pPr>
            <a:endParaRPr sz="1200" dirty="0">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g6f149233d4_0_7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3" name="Google Shape;563;g6f149233d4_0_7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DISCUSSION QUESTION</a:t>
            </a:r>
            <a:r>
              <a:rPr lang="en" sz="1200" dirty="0">
                <a:solidFill>
                  <a:schemeClr val="dk1"/>
                </a:solidFill>
              </a:rPr>
              <a:t>: Are you surprised at the number of cookies on this site?</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Working to control how much you are tracked online is difficult, and sometimes it isn’t necessary. But being aware that your activity might affect your interactions with websites can help you understand your role in the online world and protect your privacy in ways that matter to you.</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If you’d like to know more about cookies, online tracking, and how to gain some control, there are resources on today’s handout.</a:t>
            </a:r>
            <a:endParaRPr sz="1200" dirty="0">
              <a:solidFill>
                <a:schemeClr val="dk1"/>
              </a:solidFill>
            </a:endParaRPr>
          </a:p>
          <a:p>
            <a:pPr marL="0" lvl="0" indent="0" algn="l" rtl="0">
              <a:lnSpc>
                <a:spcPct val="115000"/>
              </a:lnSpc>
              <a:spcBef>
                <a:spcPts val="1200"/>
              </a:spcBef>
              <a:spcAft>
                <a:spcPts val="1200"/>
              </a:spcAft>
              <a:buNone/>
            </a:pPr>
            <a:endParaRPr sz="1200" dirty="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6f149233d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6f149233d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take a second to think about what is at risk when we use the internet.</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Just about everything you do comes with risks. </a:t>
            </a:r>
            <a:endParaRPr sz="1200">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6f149233d4_0_7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9" name="Google Shape;569;g6f149233d4_0_7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 common question from parents is sometimes “How can I control what my student does online?”</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There are a few different approaches people tend to take.</a:t>
            </a:r>
            <a:endParaRPr sz="1200">
              <a:solidFill>
                <a:schemeClr val="dk1"/>
              </a:solidFill>
            </a:endParaRPr>
          </a:p>
          <a:p>
            <a:pPr marL="91440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g6f149233d4_0_7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5" name="Google Shape;575;g6f149233d4_0_7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most hands-on, technical option is to try to control and track their usage using various software.</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 biggest barrier is that any tool to do this is imperfect and can be undone or avoided by a clever student, if they choose to do so.</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You can look at the browsing history on your devices to see what websites have been visited, but there are ways to delete these histories.</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There are filters that block certain websites or apps. This can be avoided, but that doesn’t mean they’re useless. Some people use them to block distractions like social media and games for themselves when they are trying to be productive. Others block certain kinds of content they would prefer not to see. These methods work best if the person who will be blocked from visiting websites agrees to the rules applied.</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Similarly, some apps and devices will allow parent account some control over student accounts, like Apple, Google, and YouTube. These can set parameters controlled by the parent’s account.</a:t>
            </a:r>
            <a:endParaRPr sz="1200" dirty="0">
              <a:solidFill>
                <a:schemeClr val="dk1"/>
              </a:solidFill>
            </a:endParaRPr>
          </a:p>
          <a:p>
            <a:pPr marL="914400" lvl="0" indent="0" algn="l" rtl="0">
              <a:lnSpc>
                <a:spcPct val="115000"/>
              </a:lnSpc>
              <a:spcBef>
                <a:spcPts val="1200"/>
              </a:spcBef>
              <a:spcAft>
                <a:spcPts val="1200"/>
              </a:spcAft>
              <a:buNone/>
            </a:pPr>
            <a:endParaRPr sz="1200" dirty="0">
              <a:solidFill>
                <a:schemeClr val="dk1"/>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g6f149233d4_0_7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2" name="Google Shape;582;g6f149233d4_0_7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DISCUSSION QUESTION:</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 Students: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u="sng" dirty="0">
                <a:effectLst/>
                <a:latin typeface="Calibri Light" panose="020F0302020204030204" pitchFamily="34" charset="0"/>
                <a:ea typeface="Calibri" panose="020F0502020204030204" pitchFamily="34" charset="0"/>
                <a:cs typeface="Times New Roman" panose="02020603050405020304" pitchFamily="18" charset="0"/>
              </a:rPr>
              <a:t>W</a:t>
            </a:r>
            <a:r>
              <a:rPr lang="en-US" sz="1200" dirty="0">
                <a:effectLst/>
                <a:latin typeface="Calibri Light" panose="020F0302020204030204" pitchFamily="34" charset="0"/>
                <a:ea typeface="Calibri" panose="020F0502020204030204" pitchFamily="34" charset="0"/>
                <a:cs typeface="Times New Roman" panose="02020603050405020304" pitchFamily="18" charset="0"/>
              </a:rPr>
              <a:t>hat do you think about your adults possibly filtering or limiting the content you can see online or the apps you can use?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Do you know students who try to get around limits to their device and internet usage? Why do you think they do that? Do you think that is a good idea?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dirty="0">
                <a:effectLst/>
                <a:latin typeface="Calibri Light" panose="020F0302020204030204" pitchFamily="34" charset="0"/>
                <a:ea typeface="Calibri" panose="020F0502020204030204" pitchFamily="34" charset="0"/>
                <a:cs typeface="Times New Roman" panose="02020603050405020304" pitchFamily="18" charset="0"/>
              </a:rPr>
              <a:t>Do you think you could benefit from agreeing to certain limits on your device?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6f149233d4_0_8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9" name="Google Shape;589;g6f149233d4_0_8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There are so many different apps and websites that students like to use, and there are new ones all the time.</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Understanding these apps and websites, the kinds of content they may have and how they work can help both you and your student understand how to use them safely.</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Common Sense Media is a website we have mentioned before because it has many tools for parents.</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They have reviews of apps and websites and can help you understand the positives and possible risks associated.</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highlight>
                  <a:srgbClr val="FFFF00"/>
                </a:highlight>
              </a:rPr>
              <a:t>-</a:t>
            </a:r>
            <a:r>
              <a:rPr lang="en" sz="700">
                <a:solidFill>
                  <a:schemeClr val="dk1"/>
                </a:solidFill>
                <a:highlight>
                  <a:srgbClr val="FFFF00"/>
                </a:highlight>
                <a:latin typeface="Times New Roman"/>
                <a:ea typeface="Times New Roman"/>
                <a:cs typeface="Times New Roman"/>
                <a:sym typeface="Times New Roman"/>
              </a:rPr>
              <a:t>        </a:t>
            </a:r>
            <a:r>
              <a:rPr lang="en" sz="1200">
                <a:solidFill>
                  <a:schemeClr val="dk1"/>
                </a:solidFill>
                <a:highlight>
                  <a:srgbClr val="FFFF00"/>
                </a:highlight>
              </a:rPr>
              <a:t>Go to commonsensemedia.org and search for one app or website your student uses. Spend two minutes reading some of the information and discussing it together.</a:t>
            </a:r>
            <a:endParaRPr sz="1200">
              <a:solidFill>
                <a:schemeClr val="dk1"/>
              </a:solidFill>
              <a:highlight>
                <a:srgbClr val="FFFF00"/>
              </a:highlight>
            </a:endParaRPr>
          </a:p>
          <a:p>
            <a:pPr marL="91440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g6f149233d4_0_8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1" name="Google Shape;601;g6f149233d4_0_8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best way to understand and be involved with your student’s online activity is to talk to them about it often.</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In a few minutes, we’re going to look at a family agreement you might like to use to help your family discuss what you’re doing on your devices and what risks are worth taking.</a:t>
            </a:r>
            <a:endParaRPr sz="1200">
              <a:solidFill>
                <a:schemeClr val="dk1"/>
              </a:solidFill>
            </a:endParaRPr>
          </a:p>
          <a:p>
            <a:pPr marL="91440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g6f149233d4_0_18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08" name="Google Shape;608;g6f149233d4_0_18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400" dirty="0"/>
              <a:t>-</a:t>
            </a:r>
            <a:r>
              <a:rPr lang="en" sz="700" dirty="0">
                <a:latin typeface="Times New Roman"/>
                <a:ea typeface="Times New Roman"/>
                <a:cs typeface="Times New Roman"/>
                <a:sym typeface="Times New Roman"/>
              </a:rPr>
              <a:t>        </a:t>
            </a:r>
            <a:r>
              <a:rPr lang="en" sz="1200" dirty="0"/>
              <a:t>We’ve talked about a lot of things you </a:t>
            </a:r>
            <a:r>
              <a:rPr lang="en" sz="1200" i="1" dirty="0"/>
              <a:t>shouldn’t </a:t>
            </a:r>
            <a:r>
              <a:rPr lang="en" sz="1200" dirty="0"/>
              <a:t>do online, so now let’s talk about some of the things you </a:t>
            </a:r>
            <a:r>
              <a:rPr lang="en" sz="1200" i="1" dirty="0"/>
              <a:t>should </a:t>
            </a:r>
            <a:r>
              <a:rPr lang="en" sz="1200" dirty="0"/>
              <a:t>do. </a:t>
            </a:r>
            <a:endParaRPr sz="1200" dirty="0"/>
          </a:p>
          <a:p>
            <a:pPr marL="0" marR="0" lvl="0" indent="0" algn="l" rtl="0">
              <a:lnSpc>
                <a:spcPct val="117999"/>
              </a:lnSpc>
              <a:spcBef>
                <a:spcPts val="1200"/>
              </a:spcBef>
              <a:spcAft>
                <a:spcPts val="0"/>
              </a:spcAft>
              <a:buSzPts val="800"/>
              <a:buFont typeface="Helvetica Neue"/>
              <a:buNone/>
            </a:pPr>
            <a:endParaRPr sz="800" dirty="0">
              <a:solidFill>
                <a:schemeClr val="dk2"/>
              </a:solidFill>
              <a:latin typeface="Proxima Nova"/>
              <a:ea typeface="Proxima Nova"/>
              <a:cs typeface="Proxima Nova"/>
              <a:sym typeface="Proxima Nova"/>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g6f149233d4_0_18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37" name="Google Shape;637;g6f149233d4_0_18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t>-</a:t>
            </a:r>
            <a:r>
              <a:rPr lang="en" sz="700" dirty="0">
                <a:latin typeface="Times New Roman"/>
                <a:ea typeface="Times New Roman"/>
                <a:cs typeface="Times New Roman"/>
                <a:sym typeface="Times New Roman"/>
              </a:rPr>
              <a:t>        </a:t>
            </a:r>
            <a:r>
              <a:rPr lang="en" sz="1200" u="sng" dirty="0"/>
              <a:t>DISCUSSION QUESTION:</a:t>
            </a:r>
            <a:r>
              <a:rPr lang="en" sz="1200" dirty="0"/>
              <a:t> Let’s think about offline safety for a second. Students, f you were in the cafeteria at school or at a basketball game or at the store and you saw something that might be a problem, what might be smart things to do?</a:t>
            </a:r>
            <a:endParaRPr sz="1200" dirty="0"/>
          </a:p>
          <a:p>
            <a:pPr marL="914400" lvl="0" indent="0" algn="l" rtl="0">
              <a:lnSpc>
                <a:spcPct val="115000"/>
              </a:lnSpc>
              <a:spcBef>
                <a:spcPts val="1200"/>
              </a:spcBef>
              <a:spcAft>
                <a:spcPts val="0"/>
              </a:spcAft>
              <a:buNone/>
            </a:pPr>
            <a:r>
              <a:rPr lang="en" sz="1200" dirty="0">
                <a:latin typeface="Courier New"/>
                <a:ea typeface="Courier New"/>
                <a:cs typeface="Courier New"/>
                <a:sym typeface="Courier New"/>
              </a:rPr>
              <a:t>o</a:t>
            </a:r>
            <a:r>
              <a:rPr lang="en" sz="700" dirty="0">
                <a:latin typeface="Times New Roman"/>
                <a:ea typeface="Times New Roman"/>
                <a:cs typeface="Times New Roman"/>
                <a:sym typeface="Times New Roman"/>
              </a:rPr>
              <a:t>   </a:t>
            </a:r>
            <a:r>
              <a:rPr lang="en" sz="1200" i="1" dirty="0"/>
              <a:t>Talk to someone you trust.</a:t>
            </a:r>
            <a:endParaRPr sz="1200" i="1" dirty="0"/>
          </a:p>
          <a:p>
            <a:pPr marL="914400" lvl="0" indent="0" algn="l" rtl="0">
              <a:lnSpc>
                <a:spcPct val="115000"/>
              </a:lnSpc>
              <a:spcBef>
                <a:spcPts val="1200"/>
              </a:spcBef>
              <a:spcAft>
                <a:spcPts val="0"/>
              </a:spcAft>
              <a:buNone/>
            </a:pPr>
            <a:r>
              <a:rPr lang="en" sz="1200" dirty="0">
                <a:latin typeface="Courier New"/>
                <a:ea typeface="Courier New"/>
                <a:cs typeface="Courier New"/>
                <a:sym typeface="Courier New"/>
              </a:rPr>
              <a:t>o</a:t>
            </a:r>
            <a:r>
              <a:rPr lang="en" sz="700" dirty="0">
                <a:latin typeface="Times New Roman"/>
                <a:ea typeface="Times New Roman"/>
                <a:cs typeface="Times New Roman"/>
                <a:sym typeface="Times New Roman"/>
              </a:rPr>
              <a:t>   </a:t>
            </a:r>
            <a:r>
              <a:rPr lang="en" sz="1200" i="1" dirty="0"/>
              <a:t>Report it to the person in charge.</a:t>
            </a:r>
            <a:endParaRPr sz="1200" i="1" dirty="0"/>
          </a:p>
          <a:p>
            <a:pPr marL="0" marR="0" lvl="0" indent="0" algn="l" rtl="0">
              <a:lnSpc>
                <a:spcPct val="117999"/>
              </a:lnSpc>
              <a:spcBef>
                <a:spcPts val="1200"/>
              </a:spcBef>
              <a:spcAft>
                <a:spcPts val="0"/>
              </a:spcAft>
              <a:buSzPts val="800"/>
              <a:buFont typeface="Helvetica Neue"/>
              <a:buNone/>
            </a:pPr>
            <a:r>
              <a:rPr lang="en" sz="1200" dirty="0"/>
              <a:t>These are the same things you should do if something online doesn’t seem quite right, might be a problem, or makes you uncomfortable</a:t>
            </a:r>
            <a:endParaRPr sz="800" dirty="0">
              <a:latin typeface="Helvetica Neue"/>
              <a:ea typeface="Helvetica Neue"/>
              <a:cs typeface="Helvetica Neue"/>
              <a:sym typeface="Helvetica Neue"/>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g6f149233d4_0_19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3" name="Google Shape;653;g6f149233d4_0_19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 sz="1200" dirty="0"/>
              <a:t>Think about the list of situations on the screen. Discuss with your adult if any of these have happened to you and whether you wanted to talk to someone you trust to get their help when it did.</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Allow a few minutes for families to discuss together.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lnSpc>
                <a:spcPct val="115000"/>
              </a:lnSpc>
              <a:spcBef>
                <a:spcPts val="1200"/>
              </a:spcBef>
              <a:spcAft>
                <a:spcPts val="0"/>
              </a:spcAft>
              <a:buNone/>
            </a:pPr>
            <a:endParaRPr sz="1200" dirty="0"/>
          </a:p>
          <a:p>
            <a:pPr marL="0" lvl="0" indent="0" algn="l" rtl="0">
              <a:lnSpc>
                <a:spcPct val="115000"/>
              </a:lnSpc>
              <a:spcBef>
                <a:spcPts val="1200"/>
              </a:spcBef>
              <a:spcAft>
                <a:spcPts val="0"/>
              </a:spcAft>
              <a:buNone/>
            </a:pPr>
            <a:r>
              <a:rPr lang="en" sz="1200" dirty="0"/>
              <a:t>-</a:t>
            </a:r>
            <a:r>
              <a:rPr lang="en" sz="700" dirty="0">
                <a:latin typeface="Times New Roman"/>
                <a:ea typeface="Times New Roman"/>
                <a:cs typeface="Times New Roman"/>
                <a:sym typeface="Times New Roman"/>
              </a:rPr>
              <a:t>        </a:t>
            </a:r>
            <a:r>
              <a:rPr lang="en" sz="1200" dirty="0"/>
              <a:t>Usually when we use the internet, we do it by ourselves, so it’s always a good idea to talk things over with someone we trust rather than dealing with iffy situations alone.</a:t>
            </a:r>
            <a:endParaRPr sz="1200" dirty="0"/>
          </a:p>
          <a:p>
            <a:pPr marL="0" lvl="0" indent="0" algn="l" rtl="0">
              <a:lnSpc>
                <a:spcPct val="115000"/>
              </a:lnSpc>
              <a:spcBef>
                <a:spcPts val="1200"/>
              </a:spcBef>
              <a:spcAft>
                <a:spcPts val="0"/>
              </a:spcAft>
              <a:buNone/>
            </a:pPr>
            <a:r>
              <a:rPr lang="en" sz="1200" dirty="0"/>
              <a:t>-</a:t>
            </a:r>
            <a:r>
              <a:rPr lang="en" sz="700" dirty="0">
                <a:latin typeface="Times New Roman"/>
                <a:ea typeface="Times New Roman"/>
                <a:cs typeface="Times New Roman"/>
                <a:sym typeface="Times New Roman"/>
              </a:rPr>
              <a:t>        </a:t>
            </a:r>
            <a:r>
              <a:rPr lang="en" sz="1200" dirty="0"/>
              <a:t>If anything online makes you uncomfortable, you should always talk to an adult you trust and they can help you understand it.</a:t>
            </a:r>
            <a:endParaRPr sz="1200" dirty="0"/>
          </a:p>
          <a:p>
            <a:pPr marL="0" marR="0" lvl="0" indent="0" algn="l" rtl="0">
              <a:lnSpc>
                <a:spcPct val="117999"/>
              </a:lnSpc>
              <a:spcBef>
                <a:spcPts val="1200"/>
              </a:spcBef>
              <a:spcAft>
                <a:spcPts val="0"/>
              </a:spcAft>
              <a:buSzPts val="800"/>
              <a:buFont typeface="Helvetica Neue"/>
              <a:buNone/>
            </a:pPr>
            <a:endParaRPr sz="1200"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g6f149233d4_0_28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66" name="Google Shape;666;g6f149233d4_0_28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t>-</a:t>
            </a:r>
            <a:r>
              <a:rPr lang="en" sz="700" dirty="0">
                <a:latin typeface="Times New Roman"/>
                <a:ea typeface="Times New Roman"/>
                <a:cs typeface="Times New Roman"/>
                <a:sym typeface="Times New Roman"/>
              </a:rPr>
              <a:t>        </a:t>
            </a:r>
            <a:r>
              <a:rPr lang="en" sz="1200" dirty="0"/>
              <a:t>When something doesn’t seem right online, the other way you might react is to report it to the person in charge.</a:t>
            </a:r>
            <a:endParaRPr sz="1200" dirty="0"/>
          </a:p>
          <a:p>
            <a:pPr marL="0" lvl="0" indent="0" algn="l" rtl="0">
              <a:lnSpc>
                <a:spcPct val="115000"/>
              </a:lnSpc>
              <a:spcBef>
                <a:spcPts val="1200"/>
              </a:spcBef>
              <a:spcAft>
                <a:spcPts val="0"/>
              </a:spcAft>
              <a:buNone/>
            </a:pPr>
            <a:r>
              <a:rPr lang="en" sz="1200" dirty="0"/>
              <a:t>-</a:t>
            </a:r>
            <a:r>
              <a:rPr lang="en" sz="700" dirty="0">
                <a:latin typeface="Times New Roman"/>
                <a:ea typeface="Times New Roman"/>
                <a:cs typeface="Times New Roman"/>
                <a:sym typeface="Times New Roman"/>
              </a:rPr>
              <a:t>        </a:t>
            </a:r>
            <a:r>
              <a:rPr lang="en" sz="1200" dirty="0"/>
              <a:t>Have you ever seen a “report” button on a website?</a:t>
            </a:r>
            <a:endParaRPr sz="1200" dirty="0"/>
          </a:p>
          <a:p>
            <a:pPr marL="0" lvl="0" indent="0" algn="l" rtl="0">
              <a:lnSpc>
                <a:spcPct val="115000"/>
              </a:lnSpc>
              <a:spcBef>
                <a:spcPts val="1200"/>
              </a:spcBef>
              <a:spcAft>
                <a:spcPts val="0"/>
              </a:spcAft>
              <a:buNone/>
            </a:pPr>
            <a:r>
              <a:rPr lang="en" sz="1200" dirty="0"/>
              <a:t>-</a:t>
            </a:r>
            <a:r>
              <a:rPr lang="en" sz="700" dirty="0">
                <a:latin typeface="Times New Roman"/>
                <a:ea typeface="Times New Roman"/>
                <a:cs typeface="Times New Roman"/>
                <a:sym typeface="Times New Roman"/>
              </a:rPr>
              <a:t>        </a:t>
            </a:r>
            <a:r>
              <a:rPr lang="en" sz="1200" dirty="0"/>
              <a:t>If you use this option, it usually sends a message to the website’s manager that there might be a problem. They will review the flagged material and decide if anything needs to be done.</a:t>
            </a:r>
            <a:endParaRPr sz="1200" dirty="0"/>
          </a:p>
          <a:p>
            <a:pPr marL="0" lvl="0" indent="0" algn="l" rtl="0">
              <a:lnSpc>
                <a:spcPct val="115000"/>
              </a:lnSpc>
              <a:spcBef>
                <a:spcPts val="1200"/>
              </a:spcBef>
              <a:spcAft>
                <a:spcPts val="0"/>
              </a:spcAft>
              <a:buNone/>
            </a:pPr>
            <a:r>
              <a:rPr lang="en" sz="1200" dirty="0"/>
              <a:t>-</a:t>
            </a:r>
            <a:r>
              <a:rPr lang="en" sz="700" dirty="0">
                <a:latin typeface="Times New Roman"/>
                <a:ea typeface="Times New Roman"/>
                <a:cs typeface="Times New Roman"/>
                <a:sym typeface="Times New Roman"/>
              </a:rPr>
              <a:t>        </a:t>
            </a:r>
            <a:r>
              <a:rPr lang="en" sz="1200" dirty="0"/>
              <a:t>For example, if you see mean and scary comments on a YouTube video, you can report it. YouTube will check that user’s activity and possibly remove their account. This is important because it could prevent that user from leaving upsetting comments in the future.</a:t>
            </a:r>
            <a:endParaRPr sz="1200" dirty="0"/>
          </a:p>
          <a:p>
            <a:pPr marL="0" lvl="0" indent="0" algn="l" rtl="0">
              <a:lnSpc>
                <a:spcPct val="115000"/>
              </a:lnSpc>
              <a:spcBef>
                <a:spcPts val="1200"/>
              </a:spcBef>
              <a:spcAft>
                <a:spcPts val="0"/>
              </a:spcAft>
              <a:buNone/>
            </a:pPr>
            <a:r>
              <a:rPr lang="en" sz="1200" dirty="0"/>
              <a:t>-</a:t>
            </a:r>
            <a:r>
              <a:rPr lang="en" sz="700" dirty="0">
                <a:latin typeface="Times New Roman"/>
                <a:ea typeface="Times New Roman"/>
                <a:cs typeface="Times New Roman"/>
                <a:sym typeface="Times New Roman"/>
              </a:rPr>
              <a:t>        </a:t>
            </a:r>
            <a:r>
              <a:rPr lang="en" sz="1200" dirty="0"/>
              <a:t>Talking to someone you trust can help you have a better experience online. Reporting something online can make the internet safer for everyone.</a:t>
            </a:r>
            <a:endParaRPr sz="1200" dirty="0"/>
          </a:p>
          <a:p>
            <a:pPr marL="0" marR="0" lvl="0" indent="0" algn="l" rtl="0">
              <a:lnSpc>
                <a:spcPct val="117999"/>
              </a:lnSpc>
              <a:spcBef>
                <a:spcPts val="1200"/>
              </a:spcBef>
              <a:spcAft>
                <a:spcPts val="0"/>
              </a:spcAft>
              <a:buSzPts val="800"/>
              <a:buFont typeface="Helvetica Neue"/>
              <a:buNone/>
            </a:pPr>
            <a:endParaRPr sz="1200"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6f149233d4_0_18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83" name="Google Shape;683;g6f149233d4_0_18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t>-</a:t>
            </a:r>
            <a:r>
              <a:rPr lang="en" sz="700">
                <a:latin typeface="Times New Roman"/>
                <a:ea typeface="Times New Roman"/>
                <a:cs typeface="Times New Roman"/>
                <a:sym typeface="Times New Roman"/>
              </a:rPr>
              <a:t>        </a:t>
            </a:r>
            <a:r>
              <a:rPr lang="en" sz="1200"/>
              <a:t>Let’s look at a few scenarios. Talk to your adult about why you would and wouldn’t use online tools to report anything and whether you’d also talk to an adult about it.</a:t>
            </a:r>
            <a:endParaRPr sz="1200"/>
          </a:p>
          <a:p>
            <a:pPr marL="0" marR="0" lvl="0" indent="0" algn="l" rtl="0">
              <a:lnSpc>
                <a:spcPct val="117999"/>
              </a:lnSpc>
              <a:spcBef>
                <a:spcPts val="120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6f149233d4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6f149233d4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dirty="0">
                <a:solidFill>
                  <a:schemeClr val="dk1"/>
                </a:solidFill>
              </a:rPr>
              <a:t>Reading a book puts you at risk for paper cuts. Eating puts you at risk for tasting something bad.</a:t>
            </a:r>
            <a:endParaRPr sz="1200" dirty="0">
              <a:solidFill>
                <a:schemeClr val="dk1"/>
              </a:solidFill>
            </a:endParaRPr>
          </a:p>
          <a:p>
            <a:pPr marL="457200" lvl="0" indent="-304800" algn="l" rtl="0">
              <a:lnSpc>
                <a:spcPct val="115000"/>
              </a:lnSpc>
              <a:spcBef>
                <a:spcPts val="0"/>
              </a:spcBef>
              <a:spcAft>
                <a:spcPts val="0"/>
              </a:spcAft>
              <a:buClr>
                <a:schemeClr val="dk1"/>
              </a:buClr>
              <a:buSzPts val="1200"/>
              <a:buChar char="-"/>
            </a:pPr>
            <a:r>
              <a:rPr lang="en" sz="1200" dirty="0">
                <a:solidFill>
                  <a:schemeClr val="dk1"/>
                </a:solidFill>
              </a:rPr>
              <a:t>Understanding risks helps you decide what’s worth taking the risk and what activities to avoid because the risks are too high.</a:t>
            </a:r>
            <a:endParaRPr sz="1200" dirty="0">
              <a:solidFill>
                <a:schemeClr val="dk1"/>
              </a:solidFill>
            </a:endParaRPr>
          </a:p>
          <a:p>
            <a:pPr marL="0" lvl="0" indent="0" algn="l" rtl="0">
              <a:lnSpc>
                <a:spcPct val="115000"/>
              </a:lnSpc>
              <a:spcBef>
                <a:spcPts val="1200"/>
              </a:spcBef>
              <a:spcAft>
                <a:spcPts val="0"/>
              </a:spcAft>
              <a:buNone/>
            </a:pP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g6f149233d4_0_19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06" name="Google Shape;706;g6f149233d4_0_19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1"/>
        <p:cNvGrpSpPr/>
        <p:nvPr/>
      </p:nvGrpSpPr>
      <p:grpSpPr>
        <a:xfrm>
          <a:off x="0" y="0"/>
          <a:ext cx="0" cy="0"/>
          <a:chOff x="0" y="0"/>
          <a:chExt cx="0" cy="0"/>
        </a:xfrm>
      </p:grpSpPr>
      <p:sp>
        <p:nvSpPr>
          <p:cNvPr id="842" name="Google Shape;842;g6f149233d4_0_2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43" name="Google Shape;843;g6f149233d4_0_205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g6f149233d4_0_2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69" name="Google Shape;969;g6f149233d4_0_218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2"/>
        <p:cNvGrpSpPr/>
        <p:nvPr/>
      </p:nvGrpSpPr>
      <p:grpSpPr>
        <a:xfrm>
          <a:off x="0" y="0"/>
          <a:ext cx="0" cy="0"/>
          <a:chOff x="0" y="0"/>
          <a:chExt cx="0" cy="0"/>
        </a:xfrm>
      </p:grpSpPr>
      <p:sp>
        <p:nvSpPr>
          <p:cNvPr id="1093" name="Google Shape;1093;g6f149233d4_0_25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94" name="Google Shape;1094;g6f149233d4_0_255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800"/>
              <a:buFont typeface="Helvetica Neue"/>
              <a:buNone/>
            </a:pPr>
            <a:endParaRPr sz="800" b="1">
              <a:latin typeface="Helvetica Neue"/>
              <a:ea typeface="Helvetica Neue"/>
              <a:cs typeface="Helvetica Neue"/>
              <a:sym typeface="Helvetica Neue"/>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6f149233d4_0_25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12" name="Google Shape;1112;g6f149233d4_0_257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
        <p:cNvGrpSpPr/>
        <p:nvPr/>
      </p:nvGrpSpPr>
      <p:grpSpPr>
        <a:xfrm>
          <a:off x="0" y="0"/>
          <a:ext cx="0" cy="0"/>
          <a:chOff x="0" y="0"/>
          <a:chExt cx="0" cy="0"/>
        </a:xfrm>
      </p:grpSpPr>
      <p:sp>
        <p:nvSpPr>
          <p:cNvPr id="1236" name="Google Shape;1236;g6f149233d4_0_26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37" name="Google Shape;1237;g6f149233d4_0_269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0"/>
        <p:cNvGrpSpPr/>
        <p:nvPr/>
      </p:nvGrpSpPr>
      <p:grpSpPr>
        <a:xfrm>
          <a:off x="0" y="0"/>
          <a:ext cx="0" cy="0"/>
          <a:chOff x="0" y="0"/>
          <a:chExt cx="0" cy="0"/>
        </a:xfrm>
      </p:grpSpPr>
      <p:sp>
        <p:nvSpPr>
          <p:cNvPr id="1361" name="Google Shape;1361;g6f149233d4_0_28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62" name="Google Shape;1362;g6f149233d4_0_282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None/>
            </a:pPr>
            <a:r>
              <a:rPr lang="en" sz="1200"/>
              <a:t>-</a:t>
            </a:r>
            <a:r>
              <a:rPr lang="en" sz="700">
                <a:latin typeface="Times New Roman"/>
                <a:ea typeface="Times New Roman"/>
                <a:cs typeface="Times New Roman"/>
                <a:sym typeface="Times New Roman"/>
              </a:rPr>
              <a:t>        </a:t>
            </a:r>
            <a:r>
              <a:rPr lang="en" sz="1200"/>
              <a:t>It’s always, always a good idea to talk about your online activity with an adult you trust. Sometimes it’s important to do an online report, too, to make sure the internet is a safe place for everyone. </a:t>
            </a:r>
            <a:endParaRPr sz="1200"/>
          </a:p>
          <a:p>
            <a:pPr marL="0" marR="0" lvl="0" indent="0" algn="l" rtl="0">
              <a:lnSpc>
                <a:spcPct val="117999"/>
              </a:lnSpc>
              <a:spcBef>
                <a:spcPts val="1200"/>
              </a:spcBef>
              <a:spcAft>
                <a:spcPts val="0"/>
              </a:spcAft>
              <a:buNone/>
            </a:pPr>
            <a:endParaRPr sz="800">
              <a:latin typeface="Helvetica Neue"/>
              <a:ea typeface="Helvetica Neue"/>
              <a:cs typeface="Helvetica Neue"/>
              <a:sym typeface="Helvetica Neue"/>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7"/>
        <p:cNvGrpSpPr/>
        <p:nvPr/>
      </p:nvGrpSpPr>
      <p:grpSpPr>
        <a:xfrm>
          <a:off x="0" y="0"/>
          <a:ext cx="0" cy="0"/>
          <a:chOff x="0" y="0"/>
          <a:chExt cx="0" cy="0"/>
        </a:xfrm>
      </p:grpSpPr>
      <p:sp>
        <p:nvSpPr>
          <p:cNvPr id="1368" name="Google Shape;1368;g6dbffbb251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9" name="Google Shape;1369;g6dbffbb251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u="sng" dirty="0">
                <a:solidFill>
                  <a:schemeClr val="dk1"/>
                </a:solidFill>
              </a:rPr>
              <a:t>HANDOUT</a:t>
            </a:r>
            <a:r>
              <a:rPr lang="en" sz="1200" dirty="0">
                <a:solidFill>
                  <a:schemeClr val="dk1"/>
                </a:solidFill>
              </a:rPr>
              <a:t>: </a:t>
            </a:r>
            <a:r>
              <a:rPr lang="en" sz="1200" i="1" dirty="0">
                <a:solidFill>
                  <a:schemeClr val="dk1"/>
                </a:solidFill>
              </a:rPr>
              <a:t>Common Sense Media Agreement</a:t>
            </a:r>
            <a:endParaRPr sz="1200" i="1"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For our last activity, we are going to look at the Family Media Agreements mentioned before.</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There may be people that aren’t here tonight that should be involved in making an agreement like this, so feel free to not completely finish it now.</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This Family Media Agreement covers many issues related to devices and helps you decide exactly how you want to use it.</a:t>
            </a:r>
            <a:endParaRPr sz="1200" dirty="0">
              <a:solidFill>
                <a:schemeClr val="dk1"/>
              </a:solidFill>
            </a:endParaRPr>
          </a:p>
          <a:p>
            <a:pPr marL="171450" lvl="0" indent="-171450" algn="l" rtl="0">
              <a:lnSpc>
                <a:spcPct val="115000"/>
              </a:lnSpc>
              <a:spcBef>
                <a:spcPts val="1200"/>
              </a:spcBef>
              <a:spcAft>
                <a:spcPts val="0"/>
              </a:spcAft>
              <a:buClr>
                <a:schemeClr val="dk1"/>
              </a:buClr>
              <a:buSzPts val="1100"/>
              <a:buFontTx/>
              <a:buChar char="-"/>
            </a:pPr>
            <a:r>
              <a:rPr lang="en" sz="1200" dirty="0">
                <a:solidFill>
                  <a:schemeClr val="dk1"/>
                </a:solidFill>
              </a:rPr>
              <a:t>Take a few minutes to discuss which parts of this your family might like to use. We are here to answer any questions you might have and you might want to use Common Sense Media to do a little research as well.</a:t>
            </a:r>
          </a:p>
          <a:p>
            <a:pPr marL="171450" marR="0" lvl="0" indent="-171450" algn="l" defTabSz="914400" rtl="0" eaLnBrk="1" fontAlgn="auto" latinLnBrk="0" hangingPunct="1">
              <a:lnSpc>
                <a:spcPct val="115000"/>
              </a:lnSpc>
              <a:spcBef>
                <a:spcPts val="1200"/>
              </a:spcBef>
              <a:spcAft>
                <a:spcPts val="0"/>
              </a:spcAft>
              <a:buClr>
                <a:schemeClr val="dk1"/>
              </a:buClr>
              <a:buSzPts val="1100"/>
              <a:buFontTx/>
              <a:buChar char="-"/>
              <a:tabLst/>
              <a:defRP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There may be people that aren’t here tonight that should be involved in making an agreement like this, so you may choose not to complete it now. But go ahead and discuss it.</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i="1" dirty="0">
                <a:solidFill>
                  <a:schemeClr val="dk1"/>
                </a:solidFill>
              </a:rPr>
              <a:t>Give families a few minutes to discuss the agreements. Make yourselves available but not intrusive.</a:t>
            </a:r>
            <a:endParaRPr sz="1200" i="1" dirty="0">
              <a:solidFill>
                <a:schemeClr val="dk1"/>
              </a:solidFill>
            </a:endParaRPr>
          </a:p>
          <a:p>
            <a:pPr marL="0" lvl="0" indent="0" algn="l" rtl="0">
              <a:lnSpc>
                <a:spcPct val="115000"/>
              </a:lnSpc>
              <a:spcBef>
                <a:spcPts val="1200"/>
              </a:spcBef>
              <a:spcAft>
                <a:spcPts val="1200"/>
              </a:spcAft>
              <a:buNone/>
            </a:pPr>
            <a:endParaRPr sz="1200" i="1" dirty="0">
              <a:solidFill>
                <a:schemeClr val="dk1"/>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4"/>
        <p:cNvGrpSpPr/>
        <p:nvPr/>
      </p:nvGrpSpPr>
      <p:grpSpPr>
        <a:xfrm>
          <a:off x="0" y="0"/>
          <a:ext cx="0" cy="0"/>
          <a:chOff x="0" y="0"/>
          <a:chExt cx="0" cy="0"/>
        </a:xfrm>
      </p:grpSpPr>
      <p:sp>
        <p:nvSpPr>
          <p:cNvPr id="1375" name="Google Shape;1375;g5b6a11b69a_0_1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6" name="Google Shape;1376;g5b6a11b69a_0_1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Again, feel free to complete these Family Agreements at home and use them however is best for your family.</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Resources from tonight’s workshop are on your handout. This is a big topic and there’s always more to learn.</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Please take tonight’s exit surveys and let us know if you have any questions.</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6f149233d4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6f149233d4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I know sharks live in the ocean, but I know the risk of being bitten while swimming at the beach are low, so I don’t mind to swim there. </a:t>
            </a:r>
            <a:endParaRPr sz="1200" dirty="0">
              <a:solidFill>
                <a:schemeClr val="dk1"/>
              </a:solidFill>
            </a:endParaRPr>
          </a:p>
          <a:p>
            <a:pPr marL="0" lvl="0" indent="0" algn="l" rtl="0">
              <a:lnSpc>
                <a:spcPct val="115000"/>
              </a:lnSpc>
              <a:spcBef>
                <a:spcPts val="1200"/>
              </a:spcBef>
              <a:spcAft>
                <a:spcPts val="0"/>
              </a:spcAft>
              <a:buNone/>
            </a:pPr>
            <a:r>
              <a:rPr lang="en" sz="1200" dirty="0">
                <a:solidFill>
                  <a:schemeClr val="dk1"/>
                </a:solidFill>
              </a:rPr>
              <a:t>-     However, if someone invited me to swim in a tank of hungry sharks, I would probably say no because the risks are higher then.</a:t>
            </a: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6f149233d4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6f149233d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We have broken down the risks of internet use into four categories of things that might be endangered by your online activity:</a:t>
            </a:r>
            <a:endParaRPr sz="1200"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Computer could be compromised (devices),</a:t>
            </a:r>
            <a:endParaRPr sz="1200"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Personal information could be shared inappropriately (privacy),</a:t>
            </a:r>
            <a:endParaRPr sz="1200"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Financial information could be stolen or used inappropriately (money),</a:t>
            </a:r>
            <a:endParaRPr sz="1200" dirty="0">
              <a:solidFill>
                <a:schemeClr val="dk1"/>
              </a:solidFill>
            </a:endParaRPr>
          </a:p>
          <a:p>
            <a:pPr marL="914400" lvl="0" indent="0" algn="l" rtl="0">
              <a:lnSpc>
                <a:spcPct val="115000"/>
              </a:lnSpc>
              <a:spcBef>
                <a:spcPts val="1200"/>
              </a:spcBef>
              <a:spcAft>
                <a:spcPts val="0"/>
              </a:spcAft>
              <a:buNone/>
            </a:pPr>
            <a:r>
              <a:rPr lang="en" sz="1200" dirty="0">
                <a:solidFill>
                  <a:schemeClr val="dk1"/>
                </a:solidFill>
                <a:latin typeface="Courier New"/>
                <a:ea typeface="Courier New"/>
                <a:cs typeface="Courier New"/>
                <a:sym typeface="Courier New"/>
              </a:rPr>
              <a:t>o</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Physical and psychological wellbeing could decline (health).</a:t>
            </a:r>
            <a:endParaRPr sz="1200" dirty="0">
              <a:solidFill>
                <a:schemeClr val="dk1"/>
              </a:solidFill>
              <a:latin typeface="Courier New"/>
              <a:ea typeface="Courier New"/>
              <a:cs typeface="Courier New"/>
              <a:sym typeface="Courier New"/>
            </a:endParaRPr>
          </a:p>
          <a:p>
            <a:pPr marL="0" lvl="0" indent="0" algn="l" rtl="0">
              <a:lnSpc>
                <a:spcPct val="115000"/>
              </a:lnSpc>
              <a:spcBef>
                <a:spcPts val="1200"/>
              </a:spcBef>
              <a:spcAft>
                <a:spcPts val="0"/>
              </a:spcAft>
              <a:buNone/>
            </a:pPr>
            <a:r>
              <a:rPr lang="en" sz="10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Thinking about the risks of using the internet can be discouraging, but there are some simple things you can do to make internet use less risky </a:t>
            </a:r>
            <a:r>
              <a:rPr lang="en-US" sz="1800" dirty="0">
                <a:effectLst/>
                <a:latin typeface="Calibri Light" panose="020F0302020204030204" pitchFamily="34" charset="0"/>
                <a:ea typeface="Calibri" panose="020F0502020204030204" pitchFamily="34" charset="0"/>
              </a:rPr>
              <a:t>so that you can continue using the internet for all its benefits. </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endParaRPr sz="1200" dirty="0">
              <a:solidFill>
                <a:schemeClr val="dk1"/>
              </a:solidFill>
            </a:endParaRPr>
          </a:p>
          <a:p>
            <a:pPr marL="0" lvl="0" indent="0" algn="l" rtl="0">
              <a:spcBef>
                <a:spcPts val="120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6f149233d4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6f149233d4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        First, just like in real life, it’s important to be careful where you go online.</a:t>
            </a:r>
            <a:endParaRPr/>
          </a:p>
          <a:p>
            <a:pPr marL="0" lvl="0" indent="0" algn="l" rtl="0">
              <a:spcBef>
                <a:spcPts val="0"/>
              </a:spcBef>
              <a:spcAft>
                <a:spcPts val="0"/>
              </a:spcAft>
              <a:buNone/>
            </a:pPr>
            <a:r>
              <a:rPr lang="en"/>
              <a:t>-        Knowing a little about the website you are visiting will help you decide what is safe to do and what you should avoid.</a:t>
            </a: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5646131" y="4663218"/>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4E6EA55E-BE39-4C71-88AA-E1D77A66D7CB}"/>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6A07ACFF-5DC0-4416-AF9D-4A1DFBEB2C92}"/>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dirty="0"/>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endParaRPr/>
          </a:p>
        </p:txBody>
      </p:sp>
      <p:pic>
        <p:nvPicPr>
          <p:cNvPr id="4" name="Picture 3">
            <a:extLst>
              <a:ext uri="{FF2B5EF4-FFF2-40B4-BE49-F238E27FC236}">
                <a16:creationId xmlns:a16="http://schemas.microsoft.com/office/drawing/2014/main" id="{976A88F7-7DD2-4404-80AB-2C286C5967C8}"/>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endParaRPr/>
          </a:p>
        </p:txBody>
      </p:sp>
      <p:pic>
        <p:nvPicPr>
          <p:cNvPr id="4" name="Picture 3">
            <a:extLst>
              <a:ext uri="{FF2B5EF4-FFF2-40B4-BE49-F238E27FC236}">
                <a16:creationId xmlns:a16="http://schemas.microsoft.com/office/drawing/2014/main" id="{73C5696D-6013-438A-AB1F-FF421AECF3F5}"/>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1">
  <p:cSld name="1_Blank">
    <p:spTree>
      <p:nvGrpSpPr>
        <p:cNvPr id="1" name="Shape 56"/>
        <p:cNvGrpSpPr/>
        <p:nvPr/>
      </p:nvGrpSpPr>
      <p:grpSpPr>
        <a:xfrm>
          <a:off x="0" y="0"/>
          <a:ext cx="0" cy="0"/>
          <a:chOff x="0" y="0"/>
          <a:chExt cx="0" cy="0"/>
        </a:xfrm>
      </p:grpSpPr>
      <p:pic>
        <p:nvPicPr>
          <p:cNvPr id="2" name="Picture 1">
            <a:extLst>
              <a:ext uri="{FF2B5EF4-FFF2-40B4-BE49-F238E27FC236}">
                <a16:creationId xmlns:a16="http://schemas.microsoft.com/office/drawing/2014/main" id="{83779DCB-FD56-4146-890C-3D1CFBA4DF88}"/>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Blank">
  <p:cSld name="TITLE_AND_BODY_1">
    <p:spTree>
      <p:nvGrpSpPr>
        <p:cNvPr id="1" name="Shape 57"/>
        <p:cNvGrpSpPr/>
        <p:nvPr/>
      </p:nvGrpSpPr>
      <p:grpSpPr>
        <a:xfrm>
          <a:off x="0" y="0"/>
          <a:ext cx="0" cy="0"/>
          <a:chOff x="0" y="0"/>
          <a:chExt cx="0" cy="0"/>
        </a:xfrm>
      </p:grpSpPr>
      <p:pic>
        <p:nvPicPr>
          <p:cNvPr id="2" name="Picture 1">
            <a:extLst>
              <a:ext uri="{FF2B5EF4-FFF2-40B4-BE49-F238E27FC236}">
                <a16:creationId xmlns:a16="http://schemas.microsoft.com/office/drawing/2014/main" id="{B7E24535-B171-4CD5-B2BB-98035ACED631}"/>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endParaRPr/>
          </a:p>
        </p:txBody>
      </p:sp>
      <p:pic>
        <p:nvPicPr>
          <p:cNvPr id="3" name="Picture 2">
            <a:extLst>
              <a:ext uri="{FF2B5EF4-FFF2-40B4-BE49-F238E27FC236}">
                <a16:creationId xmlns:a16="http://schemas.microsoft.com/office/drawing/2014/main" id="{49C2FB6C-EAF6-46A4-9E75-0D6F57CD2053}"/>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Blank 1">
  <p:cSld name="TITLE_AND_BODY_2">
    <p:spTree>
      <p:nvGrpSpPr>
        <p:cNvPr id="1" name="Shape 60"/>
        <p:cNvGrpSpPr/>
        <p:nvPr/>
      </p:nvGrpSpPr>
      <p:grpSpPr>
        <a:xfrm>
          <a:off x="0" y="0"/>
          <a:ext cx="0" cy="0"/>
          <a:chOff x="0" y="0"/>
          <a:chExt cx="0" cy="0"/>
        </a:xfrm>
      </p:grpSpPr>
      <p:pic>
        <p:nvPicPr>
          <p:cNvPr id="2" name="Picture 1">
            <a:extLst>
              <a:ext uri="{FF2B5EF4-FFF2-40B4-BE49-F238E27FC236}">
                <a16:creationId xmlns:a16="http://schemas.microsoft.com/office/drawing/2014/main" id="{4A88804B-ED70-45BD-AC0C-0CBCD44EEBEF}"/>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CF3BFC8C-58E7-48C4-B7AE-9A0235CB6A25}"/>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3449533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B0801499-6F36-4EA3-BAA2-F50C20541C14}"/>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131084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4" name="Picture 3">
            <a:extLst>
              <a:ext uri="{FF2B5EF4-FFF2-40B4-BE49-F238E27FC236}">
                <a16:creationId xmlns:a16="http://schemas.microsoft.com/office/drawing/2014/main" id="{97A8E4B6-C442-4732-A638-60EA7AC20B7F}"/>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9EA47FE4-D095-48D8-926D-A2AE9B7B1607}"/>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0813537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type="twoColTx" preserve="1">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B8B0AB5E-F1AD-4785-9B6C-5EED8F1667F8}"/>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4307603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104623A4-B66C-4E1D-B8F3-D98E5026E674}"/>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9825385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AE182C54-E97A-4098-B166-3731ED3DE19D}"/>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5967680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BED28039-16E3-40E0-8485-20077F217DFC}"/>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9781665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dirty="0"/>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E2FCAD9B-061A-4533-AFE4-3955FC0E4E8A}"/>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3552707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5BD6300B-240B-495C-A953-685FBA573066}"/>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4168822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86D95FE1-C2DB-47BD-8BC8-DF7C712641C7}"/>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788978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7155954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endParaRPr/>
          </a:p>
        </p:txBody>
      </p:sp>
      <p:pic>
        <p:nvPicPr>
          <p:cNvPr id="2" name="Picture 1">
            <a:extLst>
              <a:ext uri="{FF2B5EF4-FFF2-40B4-BE49-F238E27FC236}">
                <a16:creationId xmlns:a16="http://schemas.microsoft.com/office/drawing/2014/main" id="{9989031A-77AD-4F71-81E1-30B486ADCF1D}"/>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184181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dirty="0"/>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6EE4FE9F-D8E7-4304-A1C0-826EFF37895C}"/>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8989140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1" preserve="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11004303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1_Blank" preserve="1">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35810967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endParaRPr/>
          </a:p>
        </p:txBody>
      </p:sp>
    </p:spTree>
    <p:extLst>
      <p:ext uri="{BB962C8B-B14F-4D97-AF65-F5344CB8AC3E}">
        <p14:creationId xmlns:p14="http://schemas.microsoft.com/office/powerpoint/2010/main" val="37268254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Blank 1" preserve="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2709169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64"/>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1_Blank" type="tx">
  <p:cSld name="TITLE_AND_BODY">
    <p:spTree>
      <p:nvGrpSpPr>
        <p:cNvPr id="1" name="Shape 71"/>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6" name="Picture 5">
            <a:extLst>
              <a:ext uri="{FF2B5EF4-FFF2-40B4-BE49-F238E27FC236}">
                <a16:creationId xmlns:a16="http://schemas.microsoft.com/office/drawing/2014/main" id="{7027262F-5DD6-4179-827A-15F1B3C86B67}"/>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4" name="Picture 3">
            <a:extLst>
              <a:ext uri="{FF2B5EF4-FFF2-40B4-BE49-F238E27FC236}">
                <a16:creationId xmlns:a16="http://schemas.microsoft.com/office/drawing/2014/main" id="{350A111B-9CFF-4038-AB5B-2FF877ED796B}"/>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85575FBF-F8FA-4A59-9367-29B0EE015D47}"/>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4" name="Picture 3">
            <a:extLst>
              <a:ext uri="{FF2B5EF4-FFF2-40B4-BE49-F238E27FC236}">
                <a16:creationId xmlns:a16="http://schemas.microsoft.com/office/drawing/2014/main" id="{67FBDB84-AD02-4FE5-BCC0-63847D6A0157}"/>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dirty="0"/>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66D8414B-A464-4CB6-A5FC-38BC43556AEA}"/>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pic>
        <p:nvPicPr>
          <p:cNvPr id="4" name="Picture 3">
            <a:extLst>
              <a:ext uri="{FF2B5EF4-FFF2-40B4-BE49-F238E27FC236}">
                <a16:creationId xmlns:a16="http://schemas.microsoft.com/office/drawing/2014/main" id="{3F55536E-E6B4-4363-B8EF-212948E0F847}"/>
              </a:ext>
            </a:extLst>
          </p:cNvPr>
          <p:cNvPicPr>
            <a:picLocks noChangeAspect="1"/>
          </p:cNvPicPr>
          <p:nvPr userDrawn="1"/>
        </p:nvPicPr>
        <p:blipFill rotWithShape="1">
          <a:blip r:embed="rId2"/>
          <a:srcRect b="22703"/>
          <a:stretch/>
        </p:blipFill>
        <p:spPr>
          <a:xfrm>
            <a:off x="6920345" y="4093477"/>
            <a:ext cx="2015837" cy="907923"/>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1.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theme" Target="../theme/theme3.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886D8325-9A47-4AE5-A52E-616A4B23EC1A}"/>
              </a:ext>
            </a:extLst>
          </p:cNvPr>
          <p:cNvPicPr>
            <a:picLocks noChangeAspect="1"/>
          </p:cNvPicPr>
          <p:nvPr userDrawn="1"/>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10" name="Picture 9">
            <a:extLst>
              <a:ext uri="{FF2B5EF4-FFF2-40B4-BE49-F238E27FC236}">
                <a16:creationId xmlns:a16="http://schemas.microsoft.com/office/drawing/2014/main" id="{BB578DAA-0845-4832-91B0-3B42DA666F73}"/>
              </a:ext>
            </a:extLst>
          </p:cNvPr>
          <p:cNvPicPr>
            <a:picLocks noChangeAspect="1"/>
          </p:cNvPicPr>
          <p:nvPr userDrawn="1"/>
        </p:nvPicPr>
        <p:blipFill>
          <a:blip r:embed="rId20"/>
          <a:stretch>
            <a:fillRect/>
          </a:stretch>
        </p:blipFill>
        <p:spPr>
          <a:xfrm>
            <a:off x="5565228" y="1211423"/>
            <a:ext cx="2859030" cy="3404623"/>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pic>
        <p:nvPicPr>
          <p:cNvPr id="2" name="Picture 1">
            <a:extLst>
              <a:ext uri="{FF2B5EF4-FFF2-40B4-BE49-F238E27FC236}">
                <a16:creationId xmlns:a16="http://schemas.microsoft.com/office/drawing/2014/main" id="{6A3F6DBD-C39C-4C79-AD26-D2AADD364837}"/>
              </a:ext>
            </a:extLst>
          </p:cNvPr>
          <p:cNvPicPr>
            <a:picLocks noChangeAspect="1"/>
          </p:cNvPicPr>
          <p:nvPr userDrawn="1"/>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3" name="Picture 2">
            <a:extLst>
              <a:ext uri="{FF2B5EF4-FFF2-40B4-BE49-F238E27FC236}">
                <a16:creationId xmlns:a16="http://schemas.microsoft.com/office/drawing/2014/main" id="{0BC3E809-F6EE-4D6B-B10E-3A7C47C4E4C4}"/>
              </a:ext>
            </a:extLst>
          </p:cNvPr>
          <p:cNvPicPr>
            <a:picLocks noChangeAspect="1"/>
          </p:cNvPicPr>
          <p:nvPr userDrawn="1"/>
        </p:nvPicPr>
        <p:blipFill>
          <a:blip r:embed="rId20"/>
          <a:stretch>
            <a:fillRect/>
          </a:stretch>
        </p:blipFill>
        <p:spPr>
          <a:xfrm>
            <a:off x="5565228" y="1211423"/>
            <a:ext cx="2859030" cy="3404623"/>
          </a:xfrm>
          <a:prstGeom prst="rect">
            <a:avLst/>
          </a:prstGeom>
        </p:spPr>
      </p:pic>
    </p:spTree>
    <p:extLst>
      <p:ext uri="{BB962C8B-B14F-4D97-AF65-F5344CB8AC3E}">
        <p14:creationId xmlns:p14="http://schemas.microsoft.com/office/powerpoint/2010/main" val="3118714690"/>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tags" Target="../tags/tag11.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tags" Target="../tags/tag1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tags" Target="../tags/tag16.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7.xml"/><Relationship Id="rId5" Type="http://schemas.openxmlformats.org/officeDocument/2006/relationships/image" Target="../media/image18.png"/><Relationship Id="rId4" Type="http://schemas.openxmlformats.org/officeDocument/2006/relationships/hyperlink" Target="https://phishingquiz.withgoogle.com/"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17.xml"/><Relationship Id="rId7" Type="http://schemas.openxmlformats.org/officeDocument/2006/relationships/image" Target="../media/image18.png"/><Relationship Id="rId2" Type="http://schemas.openxmlformats.org/officeDocument/2006/relationships/slideLayout" Target="../slideLayouts/slideLayout11.xml"/><Relationship Id="rId1" Type="http://schemas.openxmlformats.org/officeDocument/2006/relationships/tags" Target="../tags/tag18.xml"/><Relationship Id="rId6" Type="http://schemas.openxmlformats.org/officeDocument/2006/relationships/hyperlink" Target="https://phishingquiz.withgoogle.com/" TargetMode="External"/><Relationship Id="rId5" Type="http://schemas.openxmlformats.org/officeDocument/2006/relationships/hyperlink" Target="http://bit.ly/2p2t2e" TargetMode="External"/><Relationship Id="rId4" Type="http://schemas.openxmlformats.org/officeDocument/2006/relationships/hyperlink" Target="https://transparencyreport.google.com/safe-browsing/search" TargetMode="External"/><Relationship Id="rId9"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tags" Target="../tags/tag27.xml"/><Relationship Id="rId5" Type="http://schemas.openxmlformats.org/officeDocument/2006/relationships/image" Target="../media/image22.jpg"/><Relationship Id="rId4" Type="http://schemas.openxmlformats.org/officeDocument/2006/relationships/image" Target="../media/image21.jp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tags" Target="../tags/tag2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2.xml"/><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xml"/><Relationship Id="rId1" Type="http://schemas.openxmlformats.org/officeDocument/2006/relationships/tags" Target="../tags/tag33.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1.xml"/><Relationship Id="rId1" Type="http://schemas.openxmlformats.org/officeDocument/2006/relationships/tags" Target="../tags/tag34.xml"/><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5.xml"/><Relationship Id="rId6" Type="http://schemas.openxmlformats.org/officeDocument/2006/relationships/image" Target="../media/image20.png"/><Relationship Id="rId5" Type="http://schemas.openxmlformats.org/officeDocument/2006/relationships/hyperlink" Target="https://howsecureismypassword.net/" TargetMode="Externa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1.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7.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1.xml"/><Relationship Id="rId1" Type="http://schemas.openxmlformats.org/officeDocument/2006/relationships/tags" Target="../tags/tag39.xml"/><Relationship Id="rId5" Type="http://schemas.openxmlformats.org/officeDocument/2006/relationships/image" Target="../media/image30.jpg"/><Relationship Id="rId4" Type="http://schemas.openxmlformats.org/officeDocument/2006/relationships/hyperlink" Target="http://www.youtube.com/watch?v=6EHSlhnE6Ck"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40.xml"/><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4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42.xml"/><Relationship Id="rId7"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42.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20.png"/><Relationship Id="rId9" Type="http://schemas.openxmlformats.org/officeDocument/2006/relationships/image" Target="../media/image34.png"/></Relationships>
</file>

<file path=ppt/slides/_rels/slide4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43.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4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5.png"/></Relationships>
</file>

<file path=ppt/slides/_rels/slide4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44.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4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5.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3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47.xml"/><Relationship Id="rId4" Type="http://schemas.openxmlformats.org/officeDocument/2006/relationships/image" Target="../media/image2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hyperlink" Target="http://food.com" TargetMode="External"/><Relationship Id="rId2" Type="http://schemas.openxmlformats.org/officeDocument/2006/relationships/slideLayout" Target="../slideLayouts/slideLayout3.xml"/><Relationship Id="rId1" Type="http://schemas.openxmlformats.org/officeDocument/2006/relationships/tags" Target="../tags/tag48.xml"/><Relationship Id="rId6" Type="http://schemas.openxmlformats.org/officeDocument/2006/relationships/hyperlink" Target="http://weather.com" TargetMode="External"/><Relationship Id="rId5" Type="http://schemas.openxmlformats.org/officeDocument/2006/relationships/hyperlink" Target="http://nationalgeographic.com" TargetMode="External"/><Relationship Id="rId4" Type="http://schemas.openxmlformats.org/officeDocument/2006/relationships/hyperlink" Target="https://www.akc.org/" TargetMode="Externa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49.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52.xml"/><Relationship Id="rId4" Type="http://schemas.openxmlformats.org/officeDocument/2006/relationships/image" Target="../media/image36.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53.xml"/><Relationship Id="rId6" Type="http://schemas.openxmlformats.org/officeDocument/2006/relationships/image" Target="../media/image20.png"/><Relationship Id="rId5" Type="http://schemas.openxmlformats.org/officeDocument/2006/relationships/image" Target="../media/image37.png"/><Relationship Id="rId4" Type="http://schemas.openxmlformats.org/officeDocument/2006/relationships/hyperlink" Target="https://www.commonsensemedia.org/" TargetMode="Externa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6.xml"/><Relationship Id="rId1" Type="http://schemas.openxmlformats.org/officeDocument/2006/relationships/tags" Target="../tags/tag54.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38.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6.xml"/><Relationship Id="rId1" Type="http://schemas.openxmlformats.org/officeDocument/2006/relationships/tags" Target="../tags/tag55.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5.xml"/><Relationship Id="rId1" Type="http://schemas.openxmlformats.org/officeDocument/2006/relationships/tags" Target="../tags/tag56.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DbEE4QktRYzlKRVBLVzUzSnd2RzVVb3F3T21QQ0tDYk9lMER2VnlfT1Y0IiwiY29udGVudElkIjoiY3VzdG9tLXJlc3BvbnNlLWZyZWVSZXNwb25zZS10ZXh0Iiwic2xpZGVJZCI6ImczOTQxYWNhZjQ0XzJfMTgwIiwiY29udGVudEluc3RhbmNlSWQiOiIxQ2xBOEJLUWM5SkVQS1c1M0p3dkc1VW9xd09tUENLQ2JPZTBEdlZ5X09WNC8zYzgzNjAzNS1jMzQ1LTQxMjEtOGVlMi1hYTIxMjhhZWI3NmEifQ==pearId=magic-pear-metadata-identifier" TargetMode="Externa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6.xml"/><Relationship Id="rId1" Type="http://schemas.openxmlformats.org/officeDocument/2006/relationships/tags" Target="../tags/tag5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39.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7.xml"/><Relationship Id="rId1" Type="http://schemas.openxmlformats.org/officeDocument/2006/relationships/tags" Target="../tags/tag58.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40.gif"/></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6.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5.xml"/><Relationship Id="rId1" Type="http://schemas.openxmlformats.org/officeDocument/2006/relationships/tags" Target="../tags/tag59.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41.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5.xml"/><Relationship Id="rId1" Type="http://schemas.openxmlformats.org/officeDocument/2006/relationships/tags" Target="../tags/tag60.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IZ2kzY1FVcTQ5dFJsWlo5bnVwblRWY1RMMkQtcU1fUGtzUDAwMlZVQkdRIiwiY29udGVudElkIjoiY3VzdG9tLXJlc3BvbnNlLWRyYWdnYWJsZSIsInNsaWRlSWQiOiJnMzk0MWFjYWY2Ml8yXzM0MCIsImNvbnRlbnRJbnN0YW5jZUlkIjoiMUhnaTNjUVVxNDl0UmxaWjludXBuVFZjVEwyRC1xTV9Qa3NQMDAyVlVCR1EvZmRlNWVkYTEtYTEwMC00YzM0LWE3ODItN2U4ZTA5ZGNlMjVhIn0=pearId=magic-pear-metadata-identifier" TargetMode="Externa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5.xml"/><Relationship Id="rId1" Type="http://schemas.openxmlformats.org/officeDocument/2006/relationships/tags" Target="../tags/tag61.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5.xml"/><Relationship Id="rId1" Type="http://schemas.openxmlformats.org/officeDocument/2006/relationships/tags" Target="../tags/tag62.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IZ2kzY1FVcTQ5dFJsWlo5bnVwblRWY1RMMkQtcU1fUGtzUDAwMlZVQkdRIiwiY29udGVudElkIjoiY3VzdG9tLXJlc3BvbnNlLWZyZWVoYW5kRHJhd2luZyIsInNsaWRlSWQiOiJnMzk0MWFjYWY2Ml8yXzg0MCIsImNvbnRlbnRJbnN0YW5jZUlkIjoiMUhnaTNjUVVxNDl0UmxaWjludXBuVFZjVEwyRC1xTV9Qa3NQMDAyVlVCR1EvYWMwYTIyMmYtOGMzNy00NTdlLWFiNTctZjQ0MWQ5MjVlNWJiIn0=pearId=magic-pear-metadata-identifier" TargetMode="Externa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5.xml"/><Relationship Id="rId1" Type="http://schemas.openxmlformats.org/officeDocument/2006/relationships/tags" Target="../tags/tag63.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5.xml"/><Relationship Id="rId1" Type="http://schemas.openxmlformats.org/officeDocument/2006/relationships/tags" Target="../tags/tag64.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5.xml"/><Relationship Id="rId1" Type="http://schemas.openxmlformats.org/officeDocument/2006/relationships/tags" Target="../tags/tag65.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42.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tags" Target="../tags/tag66.xml"/><Relationship Id="rId5" Type="http://schemas.openxmlformats.org/officeDocument/2006/relationships/image" Target="../media/image43.png"/><Relationship Id="rId4" Type="http://schemas.openxmlformats.org/officeDocument/2006/relationships/hyperlink" Target="https://www.commonsensemedia.org/" TargetMode="Externa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9" name="Google Shape;79;p25"/>
          <p:cNvSpPr txBox="1">
            <a:spLocks noGrp="1"/>
          </p:cNvSpPr>
          <p:nvPr>
            <p:ph type="ctrTitle"/>
          </p:nvPr>
        </p:nvSpPr>
        <p:spPr>
          <a:xfrm>
            <a:off x="504686" y="754264"/>
            <a:ext cx="8729400" cy="57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500" dirty="0">
                <a:latin typeface="Open Sans" panose="020B0606030504020204" pitchFamily="34" charset="0"/>
                <a:ea typeface="Open Sans" panose="020B0606030504020204" pitchFamily="34" charset="0"/>
                <a:cs typeface="Open Sans" panose="020B0606030504020204" pitchFamily="34" charset="0"/>
                <a:sym typeface="Average"/>
              </a:rPr>
              <a:t>Welcome</a:t>
            </a:r>
            <a:endParaRPr sz="45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0" name="Google Shape;80;p25"/>
          <p:cNvSpPr txBox="1">
            <a:spLocks noGrp="1"/>
          </p:cNvSpPr>
          <p:nvPr>
            <p:ph type="ctrTitle"/>
          </p:nvPr>
        </p:nvSpPr>
        <p:spPr>
          <a:xfrm>
            <a:off x="1050150" y="1418850"/>
            <a:ext cx="7333500" cy="3186600"/>
          </a:xfrm>
          <a:prstGeom prst="rect">
            <a:avLst/>
          </a:prstGeom>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ClrTx/>
              <a:buSzPts val="2400"/>
              <a:buFont typeface="Average"/>
              <a:buChar char="➔"/>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Sign in (both adult and student)</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ClrTx/>
              <a:buSzPts val="2400"/>
              <a:buFont typeface="Average"/>
              <a:buChar char="➔"/>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Find a seat (families, please sit together)</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ClrTx/>
              <a:buSzPts val="2400"/>
              <a:buFont typeface="Average"/>
              <a:buChar char="➔"/>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Turn on your computer and log on</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ClrTx/>
              <a:buSzPts val="2400"/>
              <a:buFont typeface="Average"/>
              <a:buChar char="➔"/>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Check if your battery is charged or find a place to plug in</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4"/>
          <p:cNvSpPr/>
          <p:nvPr/>
        </p:nvSpPr>
        <p:spPr>
          <a:xfrm>
            <a:off x="412500" y="2167424"/>
            <a:ext cx="8319000" cy="2486953"/>
          </a:xfrm>
          <a:prstGeom prst="roundRect">
            <a:avLst>
              <a:gd name="adj" fmla="val 16667"/>
            </a:avLst>
          </a:prstGeom>
          <a:solidFill>
            <a:schemeClr val="tx1">
              <a:lumMod val="10000"/>
              <a:lumOff val="9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34"/>
          <p:cNvSpPr txBox="1"/>
          <p:nvPr/>
        </p:nvSpPr>
        <p:spPr>
          <a:xfrm>
            <a:off x="0" y="346734"/>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66" name="Google Shape;166;p34"/>
          <p:cNvSpPr txBox="1"/>
          <p:nvPr/>
        </p:nvSpPr>
        <p:spPr>
          <a:xfrm>
            <a:off x="1110775" y="1353975"/>
            <a:ext cx="6417000" cy="6501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67" name="Google Shape;167;p34"/>
          <p:cNvPicPr preferRelativeResize="0"/>
          <p:nvPr/>
        </p:nvPicPr>
        <p:blipFill rotWithShape="1">
          <a:blip r:embed="rId4">
            <a:alphaModFix/>
          </a:blip>
          <a:srcRect r="51541" b="75322"/>
          <a:stretch/>
        </p:blipFill>
        <p:spPr>
          <a:xfrm>
            <a:off x="2393425" y="2977288"/>
            <a:ext cx="4357150" cy="123877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68" name="Google Shape;168;p34"/>
          <p:cNvSpPr txBox="1"/>
          <p:nvPr/>
        </p:nvSpPr>
        <p:spPr>
          <a:xfrm>
            <a:off x="519075" y="2327188"/>
            <a:ext cx="8120100" cy="65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Before inputting passwords or personal info, look for the lock.</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69" name="Google Shape;169;p34"/>
          <p:cNvSpPr/>
          <p:nvPr/>
        </p:nvSpPr>
        <p:spPr>
          <a:xfrm>
            <a:off x="3275225" y="3253216"/>
            <a:ext cx="618000" cy="554100"/>
          </a:xfrm>
          <a:prstGeom prst="ellipse">
            <a:avLst/>
          </a:prstGeom>
          <a:noFill/>
          <a:ln w="76200" cap="flat" cmpd="sng">
            <a:solidFill>
              <a:srgbClr val="ED571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70" name="Google Shape;170;p34"/>
          <p:cNvCxnSpPr/>
          <p:nvPr/>
        </p:nvCxnSpPr>
        <p:spPr>
          <a:xfrm>
            <a:off x="1428125" y="3324241"/>
            <a:ext cx="1598400" cy="57000"/>
          </a:xfrm>
          <a:prstGeom prst="straightConnector1">
            <a:avLst/>
          </a:prstGeom>
          <a:noFill/>
          <a:ln w="38100" cap="flat" cmpd="sng">
            <a:solidFill>
              <a:srgbClr val="ED5714"/>
            </a:solidFill>
            <a:prstDash val="solid"/>
            <a:round/>
            <a:headEnd type="none" w="med" len="med"/>
            <a:tailEnd type="triangle" w="med" len="med"/>
          </a:ln>
        </p:spPr>
      </p:cxn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5"/>
          <p:cNvSpPr/>
          <p:nvPr/>
        </p:nvSpPr>
        <p:spPr>
          <a:xfrm>
            <a:off x="412500" y="2167425"/>
            <a:ext cx="8319000" cy="2252100"/>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35"/>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78" name="Google Shape;178;p35"/>
          <p:cNvSpPr txBox="1"/>
          <p:nvPr/>
        </p:nvSpPr>
        <p:spPr>
          <a:xfrm>
            <a:off x="1110775" y="1353975"/>
            <a:ext cx="6417000" cy="6501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79" name="Google Shape;179;p35"/>
          <p:cNvSpPr txBox="1"/>
          <p:nvPr/>
        </p:nvSpPr>
        <p:spPr>
          <a:xfrm>
            <a:off x="1371426" y="2374575"/>
            <a:ext cx="2614200" cy="179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Go to a website.</a:t>
            </a:r>
            <a:endParaRPr sz="2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endParaRPr sz="11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r>
              <a:rPr lang="en" sz="2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Click on the icon to learn more.</a:t>
            </a:r>
            <a:endParaRPr sz="2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endParaRPr sz="11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Clr>
                <a:schemeClr val="dk1"/>
              </a:buClr>
              <a:buSzPts val="1100"/>
              <a:buFont typeface="Arial"/>
              <a:buNone/>
            </a:pPr>
            <a:r>
              <a:rPr lang="en" sz="24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Try it now.</a:t>
            </a:r>
            <a:endParaRPr sz="24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80" name="Google Shape;180;p35"/>
          <p:cNvPicPr preferRelativeResize="0"/>
          <p:nvPr/>
        </p:nvPicPr>
        <p:blipFill rotWithShape="1">
          <a:blip r:embed="rId4">
            <a:alphaModFix/>
          </a:blip>
          <a:srcRect l="1468" t="1526"/>
          <a:stretch/>
        </p:blipFill>
        <p:spPr>
          <a:xfrm>
            <a:off x="4795675" y="1769575"/>
            <a:ext cx="3630099" cy="28062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81" name="Google Shape;181;p35"/>
          <p:cNvSpPr/>
          <p:nvPr/>
        </p:nvSpPr>
        <p:spPr>
          <a:xfrm>
            <a:off x="5335550" y="1954875"/>
            <a:ext cx="433200" cy="419700"/>
          </a:xfrm>
          <a:prstGeom prst="ellipse">
            <a:avLst/>
          </a:prstGeom>
          <a:noFill/>
          <a:ln w="38100" cap="flat" cmpd="sng">
            <a:solidFill>
              <a:srgbClr val="ED571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82" name="Google Shape;182;p35"/>
          <p:cNvCxnSpPr/>
          <p:nvPr/>
        </p:nvCxnSpPr>
        <p:spPr>
          <a:xfrm flipH="1">
            <a:off x="5811325" y="1371750"/>
            <a:ext cx="575700" cy="583200"/>
          </a:xfrm>
          <a:prstGeom prst="straightConnector1">
            <a:avLst/>
          </a:prstGeom>
          <a:noFill/>
          <a:ln w="38100" cap="flat" cmpd="sng">
            <a:solidFill>
              <a:srgbClr val="ED5714"/>
            </a:solidFill>
            <a:prstDash val="solid"/>
            <a:round/>
            <a:headEnd type="none" w="med" len="med"/>
            <a:tailEnd type="triangle" w="med" len="med"/>
          </a:ln>
        </p:spPr>
      </p:cxn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6"/>
          <p:cNvSpPr/>
          <p:nvPr/>
        </p:nvSpPr>
        <p:spPr>
          <a:xfrm>
            <a:off x="2142325" y="1995551"/>
            <a:ext cx="4980000" cy="1856541"/>
          </a:xfrm>
          <a:prstGeom prst="roundRect">
            <a:avLst>
              <a:gd name="adj" fmla="val 16667"/>
            </a:avLst>
          </a:prstGeom>
          <a:solidFill>
            <a:srgbClr val="0623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21A9AC"/>
              </a:solidFill>
            </a:endParaRPr>
          </a:p>
        </p:txBody>
      </p:sp>
      <p:sp>
        <p:nvSpPr>
          <p:cNvPr id="188" name="Google Shape;188;p36"/>
          <p:cNvSpPr txBox="1"/>
          <p:nvPr/>
        </p:nvSpPr>
        <p:spPr>
          <a:xfrm>
            <a:off x="1110775" y="1353975"/>
            <a:ext cx="6417000" cy="581292"/>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90" name="Google Shape;190;p36"/>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91" name="Google Shape;191;p36"/>
          <p:cNvSpPr txBox="1"/>
          <p:nvPr/>
        </p:nvSpPr>
        <p:spPr>
          <a:xfrm>
            <a:off x="2327100" y="2102734"/>
            <a:ext cx="4489800" cy="1520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1200"/>
              </a:spcBef>
              <a:spcAft>
                <a:spcPts val="1200"/>
              </a:spcAft>
              <a:buNone/>
            </a:pPr>
            <a:r>
              <a:rPr lang="en" sz="24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Malware</a:t>
            </a:r>
            <a:r>
              <a:rPr lang="en" sz="20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 is a catch-all term for software designed to attack your computer, like computer viruses.</a:t>
            </a:r>
            <a:endParaRPr sz="20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7"/>
          <p:cNvSpPr/>
          <p:nvPr/>
        </p:nvSpPr>
        <p:spPr>
          <a:xfrm>
            <a:off x="2210084" y="2001795"/>
            <a:ext cx="4767000" cy="1919416"/>
          </a:xfrm>
          <a:prstGeom prst="roundRect">
            <a:avLst>
              <a:gd name="adj" fmla="val 16667"/>
            </a:avLst>
          </a:prstGeom>
          <a:solidFill>
            <a:srgbClr val="06235E"/>
          </a:solidFill>
          <a:ln>
            <a:noFill/>
          </a:ln>
          <a:effectLst>
            <a:outerShdw blurRad="76200" dir="13500000" sy="23000" kx="1200000" algn="br" rotWithShape="0">
              <a:prstClr val="black">
                <a:alpha val="2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37"/>
          <p:cNvSpPr txBox="1"/>
          <p:nvPr/>
        </p:nvSpPr>
        <p:spPr>
          <a:xfrm>
            <a:off x="1110775" y="1353975"/>
            <a:ext cx="6417000" cy="64782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99" name="Google Shape;199;p37"/>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00" name="Google Shape;200;p37"/>
          <p:cNvSpPr/>
          <p:nvPr/>
        </p:nvSpPr>
        <p:spPr>
          <a:xfrm>
            <a:off x="2025359" y="2746260"/>
            <a:ext cx="4767000" cy="290400"/>
          </a:xfrm>
          <a:prstGeom prst="rect">
            <a:avLst/>
          </a:prstGeom>
          <a:solidFill>
            <a:srgbClr val="D9E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37"/>
          <p:cNvSpPr txBox="1"/>
          <p:nvPr/>
        </p:nvSpPr>
        <p:spPr>
          <a:xfrm>
            <a:off x="2564134" y="2130398"/>
            <a:ext cx="5160300" cy="1514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Look out for lookalike URLs:</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REAL | wellsfargo.com</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FAKE | wellfargo.com</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rPr>
              <a:t>FAKE | wellsfargo.com-badguys.com</a:t>
            </a:r>
            <a:endParaRPr sz="1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8"/>
          <p:cNvSpPr/>
          <p:nvPr/>
        </p:nvSpPr>
        <p:spPr>
          <a:xfrm>
            <a:off x="3072714" y="2323070"/>
            <a:ext cx="3155091" cy="1062681"/>
          </a:xfrm>
          <a:prstGeom prst="roundRect">
            <a:avLst>
              <a:gd name="adj" fmla="val 16667"/>
            </a:avLst>
          </a:prstGeom>
          <a:solidFill>
            <a:srgbClr val="F0753E"/>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8"/>
          <p:cNvSpPr txBox="1"/>
          <p:nvPr/>
        </p:nvSpPr>
        <p:spPr>
          <a:xfrm>
            <a:off x="1110775" y="1353975"/>
            <a:ext cx="6417000" cy="581917"/>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09" name="Google Shape;209;p38"/>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10" name="Google Shape;210;p38"/>
          <p:cNvSpPr txBox="1"/>
          <p:nvPr/>
        </p:nvSpPr>
        <p:spPr>
          <a:xfrm>
            <a:off x="3368399" y="2427978"/>
            <a:ext cx="2544600" cy="843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dirty="0">
                <a:latin typeface="Comfortaa"/>
                <a:ea typeface="Comfortaa"/>
                <a:cs typeface="Comfortaa"/>
                <a:sym typeface="Comfortaa"/>
              </a:rPr>
              <a:t>Click here to claim </a:t>
            </a:r>
            <a:endParaRPr sz="1800" dirty="0">
              <a:latin typeface="Comfortaa"/>
              <a:ea typeface="Comfortaa"/>
              <a:cs typeface="Comfortaa"/>
              <a:sym typeface="Comfortaa"/>
            </a:endParaRPr>
          </a:p>
          <a:p>
            <a:pPr marL="0" lvl="0" indent="0" algn="ctr" rtl="0">
              <a:spcBef>
                <a:spcPts val="0"/>
              </a:spcBef>
              <a:spcAft>
                <a:spcPts val="0"/>
              </a:spcAft>
              <a:buNone/>
            </a:pPr>
            <a:r>
              <a:rPr lang="en" sz="1800" dirty="0">
                <a:latin typeface="Comfortaa"/>
                <a:ea typeface="Comfortaa"/>
                <a:cs typeface="Comfortaa"/>
                <a:sym typeface="Comfortaa"/>
              </a:rPr>
              <a:t>your $100,000,000</a:t>
            </a:r>
            <a:endParaRPr sz="1800" dirty="0">
              <a:latin typeface="Comfortaa"/>
              <a:ea typeface="Comfortaa"/>
              <a:cs typeface="Comfortaa"/>
              <a:sym typeface="Comfortaa"/>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9"/>
          <p:cNvSpPr/>
          <p:nvPr/>
        </p:nvSpPr>
        <p:spPr>
          <a:xfrm>
            <a:off x="1915662" y="3068952"/>
            <a:ext cx="5312525" cy="1725470"/>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39"/>
          <p:cNvSpPr txBox="1"/>
          <p:nvPr/>
        </p:nvSpPr>
        <p:spPr>
          <a:xfrm>
            <a:off x="1110775" y="1353975"/>
            <a:ext cx="6417000" cy="16458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18" name="Google Shape;218;p39"/>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grpSp>
        <p:nvGrpSpPr>
          <p:cNvPr id="219" name="Google Shape;219;p39"/>
          <p:cNvGrpSpPr/>
          <p:nvPr/>
        </p:nvGrpSpPr>
        <p:grpSpPr>
          <a:xfrm>
            <a:off x="5487808" y="2049899"/>
            <a:ext cx="2163550" cy="622507"/>
            <a:chOff x="2650150" y="2757075"/>
            <a:chExt cx="2827800" cy="909300"/>
          </a:xfrm>
          <a:solidFill>
            <a:srgbClr val="F0753E"/>
          </a:solidFill>
        </p:grpSpPr>
        <p:sp>
          <p:nvSpPr>
            <p:cNvPr id="220" name="Google Shape;220;p39"/>
            <p:cNvSpPr/>
            <p:nvPr/>
          </p:nvSpPr>
          <p:spPr>
            <a:xfrm>
              <a:off x="2650150" y="2757075"/>
              <a:ext cx="2827800" cy="909300"/>
            </a:xfrm>
            <a:prstGeom prst="roundRect">
              <a:avLst>
                <a:gd name="adj" fmla="val 16667"/>
              </a:avLst>
            </a:prstGeom>
            <a:grp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39"/>
            <p:cNvSpPr txBox="1"/>
            <p:nvPr/>
          </p:nvSpPr>
          <p:spPr>
            <a:xfrm>
              <a:off x="2791750" y="2789778"/>
              <a:ext cx="2544600" cy="843900"/>
            </a:xfrm>
            <a:prstGeom prst="rect">
              <a:avLst/>
            </a:prstGeom>
            <a:grp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latin typeface="Comfortaa"/>
                  <a:ea typeface="Comfortaa"/>
                  <a:cs typeface="Comfortaa"/>
                  <a:sym typeface="Comfortaa"/>
                </a:rPr>
                <a:t>Click here to claim </a:t>
              </a:r>
              <a:endParaRPr sz="1200">
                <a:latin typeface="Comfortaa"/>
                <a:ea typeface="Comfortaa"/>
                <a:cs typeface="Comfortaa"/>
                <a:sym typeface="Comfortaa"/>
              </a:endParaRPr>
            </a:p>
            <a:p>
              <a:pPr marL="0" lvl="0" indent="0" algn="ctr" rtl="0">
                <a:spcBef>
                  <a:spcPts val="0"/>
                </a:spcBef>
                <a:spcAft>
                  <a:spcPts val="0"/>
                </a:spcAft>
                <a:buNone/>
              </a:pPr>
              <a:r>
                <a:rPr lang="en" sz="1200">
                  <a:latin typeface="Comfortaa"/>
                  <a:ea typeface="Comfortaa"/>
                  <a:cs typeface="Comfortaa"/>
                  <a:sym typeface="Comfortaa"/>
                </a:rPr>
                <a:t>your $100,000,000</a:t>
              </a:r>
              <a:endParaRPr sz="1200">
                <a:latin typeface="Comfortaa"/>
                <a:ea typeface="Comfortaa"/>
                <a:cs typeface="Comfortaa"/>
                <a:sym typeface="Comfortaa"/>
              </a:endParaRPr>
            </a:p>
          </p:txBody>
        </p:sp>
      </p:grpSp>
      <p:pic>
        <p:nvPicPr>
          <p:cNvPr id="222" name="Google Shape;222;p39"/>
          <p:cNvPicPr preferRelativeResize="0"/>
          <p:nvPr/>
        </p:nvPicPr>
        <p:blipFill rotWithShape="1">
          <a:blip r:embed="rId4">
            <a:alphaModFix/>
          </a:blip>
          <a:srcRect b="31539"/>
          <a:stretch/>
        </p:blipFill>
        <p:spPr>
          <a:xfrm>
            <a:off x="2653789" y="3800988"/>
            <a:ext cx="3970024" cy="6225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23" name="Google Shape;223;p39"/>
          <p:cNvSpPr txBox="1"/>
          <p:nvPr/>
        </p:nvSpPr>
        <p:spPr>
          <a:xfrm>
            <a:off x="1261124" y="2155188"/>
            <a:ext cx="3310800" cy="41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wellsfargo.com-badguys.com</a:t>
            </a:r>
            <a:endParaRPr sz="1800" dirty="0"/>
          </a:p>
        </p:txBody>
      </p:sp>
      <p:sp>
        <p:nvSpPr>
          <p:cNvPr id="226" name="Google Shape;226;p39"/>
          <p:cNvSpPr txBox="1"/>
          <p:nvPr/>
        </p:nvSpPr>
        <p:spPr>
          <a:xfrm>
            <a:off x="2426875" y="3185517"/>
            <a:ext cx="4382250" cy="550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When in doubt, type in out!</a:t>
            </a:r>
            <a:endParaRPr sz="2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5" name="Picture 4">
            <a:extLst>
              <a:ext uri="{FF2B5EF4-FFF2-40B4-BE49-F238E27FC236}">
                <a16:creationId xmlns:a16="http://schemas.microsoft.com/office/drawing/2014/main" id="{17024C53-1A4B-4F33-BBF1-6EFF057C7BE2}"/>
              </a:ext>
            </a:extLst>
          </p:cNvPr>
          <p:cNvPicPr>
            <a:picLocks noChangeAspect="1"/>
          </p:cNvPicPr>
          <p:nvPr/>
        </p:nvPicPr>
        <p:blipFill>
          <a:blip r:embed="rId5"/>
          <a:stretch>
            <a:fillRect/>
          </a:stretch>
        </p:blipFill>
        <p:spPr>
          <a:xfrm>
            <a:off x="2277541" y="1637109"/>
            <a:ext cx="1277966" cy="1522199"/>
          </a:xfrm>
          <a:prstGeom prst="rect">
            <a:avLst/>
          </a:prstGeom>
        </p:spPr>
      </p:pic>
      <p:pic>
        <p:nvPicPr>
          <p:cNvPr id="6" name="Picture 5">
            <a:extLst>
              <a:ext uri="{FF2B5EF4-FFF2-40B4-BE49-F238E27FC236}">
                <a16:creationId xmlns:a16="http://schemas.microsoft.com/office/drawing/2014/main" id="{06D69041-5896-4640-BABF-D40C989114C9}"/>
              </a:ext>
            </a:extLst>
          </p:cNvPr>
          <p:cNvPicPr>
            <a:picLocks noChangeAspect="1"/>
          </p:cNvPicPr>
          <p:nvPr/>
        </p:nvPicPr>
        <p:blipFill>
          <a:blip r:embed="rId5"/>
          <a:stretch>
            <a:fillRect/>
          </a:stretch>
        </p:blipFill>
        <p:spPr>
          <a:xfrm>
            <a:off x="5957844" y="1637108"/>
            <a:ext cx="1277966" cy="1522199"/>
          </a:xfrm>
          <a:prstGeom prst="rect">
            <a:avLst/>
          </a:prstGeom>
        </p:spPr>
      </p:pic>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40"/>
          <p:cNvSpPr txBox="1"/>
          <p:nvPr/>
        </p:nvSpPr>
        <p:spPr>
          <a:xfrm>
            <a:off x="1110775" y="1353975"/>
            <a:ext cx="6417000" cy="16458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215;p39">
            <a:extLst>
              <a:ext uri="{FF2B5EF4-FFF2-40B4-BE49-F238E27FC236}">
                <a16:creationId xmlns:a16="http://schemas.microsoft.com/office/drawing/2014/main" id="{66D0AE55-D2E6-4CD2-A229-C30C3B36E666}"/>
              </a:ext>
            </a:extLst>
          </p:cNvPr>
          <p:cNvSpPr/>
          <p:nvPr/>
        </p:nvSpPr>
        <p:spPr>
          <a:xfrm>
            <a:off x="2065240" y="2015139"/>
            <a:ext cx="4757285" cy="889930"/>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Google Shape;233;p40">
            <a:extLst>
              <a:ext uri="{FF2B5EF4-FFF2-40B4-BE49-F238E27FC236}">
                <a16:creationId xmlns:a16="http://schemas.microsoft.com/office/drawing/2014/main" id="{6D058F5D-8C36-4D5E-9E82-F960BA0BBB19}"/>
              </a:ext>
            </a:extLst>
          </p:cNvPr>
          <p:cNvSpPr txBox="1"/>
          <p:nvPr/>
        </p:nvSpPr>
        <p:spPr>
          <a:xfrm>
            <a:off x="3028097" y="1900474"/>
            <a:ext cx="5160300" cy="104925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Try it later: </a:t>
            </a:r>
            <a:br>
              <a:rPr lang="en" sz="1800" dirty="0">
                <a:latin typeface="Open Sans" panose="020B0606030504020204" pitchFamily="34" charset="0"/>
                <a:ea typeface="Open Sans" panose="020B0606030504020204" pitchFamily="34" charset="0"/>
                <a:cs typeface="Open Sans" panose="020B0606030504020204" pitchFamily="34" charset="0"/>
                <a:sym typeface="Average"/>
              </a:rPr>
            </a:br>
            <a:r>
              <a:rPr lang="en" u="sng"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https://phishingquiz.withgoogle.com/</a:t>
            </a:r>
            <a:endParaRPr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 name="Picture 3">
            <a:extLst>
              <a:ext uri="{FF2B5EF4-FFF2-40B4-BE49-F238E27FC236}">
                <a16:creationId xmlns:a16="http://schemas.microsoft.com/office/drawing/2014/main" id="{D59F1029-0BEE-495F-AA7B-048BDA1FAAF6}"/>
              </a:ext>
            </a:extLst>
          </p:cNvPr>
          <p:cNvPicPr>
            <a:picLocks noChangeAspect="1"/>
          </p:cNvPicPr>
          <p:nvPr/>
        </p:nvPicPr>
        <p:blipFill>
          <a:blip r:embed="rId5"/>
          <a:stretch>
            <a:fillRect/>
          </a:stretch>
        </p:blipFill>
        <p:spPr>
          <a:xfrm>
            <a:off x="2144296" y="1847182"/>
            <a:ext cx="747143" cy="889930"/>
          </a:xfrm>
          <a:prstGeom prst="rect">
            <a:avLst/>
          </a:prstGeom>
        </p:spPr>
      </p:pic>
      <p:sp>
        <p:nvSpPr>
          <p:cNvPr id="5" name="Google Shape;246;p41">
            <a:extLst>
              <a:ext uri="{FF2B5EF4-FFF2-40B4-BE49-F238E27FC236}">
                <a16:creationId xmlns:a16="http://schemas.microsoft.com/office/drawing/2014/main" id="{BB64FB0A-CA60-4F54-9D49-5CEC83C57F4A}"/>
              </a:ext>
            </a:extLst>
          </p:cNvPr>
          <p:cNvSpPr txBox="1"/>
          <p:nvPr/>
        </p:nvSpPr>
        <p:spPr>
          <a:xfrm>
            <a:off x="0" y="257055"/>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r>
              <a:rPr lang="en"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t>
            </a:r>
            <a:endParaRPr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10" name="Google Shape;215;p39">
            <a:extLst>
              <a:ext uri="{FF2B5EF4-FFF2-40B4-BE49-F238E27FC236}">
                <a16:creationId xmlns:a16="http://schemas.microsoft.com/office/drawing/2014/main" id="{DA1EA274-46C8-49B4-8599-DC7B6DA1E8AC}"/>
              </a:ext>
            </a:extLst>
          </p:cNvPr>
          <p:cNvSpPr/>
          <p:nvPr/>
        </p:nvSpPr>
        <p:spPr>
          <a:xfrm>
            <a:off x="1234435" y="3085569"/>
            <a:ext cx="6586608" cy="889930"/>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15;p39">
            <a:extLst>
              <a:ext uri="{FF2B5EF4-FFF2-40B4-BE49-F238E27FC236}">
                <a16:creationId xmlns:a16="http://schemas.microsoft.com/office/drawing/2014/main" id="{3D8CD87C-2F9F-4CC7-B41E-D404EEC94A77}"/>
              </a:ext>
            </a:extLst>
          </p:cNvPr>
          <p:cNvSpPr/>
          <p:nvPr/>
        </p:nvSpPr>
        <p:spPr>
          <a:xfrm>
            <a:off x="2065240" y="2015139"/>
            <a:ext cx="4757285" cy="889930"/>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41"/>
          <p:cNvSpPr txBox="1"/>
          <p:nvPr/>
        </p:nvSpPr>
        <p:spPr>
          <a:xfrm>
            <a:off x="1110775" y="1353975"/>
            <a:ext cx="6417000" cy="530288"/>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46" name="Google Shape;246;p41"/>
          <p:cNvSpPr txBox="1"/>
          <p:nvPr/>
        </p:nvSpPr>
        <p:spPr>
          <a:xfrm>
            <a:off x="0" y="257055"/>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r>
              <a:rPr lang="en"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t>
            </a:r>
            <a:endParaRPr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48" name="Google Shape;248;p41"/>
          <p:cNvSpPr txBox="1"/>
          <p:nvPr/>
        </p:nvSpPr>
        <p:spPr>
          <a:xfrm>
            <a:off x="2065240" y="3106768"/>
            <a:ext cx="5612425" cy="77782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6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Look before you leap: </a:t>
            </a:r>
            <a:br>
              <a:rPr lang="en" sz="1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br>
            <a:r>
              <a:rPr lang="en" u="sng"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https://transparencyreport.google.com/safe-browsing/search</a:t>
            </a:r>
            <a:r>
              <a:rPr lang="en"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rPr>
              <a:t>  </a:t>
            </a:r>
            <a:endParaRPr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50" name="Google Shape;250;p41"/>
          <p:cNvSpPr txBox="1"/>
          <p:nvPr/>
        </p:nvSpPr>
        <p:spPr>
          <a:xfrm rot="20698741">
            <a:off x="2008619" y="4174626"/>
            <a:ext cx="1619520" cy="62862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dirty="0">
                <a:latin typeface="Caveat"/>
                <a:ea typeface="Caveat"/>
                <a:cs typeface="Caveat"/>
                <a:sym typeface="Caveat"/>
              </a:rPr>
              <a:t>Try it now!</a:t>
            </a:r>
            <a:endParaRPr sz="2800" dirty="0">
              <a:latin typeface="Caveat"/>
              <a:ea typeface="Caveat"/>
              <a:cs typeface="Caveat"/>
              <a:sym typeface="Caveat"/>
            </a:endParaRPr>
          </a:p>
        </p:txBody>
      </p:sp>
      <p:sp>
        <p:nvSpPr>
          <p:cNvPr id="252" name="Google Shape;252;p41"/>
          <p:cNvSpPr txBox="1"/>
          <p:nvPr/>
        </p:nvSpPr>
        <p:spPr>
          <a:xfrm>
            <a:off x="4364100" y="4271168"/>
            <a:ext cx="3824297" cy="46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 Short URL </a:t>
            </a:r>
            <a:r>
              <a:rPr lang="en" sz="18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5"/>
              </a:rPr>
              <a:t>http://bit.ly/2p2t2e</a:t>
            </a:r>
            <a:r>
              <a:rPr lang="en" sz="1800" dirty="0">
                <a:latin typeface="Open Sans" panose="020B0606030504020204" pitchFamily="34" charset="0"/>
                <a:ea typeface="Open Sans" panose="020B0606030504020204" pitchFamily="34" charset="0"/>
                <a:cs typeface="Open Sans" panose="020B0606030504020204" pitchFamily="34" charset="0"/>
                <a:sym typeface="Average"/>
              </a:rPr>
              <a:t> ]</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233;p40">
            <a:extLst>
              <a:ext uri="{FF2B5EF4-FFF2-40B4-BE49-F238E27FC236}">
                <a16:creationId xmlns:a16="http://schemas.microsoft.com/office/drawing/2014/main" id="{1A35D7DC-C962-4A40-95C3-EFA4BF7A865A}"/>
              </a:ext>
            </a:extLst>
          </p:cNvPr>
          <p:cNvSpPr txBox="1"/>
          <p:nvPr/>
        </p:nvSpPr>
        <p:spPr>
          <a:xfrm>
            <a:off x="3028097" y="1900474"/>
            <a:ext cx="5160300" cy="104925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latin typeface="Open Sans" panose="020B0606030504020204" pitchFamily="34" charset="0"/>
                <a:ea typeface="Open Sans" panose="020B0606030504020204" pitchFamily="34" charset="0"/>
                <a:cs typeface="Open Sans" panose="020B0606030504020204" pitchFamily="34" charset="0"/>
                <a:sym typeface="Average"/>
              </a:rPr>
              <a:t>Try it later: </a:t>
            </a:r>
            <a:br>
              <a:rPr lang="en" sz="1800" dirty="0">
                <a:latin typeface="Open Sans" panose="020B0606030504020204" pitchFamily="34" charset="0"/>
                <a:ea typeface="Open Sans" panose="020B0606030504020204" pitchFamily="34" charset="0"/>
                <a:cs typeface="Open Sans" panose="020B0606030504020204" pitchFamily="34" charset="0"/>
                <a:sym typeface="Average"/>
              </a:rPr>
            </a:br>
            <a:r>
              <a:rPr lang="en" u="sng"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hlinkClick r:id="rId6"/>
              </a:rPr>
              <a:t>https://phishingquiz.withgoogle.com/</a:t>
            </a:r>
            <a:endParaRPr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6" name="Picture 5">
            <a:extLst>
              <a:ext uri="{FF2B5EF4-FFF2-40B4-BE49-F238E27FC236}">
                <a16:creationId xmlns:a16="http://schemas.microsoft.com/office/drawing/2014/main" id="{7F4D682F-A908-44F4-ADCE-377E2ADCA803}"/>
              </a:ext>
            </a:extLst>
          </p:cNvPr>
          <p:cNvPicPr>
            <a:picLocks noChangeAspect="1"/>
          </p:cNvPicPr>
          <p:nvPr/>
        </p:nvPicPr>
        <p:blipFill>
          <a:blip r:embed="rId7"/>
          <a:stretch>
            <a:fillRect/>
          </a:stretch>
        </p:blipFill>
        <p:spPr>
          <a:xfrm>
            <a:off x="2144296" y="1847182"/>
            <a:ext cx="747143" cy="889930"/>
          </a:xfrm>
          <a:prstGeom prst="rect">
            <a:avLst/>
          </a:prstGeom>
        </p:spPr>
      </p:pic>
      <p:pic>
        <p:nvPicPr>
          <p:cNvPr id="8" name="Picture 7">
            <a:extLst>
              <a:ext uri="{FF2B5EF4-FFF2-40B4-BE49-F238E27FC236}">
                <a16:creationId xmlns:a16="http://schemas.microsoft.com/office/drawing/2014/main" id="{87E3984C-F719-49F7-860A-9E696D82C5EA}"/>
              </a:ext>
            </a:extLst>
          </p:cNvPr>
          <p:cNvPicPr>
            <a:picLocks noChangeAspect="1"/>
          </p:cNvPicPr>
          <p:nvPr/>
        </p:nvPicPr>
        <p:blipFill>
          <a:blip r:embed="rId8"/>
          <a:stretch>
            <a:fillRect/>
          </a:stretch>
        </p:blipFill>
        <p:spPr>
          <a:xfrm>
            <a:off x="1324515" y="3044405"/>
            <a:ext cx="716011" cy="852849"/>
          </a:xfrm>
          <a:prstGeom prst="rect">
            <a:avLst/>
          </a:prstGeom>
        </p:spPr>
      </p:pic>
      <p:pic>
        <p:nvPicPr>
          <p:cNvPr id="12" name="Picture 11">
            <a:extLst>
              <a:ext uri="{FF2B5EF4-FFF2-40B4-BE49-F238E27FC236}">
                <a16:creationId xmlns:a16="http://schemas.microsoft.com/office/drawing/2014/main" id="{1DA25213-2BED-4823-A455-907ED2420F50}"/>
              </a:ext>
            </a:extLst>
          </p:cNvPr>
          <p:cNvPicPr>
            <a:picLocks noChangeAspect="1"/>
          </p:cNvPicPr>
          <p:nvPr/>
        </p:nvPicPr>
        <p:blipFill>
          <a:blip r:embed="rId9"/>
          <a:stretch>
            <a:fillRect/>
          </a:stretch>
        </p:blipFill>
        <p:spPr>
          <a:xfrm>
            <a:off x="2729393" y="3338145"/>
            <a:ext cx="2043061" cy="2433513"/>
          </a:xfrm>
          <a:prstGeom prst="rect">
            <a:avLst/>
          </a:prstGeom>
        </p:spPr>
      </p:pic>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8" name="Google Shape;258;p42"/>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 name="Google Shape;266;p43">
            <a:extLst>
              <a:ext uri="{FF2B5EF4-FFF2-40B4-BE49-F238E27FC236}">
                <a16:creationId xmlns:a16="http://schemas.microsoft.com/office/drawing/2014/main" id="{C529DA3B-E652-41DF-BD64-19515F166279}"/>
              </a:ext>
            </a:extLst>
          </p:cNvPr>
          <p:cNvSpPr txBox="1"/>
          <p:nvPr/>
        </p:nvSpPr>
        <p:spPr>
          <a:xfrm>
            <a:off x="1110775" y="1181948"/>
            <a:ext cx="6417000" cy="10290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5" name="Google Shape;265;p43"/>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66" name="Google Shape;266;p43"/>
          <p:cNvSpPr txBox="1"/>
          <p:nvPr/>
        </p:nvSpPr>
        <p:spPr>
          <a:xfrm>
            <a:off x="1110775" y="1181948"/>
            <a:ext cx="6417000" cy="10290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67" name="Google Shape;267;p43"/>
          <p:cNvSpPr/>
          <p:nvPr/>
        </p:nvSpPr>
        <p:spPr>
          <a:xfrm>
            <a:off x="1046400" y="2311528"/>
            <a:ext cx="7282054" cy="2066102"/>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43"/>
          <p:cNvSpPr txBox="1"/>
          <p:nvPr/>
        </p:nvSpPr>
        <p:spPr>
          <a:xfrm>
            <a:off x="3404804" y="2487122"/>
            <a:ext cx="2689500" cy="51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bg1">
                    <a:lumMod val="1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Context matters.</a:t>
            </a:r>
            <a:endParaRPr dirty="0">
              <a:solidFill>
                <a:schemeClr val="bg1">
                  <a:lumMod val="10000"/>
                </a:schemeClr>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269" name="Google Shape;269;p43"/>
          <p:cNvSpPr txBox="1"/>
          <p:nvPr/>
        </p:nvSpPr>
        <p:spPr>
          <a:xfrm>
            <a:off x="1697100" y="3118529"/>
            <a:ext cx="3000000" cy="45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Medical information:</a:t>
            </a:r>
            <a:endParaRPr b="1" dirty="0">
              <a:solidFill>
                <a:schemeClr val="bg1">
                  <a:lumMod val="10000"/>
                </a:schemeClr>
              </a:solidFill>
            </a:endParaRPr>
          </a:p>
        </p:txBody>
      </p:sp>
      <p:sp>
        <p:nvSpPr>
          <p:cNvPr id="270" name="Google Shape;270;p43"/>
          <p:cNvSpPr txBox="1"/>
          <p:nvPr/>
        </p:nvSpPr>
        <p:spPr>
          <a:xfrm>
            <a:off x="4091008" y="3560050"/>
            <a:ext cx="4006592" cy="45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Facebook?</a:t>
            </a: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2400" b="1" dirty="0">
                <a:solidFill>
                  <a:schemeClr val="accent4"/>
                </a:solidFill>
                <a:latin typeface="Open Sans" panose="020B0606030504020204" pitchFamily="34" charset="0"/>
                <a:ea typeface="Open Sans" panose="020B0606030504020204" pitchFamily="34" charset="0"/>
                <a:cs typeface="Open Sans" panose="020B0606030504020204" pitchFamily="34" charset="0"/>
                <a:sym typeface="Average"/>
              </a:rPr>
              <a:t>Probably not!</a:t>
            </a:r>
            <a:endParaRPr b="1" dirty="0">
              <a:solidFill>
                <a:schemeClr val="accent4"/>
              </a:solidFill>
            </a:endParaRPr>
          </a:p>
        </p:txBody>
      </p:sp>
      <p:sp>
        <p:nvSpPr>
          <p:cNvPr id="271" name="Google Shape;271;p43"/>
          <p:cNvSpPr txBox="1"/>
          <p:nvPr/>
        </p:nvSpPr>
        <p:spPr>
          <a:xfrm>
            <a:off x="4091008" y="3107950"/>
            <a:ext cx="4006592" cy="45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Hospital website? </a:t>
            </a:r>
            <a:r>
              <a:rPr lang="en" sz="2400" b="1" dirty="0">
                <a:solidFill>
                  <a:schemeClr val="accent2"/>
                </a:solidFill>
                <a:latin typeface="Open Sans" panose="020B0606030504020204" pitchFamily="34" charset="0"/>
                <a:ea typeface="Open Sans" panose="020B0606030504020204" pitchFamily="34" charset="0"/>
                <a:cs typeface="Open Sans" panose="020B0606030504020204" pitchFamily="34" charset="0"/>
                <a:sym typeface="Average"/>
              </a:rPr>
              <a:t>Okay!</a:t>
            </a:r>
            <a:endParaRPr b="1" dirty="0">
              <a:solidFill>
                <a:schemeClr val="accent2"/>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6" name="Google Shape;86;p26"/>
          <p:cNvSpPr txBox="1">
            <a:spLocks noGrp="1"/>
          </p:cNvSpPr>
          <p:nvPr>
            <p:ph type="ctrTitle" idx="4294967295"/>
          </p:nvPr>
        </p:nvSpPr>
        <p:spPr>
          <a:xfrm>
            <a:off x="527565" y="1212649"/>
            <a:ext cx="8674100" cy="2052637"/>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Online Safety and Privacy</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0" lvl="0" indent="0" algn="l" rtl="0">
              <a:spcBef>
                <a:spcPts val="0"/>
              </a:spcBef>
              <a:spcAft>
                <a:spcPts val="0"/>
              </a:spcAft>
              <a:buNone/>
            </a:pPr>
            <a:r>
              <a:rPr lang="en" sz="28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endParaRPr sz="2800" dirty="0">
              <a:solidFill>
                <a:srgbClr val="06235E"/>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3" name="Picture 2">
            <a:extLst>
              <a:ext uri="{FF2B5EF4-FFF2-40B4-BE49-F238E27FC236}">
                <a16:creationId xmlns:a16="http://schemas.microsoft.com/office/drawing/2014/main" id="{B57E9FCB-F456-4BB4-9A85-C831743A6325}"/>
              </a:ext>
            </a:extLst>
          </p:cNvPr>
          <p:cNvPicPr>
            <a:picLocks noChangeAspect="1"/>
          </p:cNvPicPr>
          <p:nvPr/>
        </p:nvPicPr>
        <p:blipFill>
          <a:blip r:embed="rId4"/>
          <a:stretch>
            <a:fillRect/>
          </a:stretch>
        </p:blipFill>
        <p:spPr>
          <a:xfrm>
            <a:off x="77059" y="360635"/>
            <a:ext cx="3794725" cy="2211115"/>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4" name="Google Shape;280;p44">
            <a:extLst>
              <a:ext uri="{FF2B5EF4-FFF2-40B4-BE49-F238E27FC236}">
                <a16:creationId xmlns:a16="http://schemas.microsoft.com/office/drawing/2014/main" id="{CC5D28B5-4707-4C34-918B-0BAF75BB2756}"/>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44"/>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To share or not to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81" name="Google Shape;281;p44"/>
          <p:cNvSpPr txBox="1"/>
          <p:nvPr/>
        </p:nvSpPr>
        <p:spPr>
          <a:xfrm>
            <a:off x="1180152" y="1738465"/>
            <a:ext cx="1325700" cy="138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Info</a:t>
            </a:r>
            <a:endParaRPr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Example</a:t>
            </a:r>
            <a:endParaRPr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Will Be </a:t>
            </a:r>
            <a:endParaRPr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r>
              <a:rPr lang="en"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Here</a:t>
            </a:r>
            <a:endParaRPr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278;p44">
            <a:extLst>
              <a:ext uri="{FF2B5EF4-FFF2-40B4-BE49-F238E27FC236}">
                <a16:creationId xmlns:a16="http://schemas.microsoft.com/office/drawing/2014/main" id="{C113726B-050E-4D92-9635-21ACC670449F}"/>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12" name="Google Shape;280;p44">
            <a:extLst>
              <a:ext uri="{FF2B5EF4-FFF2-40B4-BE49-F238E27FC236}">
                <a16:creationId xmlns:a16="http://schemas.microsoft.com/office/drawing/2014/main" id="{A3D8A05B-98CD-4393-89CA-9F7373CA75E6}"/>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45"/>
          <p:cNvSpPr txBox="1"/>
          <p:nvPr/>
        </p:nvSpPr>
        <p:spPr>
          <a:xfrm>
            <a:off x="0" y="202094"/>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Would you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91" name="Google Shape;291;p45"/>
          <p:cNvSpPr txBox="1"/>
          <p:nvPr/>
        </p:nvSpPr>
        <p:spPr>
          <a:xfrm>
            <a:off x="1106012" y="1827865"/>
            <a:ext cx="1325700" cy="120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Social Security Number</a:t>
            </a:r>
            <a:endParaRPr sz="1200" dirty="0">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2" name="Google Shape;278;p44">
            <a:extLst>
              <a:ext uri="{FF2B5EF4-FFF2-40B4-BE49-F238E27FC236}">
                <a16:creationId xmlns:a16="http://schemas.microsoft.com/office/drawing/2014/main" id="{CB1591BA-2627-422F-8208-234BCBC26758}"/>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4" name="Google Shape;280;p44">
            <a:extLst>
              <a:ext uri="{FF2B5EF4-FFF2-40B4-BE49-F238E27FC236}">
                <a16:creationId xmlns:a16="http://schemas.microsoft.com/office/drawing/2014/main" id="{A325694A-5114-4A2B-BA0C-44D9DA8471A7}"/>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46"/>
          <p:cNvSpPr txBox="1"/>
          <p:nvPr/>
        </p:nvSpPr>
        <p:spPr>
          <a:xfrm>
            <a:off x="1155438" y="1827865"/>
            <a:ext cx="1325700" cy="120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Your</a:t>
            </a:r>
            <a:endParaRPr sz="2000" dirty="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0" lvl="0" indent="0" algn="l" rtl="0">
              <a:spcBef>
                <a:spcPts val="0"/>
              </a:spcBef>
              <a:spcAft>
                <a:spcPts val="0"/>
              </a:spcAft>
              <a:buNone/>
            </a:pPr>
            <a:r>
              <a:rPr lang="en" sz="2000" dirty="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Favorite Movie</a:t>
            </a:r>
            <a:endParaRPr sz="1200" dirty="0">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3" name="Google Shape;278;p44">
            <a:extLst>
              <a:ext uri="{FF2B5EF4-FFF2-40B4-BE49-F238E27FC236}">
                <a16:creationId xmlns:a16="http://schemas.microsoft.com/office/drawing/2014/main" id="{62E1000C-0118-4159-A5F7-BE680E534645}"/>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287;p45">
            <a:extLst>
              <a:ext uri="{FF2B5EF4-FFF2-40B4-BE49-F238E27FC236}">
                <a16:creationId xmlns:a16="http://schemas.microsoft.com/office/drawing/2014/main" id="{91EDA82F-97FF-40EF-8EE3-8EFC0F7D0425}"/>
              </a:ext>
            </a:extLst>
          </p:cNvPr>
          <p:cNvSpPr txBox="1"/>
          <p:nvPr/>
        </p:nvSpPr>
        <p:spPr>
          <a:xfrm>
            <a:off x="0" y="202094"/>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Would you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5" name="Google Shape;280;p44">
            <a:extLst>
              <a:ext uri="{FF2B5EF4-FFF2-40B4-BE49-F238E27FC236}">
                <a16:creationId xmlns:a16="http://schemas.microsoft.com/office/drawing/2014/main" id="{73DAF9F6-BF5B-4CBF-A1BE-564DBDEBF4A2}"/>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47"/>
          <p:cNvSpPr txBox="1"/>
          <p:nvPr/>
        </p:nvSpPr>
        <p:spPr>
          <a:xfrm>
            <a:off x="1114248" y="1827865"/>
            <a:ext cx="1325700" cy="120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Your</a:t>
            </a:r>
            <a:endParaRPr sz="2000" dirty="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0" lvl="0" indent="0" algn="l" rtl="0">
              <a:spcBef>
                <a:spcPts val="0"/>
              </a:spcBef>
              <a:spcAft>
                <a:spcPts val="0"/>
              </a:spcAft>
              <a:buNone/>
            </a:pPr>
            <a:r>
              <a:rPr lang="en" sz="2000" dirty="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Current Location</a:t>
            </a:r>
            <a:endParaRPr sz="1200" dirty="0">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Google Shape;278;p44">
            <a:extLst>
              <a:ext uri="{FF2B5EF4-FFF2-40B4-BE49-F238E27FC236}">
                <a16:creationId xmlns:a16="http://schemas.microsoft.com/office/drawing/2014/main" id="{C0C212C2-D76F-4D10-B267-C5244C8BFE97}"/>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287;p45">
            <a:extLst>
              <a:ext uri="{FF2B5EF4-FFF2-40B4-BE49-F238E27FC236}">
                <a16:creationId xmlns:a16="http://schemas.microsoft.com/office/drawing/2014/main" id="{CA9B6C90-2E87-42B9-A78F-1B9F96207968}"/>
              </a:ext>
            </a:extLst>
          </p:cNvPr>
          <p:cNvSpPr txBox="1"/>
          <p:nvPr/>
        </p:nvSpPr>
        <p:spPr>
          <a:xfrm>
            <a:off x="0" y="202094"/>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Would you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5" name="Google Shape;280;p44">
            <a:extLst>
              <a:ext uri="{FF2B5EF4-FFF2-40B4-BE49-F238E27FC236}">
                <a16:creationId xmlns:a16="http://schemas.microsoft.com/office/drawing/2014/main" id="{1CA3265C-A152-4D18-8E50-D1A0AD1ACF4D}"/>
              </a:ext>
            </a:extLst>
          </p:cNvPr>
          <p:cNvSpPr/>
          <p:nvPr/>
        </p:nvSpPr>
        <p:spPr>
          <a:xfrm>
            <a:off x="828008" y="1486615"/>
            <a:ext cx="1749900" cy="18879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48"/>
          <p:cNvSpPr txBox="1"/>
          <p:nvPr/>
        </p:nvSpPr>
        <p:spPr>
          <a:xfrm>
            <a:off x="1163676" y="1827865"/>
            <a:ext cx="1325700" cy="120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Your Phone Number</a:t>
            </a:r>
            <a:endParaRPr sz="1200" dirty="0">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Google Shape;278;p44">
            <a:extLst>
              <a:ext uri="{FF2B5EF4-FFF2-40B4-BE49-F238E27FC236}">
                <a16:creationId xmlns:a16="http://schemas.microsoft.com/office/drawing/2014/main" id="{23D650D7-2A4E-412E-A4EF-D4E1BD1ADB90}"/>
              </a:ext>
            </a:extLst>
          </p:cNvPr>
          <p:cNvSpPr txBox="1"/>
          <p:nvPr/>
        </p:nvSpPr>
        <p:spPr>
          <a:xfrm>
            <a:off x="2853950" y="1486615"/>
            <a:ext cx="5868000" cy="2277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Secure Bank Website</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Public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Friend/followers Only Social Media Post</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spcBef>
                <a:spcPts val="0"/>
              </a:spcBef>
              <a:spcAft>
                <a:spcPts val="0"/>
              </a:spcAft>
              <a:buNone/>
            </a:pPr>
            <a:endParaRPr sz="12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000" dirty="0">
                <a:latin typeface="Open Sans" panose="020B0606030504020204" pitchFamily="34" charset="0"/>
                <a:ea typeface="Open Sans" panose="020B0606030504020204" pitchFamily="34" charset="0"/>
                <a:cs typeface="Open Sans" panose="020B0606030504020204" pitchFamily="34" charset="0"/>
                <a:sym typeface="Average"/>
              </a:rPr>
              <a:t>Private message or email</a:t>
            </a:r>
            <a:endParaRPr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287;p45">
            <a:extLst>
              <a:ext uri="{FF2B5EF4-FFF2-40B4-BE49-F238E27FC236}">
                <a16:creationId xmlns:a16="http://schemas.microsoft.com/office/drawing/2014/main" id="{E41AD2AD-A856-4029-A43F-75973746AC31}"/>
              </a:ext>
            </a:extLst>
          </p:cNvPr>
          <p:cNvSpPr txBox="1"/>
          <p:nvPr/>
        </p:nvSpPr>
        <p:spPr>
          <a:xfrm>
            <a:off x="0" y="202094"/>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Would you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7" name="Google Shape;327;p49"/>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 name="Google Shape;266;p43">
            <a:extLst>
              <a:ext uri="{FF2B5EF4-FFF2-40B4-BE49-F238E27FC236}">
                <a16:creationId xmlns:a16="http://schemas.microsoft.com/office/drawing/2014/main" id="{EF76F5A3-1F7C-4415-9F1D-A6AB50E87D58}"/>
              </a:ext>
            </a:extLst>
          </p:cNvPr>
          <p:cNvSpPr txBox="1"/>
          <p:nvPr/>
        </p:nvSpPr>
        <p:spPr>
          <a:xfrm>
            <a:off x="1110775" y="1181948"/>
            <a:ext cx="6417000" cy="10290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Google Shape;333;p50"/>
          <p:cNvPicPr preferRelativeResize="0"/>
          <p:nvPr/>
        </p:nvPicPr>
        <p:blipFill rotWithShape="1">
          <a:blip r:embed="rId4">
            <a:alphaModFix/>
          </a:blip>
          <a:srcRect b="32407"/>
          <a:stretch/>
        </p:blipFill>
        <p:spPr>
          <a:xfrm>
            <a:off x="4608678" y="0"/>
            <a:ext cx="3498123" cy="4860324"/>
          </a:xfrm>
          <a:prstGeom prst="rect">
            <a:avLst/>
          </a:prstGeom>
          <a:noFill/>
          <a:ln>
            <a:noFill/>
          </a:ln>
        </p:spPr>
      </p:pic>
      <p:pic>
        <p:nvPicPr>
          <p:cNvPr id="334" name="Google Shape;334;p50"/>
          <p:cNvPicPr preferRelativeResize="0"/>
          <p:nvPr/>
        </p:nvPicPr>
        <p:blipFill rotWithShape="1">
          <a:blip r:embed="rId5">
            <a:alphaModFix/>
          </a:blip>
          <a:srcRect r="78942"/>
          <a:stretch/>
        </p:blipFill>
        <p:spPr>
          <a:xfrm>
            <a:off x="1682023" y="0"/>
            <a:ext cx="2015428" cy="6822851"/>
          </a:xfrm>
          <a:prstGeom prst="rect">
            <a:avLst/>
          </a:prstGeom>
          <a:noFill/>
          <a:ln>
            <a:noFill/>
          </a:ln>
        </p:spPr>
      </p:pic>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12" name="Google Shape;280;p44">
            <a:extLst>
              <a:ext uri="{FF2B5EF4-FFF2-40B4-BE49-F238E27FC236}">
                <a16:creationId xmlns:a16="http://schemas.microsoft.com/office/drawing/2014/main" id="{88C31EDE-8618-439A-A11D-4614B53F23FB}"/>
              </a:ext>
            </a:extLst>
          </p:cNvPr>
          <p:cNvSpPr/>
          <p:nvPr/>
        </p:nvSpPr>
        <p:spPr>
          <a:xfrm>
            <a:off x="898440" y="2759675"/>
            <a:ext cx="2044538" cy="1249595"/>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15;p39">
            <a:extLst>
              <a:ext uri="{FF2B5EF4-FFF2-40B4-BE49-F238E27FC236}">
                <a16:creationId xmlns:a16="http://schemas.microsoft.com/office/drawing/2014/main" id="{0E319D01-07A1-498C-9629-E8F4CFFDE6FB}"/>
              </a:ext>
            </a:extLst>
          </p:cNvPr>
          <p:cNvSpPr/>
          <p:nvPr/>
        </p:nvSpPr>
        <p:spPr>
          <a:xfrm>
            <a:off x="3130378" y="4049945"/>
            <a:ext cx="4397397"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15;p39">
            <a:extLst>
              <a:ext uri="{FF2B5EF4-FFF2-40B4-BE49-F238E27FC236}">
                <a16:creationId xmlns:a16="http://schemas.microsoft.com/office/drawing/2014/main" id="{42993BC1-F6CA-44CA-B2E0-01C0845DA9A1}"/>
              </a:ext>
            </a:extLst>
          </p:cNvPr>
          <p:cNvSpPr/>
          <p:nvPr/>
        </p:nvSpPr>
        <p:spPr>
          <a:xfrm>
            <a:off x="3130378" y="3261835"/>
            <a:ext cx="5068800"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215;p39">
            <a:extLst>
              <a:ext uri="{FF2B5EF4-FFF2-40B4-BE49-F238E27FC236}">
                <a16:creationId xmlns:a16="http://schemas.microsoft.com/office/drawing/2014/main" id="{E383C5AE-74E7-4FD3-8489-C954B20A38F0}"/>
              </a:ext>
            </a:extLst>
          </p:cNvPr>
          <p:cNvSpPr/>
          <p:nvPr/>
        </p:nvSpPr>
        <p:spPr>
          <a:xfrm>
            <a:off x="3130378" y="2486763"/>
            <a:ext cx="3080952"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51"/>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44" name="Google Shape;344;p51"/>
          <p:cNvSpPr txBox="1"/>
          <p:nvPr/>
        </p:nvSpPr>
        <p:spPr>
          <a:xfrm>
            <a:off x="3452448" y="2571750"/>
            <a:ext cx="2969827"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Look for the gear.</a:t>
            </a:r>
            <a:endParaRPr sz="16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46" name="Google Shape;346;p51"/>
          <p:cNvSpPr txBox="1"/>
          <p:nvPr/>
        </p:nvSpPr>
        <p:spPr>
          <a:xfrm>
            <a:off x="3813776" y="3350428"/>
            <a:ext cx="4385402"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Might be hidden behind the hamburger.</a:t>
            </a:r>
            <a:endParaRPr sz="16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51" name="Google Shape;351;p51"/>
          <p:cNvSpPr txBox="1"/>
          <p:nvPr/>
        </p:nvSpPr>
        <p:spPr>
          <a:xfrm>
            <a:off x="3567764" y="4143549"/>
            <a:ext cx="4161075"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Check and adjust settings often.</a:t>
            </a:r>
            <a:endParaRPr sz="16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 name="Picture 3">
            <a:extLst>
              <a:ext uri="{FF2B5EF4-FFF2-40B4-BE49-F238E27FC236}">
                <a16:creationId xmlns:a16="http://schemas.microsoft.com/office/drawing/2014/main" id="{7F011E1B-AFF9-49B7-BFB9-C45BC54F1F13}"/>
              </a:ext>
            </a:extLst>
          </p:cNvPr>
          <p:cNvPicPr>
            <a:picLocks noChangeAspect="1"/>
          </p:cNvPicPr>
          <p:nvPr/>
        </p:nvPicPr>
        <p:blipFill>
          <a:blip r:embed="rId4"/>
          <a:stretch>
            <a:fillRect/>
          </a:stretch>
        </p:blipFill>
        <p:spPr>
          <a:xfrm>
            <a:off x="3282281" y="2436104"/>
            <a:ext cx="665593" cy="792795"/>
          </a:xfrm>
          <a:prstGeom prst="rect">
            <a:avLst/>
          </a:prstGeom>
        </p:spPr>
      </p:pic>
      <p:sp>
        <p:nvSpPr>
          <p:cNvPr id="5" name="TextBox 4">
            <a:extLst>
              <a:ext uri="{FF2B5EF4-FFF2-40B4-BE49-F238E27FC236}">
                <a16:creationId xmlns:a16="http://schemas.microsoft.com/office/drawing/2014/main" id="{BF93DCC5-920D-4F60-8D11-D891D6B2B64B}"/>
              </a:ext>
            </a:extLst>
          </p:cNvPr>
          <p:cNvSpPr txBox="1"/>
          <p:nvPr/>
        </p:nvSpPr>
        <p:spPr>
          <a:xfrm>
            <a:off x="870384" y="3033951"/>
            <a:ext cx="2100649" cy="923330"/>
          </a:xfrm>
          <a:prstGeom prst="rect">
            <a:avLst/>
          </a:prstGeom>
          <a:noFill/>
        </p:spPr>
        <p:txBody>
          <a:bodyPr wrap="square" rtlCol="0">
            <a:spAutoFit/>
          </a:bodyPr>
          <a:lstStyle/>
          <a:p>
            <a:pPr algn="ctr"/>
            <a:r>
              <a:rPr lang="en-US" sz="2000" dirty="0">
                <a:latin typeface="+mj-lt"/>
                <a:ea typeface="Open Sans" panose="020B0606030504020204" pitchFamily="34" charset="0"/>
                <a:cs typeface="Open Sans" panose="020B0606030504020204" pitchFamily="34" charset="0"/>
                <a:sym typeface="Average"/>
              </a:rPr>
              <a:t>Find privacy settings:</a:t>
            </a:r>
          </a:p>
          <a:p>
            <a:endParaRPr lang="en-US" dirty="0"/>
          </a:p>
        </p:txBody>
      </p:sp>
      <p:pic>
        <p:nvPicPr>
          <p:cNvPr id="9" name="Picture 8">
            <a:extLst>
              <a:ext uri="{FF2B5EF4-FFF2-40B4-BE49-F238E27FC236}">
                <a16:creationId xmlns:a16="http://schemas.microsoft.com/office/drawing/2014/main" id="{9D80E020-F85D-452F-8A04-9BB8C2762E1F}"/>
              </a:ext>
            </a:extLst>
          </p:cNvPr>
          <p:cNvPicPr>
            <a:picLocks noChangeAspect="1"/>
          </p:cNvPicPr>
          <p:nvPr/>
        </p:nvPicPr>
        <p:blipFill>
          <a:blip r:embed="rId5"/>
          <a:stretch>
            <a:fillRect/>
          </a:stretch>
        </p:blipFill>
        <p:spPr>
          <a:xfrm>
            <a:off x="3338393" y="3268308"/>
            <a:ext cx="578692" cy="689286"/>
          </a:xfrm>
          <a:prstGeom prst="rect">
            <a:avLst/>
          </a:prstGeom>
        </p:spPr>
      </p:pic>
      <p:pic>
        <p:nvPicPr>
          <p:cNvPr id="11" name="Picture 10">
            <a:extLst>
              <a:ext uri="{FF2B5EF4-FFF2-40B4-BE49-F238E27FC236}">
                <a16:creationId xmlns:a16="http://schemas.microsoft.com/office/drawing/2014/main" id="{1906750B-1286-4DC7-8002-A74D04272695}"/>
              </a:ext>
            </a:extLst>
          </p:cNvPr>
          <p:cNvPicPr>
            <a:picLocks noChangeAspect="1"/>
          </p:cNvPicPr>
          <p:nvPr/>
        </p:nvPicPr>
        <p:blipFill>
          <a:blip r:embed="rId6"/>
          <a:stretch>
            <a:fillRect/>
          </a:stretch>
        </p:blipFill>
        <p:spPr>
          <a:xfrm>
            <a:off x="3291974" y="3992643"/>
            <a:ext cx="646205" cy="769702"/>
          </a:xfrm>
          <a:prstGeom prst="rect">
            <a:avLst/>
          </a:prstGeom>
        </p:spPr>
      </p:pic>
      <p:sp>
        <p:nvSpPr>
          <p:cNvPr id="14" name="Google Shape;266;p43">
            <a:extLst>
              <a:ext uri="{FF2B5EF4-FFF2-40B4-BE49-F238E27FC236}">
                <a16:creationId xmlns:a16="http://schemas.microsoft.com/office/drawing/2014/main" id="{14E2CE77-85CA-4FC0-B657-C5A2FC794B5F}"/>
              </a:ext>
            </a:extLst>
          </p:cNvPr>
          <p:cNvSpPr txBox="1"/>
          <p:nvPr/>
        </p:nvSpPr>
        <p:spPr>
          <a:xfrm>
            <a:off x="1110775" y="1181948"/>
            <a:ext cx="6417000" cy="187429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5" name="Google Shape;365;p53"/>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 name="Google Shape;266;p43">
            <a:extLst>
              <a:ext uri="{FF2B5EF4-FFF2-40B4-BE49-F238E27FC236}">
                <a16:creationId xmlns:a16="http://schemas.microsoft.com/office/drawing/2014/main" id="{3EE47F60-C745-4317-9BFC-649267891748}"/>
              </a:ext>
            </a:extLst>
          </p:cNvPr>
          <p:cNvSpPr txBox="1"/>
          <p:nvPr/>
        </p:nvSpPr>
        <p:spPr>
          <a:xfrm>
            <a:off x="1110775" y="1181948"/>
            <a:ext cx="6417000" cy="187429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5" name="Google Shape;215;p39">
            <a:extLst>
              <a:ext uri="{FF2B5EF4-FFF2-40B4-BE49-F238E27FC236}">
                <a16:creationId xmlns:a16="http://schemas.microsoft.com/office/drawing/2014/main" id="{5DC4F20E-5263-433D-9512-DAB8D5311446}"/>
              </a:ext>
            </a:extLst>
          </p:cNvPr>
          <p:cNvSpPr/>
          <p:nvPr/>
        </p:nvSpPr>
        <p:spPr>
          <a:xfrm>
            <a:off x="1721510" y="3138783"/>
            <a:ext cx="4327170"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372" name="Google Shape;372;p54"/>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grpSp>
        <p:nvGrpSpPr>
          <p:cNvPr id="374" name="Google Shape;374;p54"/>
          <p:cNvGrpSpPr/>
          <p:nvPr/>
        </p:nvGrpSpPr>
        <p:grpSpPr>
          <a:xfrm>
            <a:off x="1037967" y="3122141"/>
            <a:ext cx="578257" cy="705928"/>
            <a:chOff x="1598725" y="3076775"/>
            <a:chExt cx="547200" cy="1029000"/>
          </a:xfrm>
          <a:solidFill>
            <a:srgbClr val="FFBEAF"/>
          </a:solidFill>
        </p:grpSpPr>
        <p:sp>
          <p:nvSpPr>
            <p:cNvPr id="375" name="Google Shape;375;p54"/>
            <p:cNvSpPr/>
            <p:nvPr/>
          </p:nvSpPr>
          <p:spPr>
            <a:xfrm>
              <a:off x="1598725" y="3076775"/>
              <a:ext cx="547200" cy="1029000"/>
            </a:xfrm>
            <a:prstGeom prst="roundRect">
              <a:avLst>
                <a:gd name="adj" fmla="val 16667"/>
              </a:avLst>
            </a:prstGeom>
            <a:solidFill>
              <a:srgbClr val="0623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6" name="Google Shape;376;p54"/>
            <p:cNvSpPr/>
            <p:nvPr/>
          </p:nvSpPr>
          <p:spPr>
            <a:xfrm>
              <a:off x="1701775" y="3250325"/>
              <a:ext cx="341100" cy="681900"/>
            </a:xfrm>
            <a:prstGeom prst="upArrow">
              <a:avLst>
                <a:gd name="adj1" fmla="val 50000"/>
                <a:gd name="adj2" fmla="val 50000"/>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7" name="Google Shape;377;p54"/>
          <p:cNvSpPr txBox="1"/>
          <p:nvPr/>
        </p:nvSpPr>
        <p:spPr>
          <a:xfrm>
            <a:off x="1830408" y="3187269"/>
            <a:ext cx="4218272" cy="9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Download updates often.</a:t>
            </a:r>
            <a:endParaRPr dirty="0"/>
          </a:p>
        </p:txBody>
      </p:sp>
      <p:sp>
        <p:nvSpPr>
          <p:cNvPr id="2" name="Google Shape;266;p43">
            <a:extLst>
              <a:ext uri="{FF2B5EF4-FFF2-40B4-BE49-F238E27FC236}">
                <a16:creationId xmlns:a16="http://schemas.microsoft.com/office/drawing/2014/main" id="{891E5A6F-C72C-453F-AF39-AE704B6CCD75}"/>
              </a:ext>
            </a:extLst>
          </p:cNvPr>
          <p:cNvSpPr txBox="1"/>
          <p:nvPr/>
        </p:nvSpPr>
        <p:spPr>
          <a:xfrm>
            <a:off x="1110775" y="1181948"/>
            <a:ext cx="6417000" cy="187429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2" name="Google Shape;92;p27"/>
          <p:cNvSpPr txBox="1">
            <a:spLocks noGrp="1"/>
          </p:cNvSpPr>
          <p:nvPr>
            <p:ph type="title" idx="4294967295"/>
          </p:nvPr>
        </p:nvSpPr>
        <p:spPr>
          <a:xfrm>
            <a:off x="1252538" y="293688"/>
            <a:ext cx="7891462" cy="828675"/>
          </a:xfrm>
          <a:prstGeom prst="rect">
            <a:avLst/>
          </a:prstGeom>
          <a:noFill/>
          <a:ln>
            <a:noFill/>
          </a:ln>
        </p:spPr>
        <p:txBody>
          <a:bodyPr spcFirstLastPara="1" wrap="square" lIns="91425" tIns="91425" rIns="91425" bIns="91425" anchor="t" anchorCtr="0">
            <a:noAutofit/>
          </a:bodyPr>
          <a:lstStyle/>
          <a:p>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Agenda</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93" name="Google Shape;93;p27"/>
          <p:cNvSpPr txBox="1">
            <a:spLocks noGrp="1"/>
          </p:cNvSpPr>
          <p:nvPr>
            <p:ph type="ctrTitle" idx="4294967295"/>
          </p:nvPr>
        </p:nvSpPr>
        <p:spPr>
          <a:xfrm>
            <a:off x="1651000" y="1282700"/>
            <a:ext cx="7493000" cy="3040063"/>
          </a:xfrm>
          <a:prstGeom prst="rect">
            <a:avLst/>
          </a:prstGeom>
        </p:spPr>
        <p:txBody>
          <a:bodyPr spcFirstLastPara="1" wrap="square" lIns="91425" tIns="91425" rIns="91425" bIns="91425" anchor="t" anchorCtr="0">
            <a:noAutofit/>
          </a:bodyPr>
          <a:lstStyle/>
          <a:p>
            <a:pPr marL="457200" lvl="0" indent="-406400" algn="l" rtl="0">
              <a:lnSpc>
                <a:spcPct val="150000"/>
              </a:lnSpc>
              <a:spcBef>
                <a:spcPts val="0"/>
              </a:spcBef>
              <a:spcAft>
                <a:spcPts val="0"/>
              </a:spcAft>
              <a:buClrTx/>
              <a:buSzPts val="2800"/>
              <a:buFont typeface="Wingdings" panose="05000000000000000000" pitchFamily="2" charset="2"/>
              <a:buChar char="§"/>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First Steps For Everyone </a:t>
            </a:r>
            <a:b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(for protecting accounts and devices)</a:t>
            </a:r>
            <a:b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 BREAK ---</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406400" algn="l" rtl="0">
              <a:lnSpc>
                <a:spcPct val="150000"/>
              </a:lnSpc>
              <a:spcBef>
                <a:spcPts val="0"/>
              </a:spcBef>
              <a:spcAft>
                <a:spcPts val="0"/>
              </a:spcAft>
              <a:buClrTx/>
              <a:buSzPts val="2800"/>
              <a:buFont typeface="Wingdings" panose="05000000000000000000" pitchFamily="2" charset="2"/>
              <a:buChar char="§"/>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Digital Tracking and Cookies</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406400" algn="l" rtl="0">
              <a:lnSpc>
                <a:spcPct val="150000"/>
              </a:lnSpc>
              <a:spcBef>
                <a:spcPts val="0"/>
              </a:spcBef>
              <a:spcAft>
                <a:spcPts val="0"/>
              </a:spcAft>
              <a:buClrTx/>
              <a:buSzPts val="2800"/>
              <a:buFont typeface="Wingdings" panose="05000000000000000000" pitchFamily="2" charset="2"/>
              <a:buChar char="§"/>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Protecting Students Online</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4" name="Google Shape;215;p39">
            <a:extLst>
              <a:ext uri="{FF2B5EF4-FFF2-40B4-BE49-F238E27FC236}">
                <a16:creationId xmlns:a16="http://schemas.microsoft.com/office/drawing/2014/main" id="{6C9A2854-94D3-4E10-9F8A-889A3D52D5EF}"/>
              </a:ext>
            </a:extLst>
          </p:cNvPr>
          <p:cNvSpPr/>
          <p:nvPr/>
        </p:nvSpPr>
        <p:spPr>
          <a:xfrm>
            <a:off x="1721510" y="3138783"/>
            <a:ext cx="4327170"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383" name="Google Shape;383;p55"/>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0" name="Google Shape;377;p54">
            <a:extLst>
              <a:ext uri="{FF2B5EF4-FFF2-40B4-BE49-F238E27FC236}">
                <a16:creationId xmlns:a16="http://schemas.microsoft.com/office/drawing/2014/main" id="{6250CD65-8056-4CD2-A510-A71A5F1F8529}"/>
              </a:ext>
            </a:extLst>
          </p:cNvPr>
          <p:cNvSpPr txBox="1"/>
          <p:nvPr/>
        </p:nvSpPr>
        <p:spPr>
          <a:xfrm>
            <a:off x="1805064" y="3194555"/>
            <a:ext cx="4218272" cy="9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Act slowly and suspiciously.</a:t>
            </a:r>
            <a:endParaRPr dirty="0"/>
          </a:p>
        </p:txBody>
      </p:sp>
      <p:sp>
        <p:nvSpPr>
          <p:cNvPr id="11" name="Google Shape;266;p43">
            <a:extLst>
              <a:ext uri="{FF2B5EF4-FFF2-40B4-BE49-F238E27FC236}">
                <a16:creationId xmlns:a16="http://schemas.microsoft.com/office/drawing/2014/main" id="{FD69FB4C-48C1-4887-91E2-9CA94F10A9D8}"/>
              </a:ext>
            </a:extLst>
          </p:cNvPr>
          <p:cNvSpPr txBox="1"/>
          <p:nvPr/>
        </p:nvSpPr>
        <p:spPr>
          <a:xfrm>
            <a:off x="1110775" y="1181948"/>
            <a:ext cx="6417000" cy="1874290"/>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3" name="Picture 2">
            <a:extLst>
              <a:ext uri="{FF2B5EF4-FFF2-40B4-BE49-F238E27FC236}">
                <a16:creationId xmlns:a16="http://schemas.microsoft.com/office/drawing/2014/main" id="{9266DA82-0FA4-4767-A369-D16F44238AB4}"/>
              </a:ext>
            </a:extLst>
          </p:cNvPr>
          <p:cNvPicPr>
            <a:picLocks noChangeAspect="1"/>
          </p:cNvPicPr>
          <p:nvPr/>
        </p:nvPicPr>
        <p:blipFill>
          <a:blip r:embed="rId4"/>
          <a:stretch>
            <a:fillRect/>
          </a:stretch>
        </p:blipFill>
        <p:spPr>
          <a:xfrm>
            <a:off x="864972" y="2808510"/>
            <a:ext cx="1040311" cy="1239126"/>
          </a:xfrm>
          <a:prstGeom prst="rect">
            <a:avLst/>
          </a:prstGeom>
        </p:spPr>
      </p:pic>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7" name="Google Shape;215;p39">
            <a:extLst>
              <a:ext uri="{FF2B5EF4-FFF2-40B4-BE49-F238E27FC236}">
                <a16:creationId xmlns:a16="http://schemas.microsoft.com/office/drawing/2014/main" id="{CCB154C0-E3E4-4E59-9A00-54A2A33D90BA}"/>
              </a:ext>
            </a:extLst>
          </p:cNvPr>
          <p:cNvSpPr/>
          <p:nvPr/>
        </p:nvSpPr>
        <p:spPr>
          <a:xfrm>
            <a:off x="1721510" y="3138783"/>
            <a:ext cx="4876998"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392" name="Google Shape;392;p56"/>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266;p43">
            <a:extLst>
              <a:ext uri="{FF2B5EF4-FFF2-40B4-BE49-F238E27FC236}">
                <a16:creationId xmlns:a16="http://schemas.microsoft.com/office/drawing/2014/main" id="{1F61BF1C-D85F-43C3-92F4-EE04F58703BE}"/>
              </a:ext>
            </a:extLst>
          </p:cNvPr>
          <p:cNvSpPr txBox="1"/>
          <p:nvPr/>
        </p:nvSpPr>
        <p:spPr>
          <a:xfrm>
            <a:off x="1110775" y="1181948"/>
            <a:ext cx="6417000" cy="1676582"/>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377;p54">
            <a:extLst>
              <a:ext uri="{FF2B5EF4-FFF2-40B4-BE49-F238E27FC236}">
                <a16:creationId xmlns:a16="http://schemas.microsoft.com/office/drawing/2014/main" id="{BF7F469A-6E15-4502-A90F-AA4793A02FB3}"/>
              </a:ext>
            </a:extLst>
          </p:cNvPr>
          <p:cNvSpPr txBox="1"/>
          <p:nvPr/>
        </p:nvSpPr>
        <p:spPr>
          <a:xfrm>
            <a:off x="1846253" y="3194555"/>
            <a:ext cx="4636926" cy="9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What makes a good password?</a:t>
            </a:r>
            <a:endParaRPr dirty="0"/>
          </a:p>
        </p:txBody>
      </p:sp>
      <p:pic>
        <p:nvPicPr>
          <p:cNvPr id="6" name="Picture 5">
            <a:extLst>
              <a:ext uri="{FF2B5EF4-FFF2-40B4-BE49-F238E27FC236}">
                <a16:creationId xmlns:a16="http://schemas.microsoft.com/office/drawing/2014/main" id="{2818021A-927C-4774-844A-E2C32127EDFB}"/>
              </a:ext>
            </a:extLst>
          </p:cNvPr>
          <p:cNvPicPr>
            <a:picLocks noChangeAspect="1"/>
          </p:cNvPicPr>
          <p:nvPr/>
        </p:nvPicPr>
        <p:blipFill>
          <a:blip r:embed="rId4"/>
          <a:stretch>
            <a:fillRect/>
          </a:stretch>
        </p:blipFill>
        <p:spPr>
          <a:xfrm>
            <a:off x="749644" y="2914468"/>
            <a:ext cx="879082" cy="1047084"/>
          </a:xfrm>
          <a:prstGeom prst="rect">
            <a:avLst/>
          </a:prstGeom>
        </p:spPr>
      </p:pic>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8" name="Google Shape;215;p39">
            <a:extLst>
              <a:ext uri="{FF2B5EF4-FFF2-40B4-BE49-F238E27FC236}">
                <a16:creationId xmlns:a16="http://schemas.microsoft.com/office/drawing/2014/main" id="{834FA877-CE20-44CD-8F55-E17C1B3322F8}"/>
              </a:ext>
            </a:extLst>
          </p:cNvPr>
          <p:cNvSpPr/>
          <p:nvPr/>
        </p:nvSpPr>
        <p:spPr>
          <a:xfrm>
            <a:off x="5369521" y="4104847"/>
            <a:ext cx="3407120" cy="543253"/>
          </a:xfrm>
          <a:prstGeom prst="roundRect">
            <a:avLst>
              <a:gd name="adj" fmla="val 16667"/>
            </a:avLst>
          </a:prstGeom>
          <a:solidFill>
            <a:srgbClr val="D9E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7" name="Google Shape;215;p39">
            <a:extLst>
              <a:ext uri="{FF2B5EF4-FFF2-40B4-BE49-F238E27FC236}">
                <a16:creationId xmlns:a16="http://schemas.microsoft.com/office/drawing/2014/main" id="{0B5C1824-A14B-4CCB-A8FC-CEFEA285A0B2}"/>
              </a:ext>
            </a:extLst>
          </p:cNvPr>
          <p:cNvSpPr/>
          <p:nvPr/>
        </p:nvSpPr>
        <p:spPr>
          <a:xfrm>
            <a:off x="2719132" y="4108190"/>
            <a:ext cx="2479589" cy="543253"/>
          </a:xfrm>
          <a:prstGeom prst="roundRect">
            <a:avLst>
              <a:gd name="adj" fmla="val 16667"/>
            </a:avLst>
          </a:prstGeom>
          <a:solidFill>
            <a:srgbClr val="FCE5C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6" name="Google Shape;215;p39">
            <a:extLst>
              <a:ext uri="{FF2B5EF4-FFF2-40B4-BE49-F238E27FC236}">
                <a16:creationId xmlns:a16="http://schemas.microsoft.com/office/drawing/2014/main" id="{BA46FC5A-12DE-4DA2-904E-E548812CCABC}"/>
              </a:ext>
            </a:extLst>
          </p:cNvPr>
          <p:cNvSpPr/>
          <p:nvPr/>
        </p:nvSpPr>
        <p:spPr>
          <a:xfrm>
            <a:off x="419195" y="4110843"/>
            <a:ext cx="2129138" cy="543253"/>
          </a:xfrm>
          <a:prstGeom prst="roundRect">
            <a:avLst>
              <a:gd name="adj" fmla="val 16667"/>
            </a:avLst>
          </a:prstGeom>
          <a:solidFill>
            <a:srgbClr val="E6B8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402" name="Google Shape;402;p57"/>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08" name="Google Shape;408;p57"/>
          <p:cNvSpPr txBox="1"/>
          <p:nvPr/>
        </p:nvSpPr>
        <p:spPr>
          <a:xfrm>
            <a:off x="3191343" y="4123766"/>
            <a:ext cx="1585886"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Spaceship123</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10" name="Google Shape;410;p57"/>
          <p:cNvSpPr txBox="1"/>
          <p:nvPr/>
        </p:nvSpPr>
        <p:spPr>
          <a:xfrm>
            <a:off x="492171" y="4136000"/>
            <a:ext cx="1956900"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spaceship</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12" name="Google Shape;412;p57"/>
          <p:cNvSpPr txBox="1"/>
          <p:nvPr/>
        </p:nvSpPr>
        <p:spPr>
          <a:xfrm>
            <a:off x="5958450" y="4120423"/>
            <a:ext cx="2229262" cy="512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latin typeface="Open Sans" panose="020B0606030504020204" pitchFamily="34" charset="0"/>
                <a:ea typeface="Open Sans" panose="020B0606030504020204" pitchFamily="34" charset="0"/>
                <a:cs typeface="Open Sans" panose="020B0606030504020204" pitchFamily="34" charset="0"/>
                <a:sym typeface="Average"/>
              </a:rPr>
              <a:t>Sp@c3Sh1pSailing</a:t>
            </a:r>
            <a:endParaRPr sz="16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215;p39">
            <a:extLst>
              <a:ext uri="{FF2B5EF4-FFF2-40B4-BE49-F238E27FC236}">
                <a16:creationId xmlns:a16="http://schemas.microsoft.com/office/drawing/2014/main" id="{5372F6A6-32D9-4BDF-8E3A-A4EC09F6054D}"/>
              </a:ext>
            </a:extLst>
          </p:cNvPr>
          <p:cNvSpPr/>
          <p:nvPr/>
        </p:nvSpPr>
        <p:spPr>
          <a:xfrm>
            <a:off x="1721510" y="3138783"/>
            <a:ext cx="4876998"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3" name="Google Shape;266;p43">
            <a:extLst>
              <a:ext uri="{FF2B5EF4-FFF2-40B4-BE49-F238E27FC236}">
                <a16:creationId xmlns:a16="http://schemas.microsoft.com/office/drawing/2014/main" id="{E1E85A8A-DD50-413D-87CC-4A9E4A6C99CD}"/>
              </a:ext>
            </a:extLst>
          </p:cNvPr>
          <p:cNvSpPr txBox="1"/>
          <p:nvPr/>
        </p:nvSpPr>
        <p:spPr>
          <a:xfrm>
            <a:off x="1110775" y="1181948"/>
            <a:ext cx="6417000" cy="1676582"/>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377;p54">
            <a:extLst>
              <a:ext uri="{FF2B5EF4-FFF2-40B4-BE49-F238E27FC236}">
                <a16:creationId xmlns:a16="http://schemas.microsoft.com/office/drawing/2014/main" id="{6295C546-4E08-4C7E-903C-346E97018BC1}"/>
              </a:ext>
            </a:extLst>
          </p:cNvPr>
          <p:cNvSpPr txBox="1"/>
          <p:nvPr/>
        </p:nvSpPr>
        <p:spPr>
          <a:xfrm>
            <a:off x="1846253" y="3181172"/>
            <a:ext cx="4636926" cy="5340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What makes a good password?</a:t>
            </a:r>
            <a:endParaRPr dirty="0"/>
          </a:p>
        </p:txBody>
      </p:sp>
      <p:pic>
        <p:nvPicPr>
          <p:cNvPr id="5" name="Picture 4">
            <a:extLst>
              <a:ext uri="{FF2B5EF4-FFF2-40B4-BE49-F238E27FC236}">
                <a16:creationId xmlns:a16="http://schemas.microsoft.com/office/drawing/2014/main" id="{CCC91819-8534-4869-93C9-389F512E1902}"/>
              </a:ext>
            </a:extLst>
          </p:cNvPr>
          <p:cNvPicPr>
            <a:picLocks noChangeAspect="1"/>
          </p:cNvPicPr>
          <p:nvPr/>
        </p:nvPicPr>
        <p:blipFill>
          <a:blip r:embed="rId4"/>
          <a:stretch>
            <a:fillRect/>
          </a:stretch>
        </p:blipFill>
        <p:spPr>
          <a:xfrm>
            <a:off x="749644" y="2914468"/>
            <a:ext cx="879082" cy="1047084"/>
          </a:xfrm>
          <a:prstGeom prst="rect">
            <a:avLst/>
          </a:prstGeom>
        </p:spPr>
      </p:pic>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8" name="Google Shape;418;p58"/>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r>
              <a:rPr lang="en"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t>
            </a:r>
            <a:endParaRPr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24" name="Google Shape;424;p58"/>
          <p:cNvSpPr txBox="1"/>
          <p:nvPr/>
        </p:nvSpPr>
        <p:spPr>
          <a:xfrm>
            <a:off x="1846253" y="3757654"/>
            <a:ext cx="6606944" cy="11046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Do you use the same password for multiple accounts?</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lnSpc>
                <a:spcPct val="150000"/>
              </a:lnSpc>
              <a:spcBef>
                <a:spcPts val="0"/>
              </a:spcBef>
              <a:spcAft>
                <a:spcPts val="0"/>
              </a:spcAft>
              <a:buNone/>
            </a:pPr>
            <a:r>
              <a:rPr lang="en"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How many different passwords do you use?</a:t>
            </a:r>
            <a:endParaRPr sz="18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266;p43">
            <a:extLst>
              <a:ext uri="{FF2B5EF4-FFF2-40B4-BE49-F238E27FC236}">
                <a16:creationId xmlns:a16="http://schemas.microsoft.com/office/drawing/2014/main" id="{0D32ACF5-784F-44C7-8E49-584B85EE41E2}"/>
              </a:ext>
            </a:extLst>
          </p:cNvPr>
          <p:cNvSpPr txBox="1"/>
          <p:nvPr/>
        </p:nvSpPr>
        <p:spPr>
          <a:xfrm>
            <a:off x="1110775" y="1181948"/>
            <a:ext cx="6417000" cy="1676582"/>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215;p39">
            <a:extLst>
              <a:ext uri="{FF2B5EF4-FFF2-40B4-BE49-F238E27FC236}">
                <a16:creationId xmlns:a16="http://schemas.microsoft.com/office/drawing/2014/main" id="{60478130-3DE5-4B37-8355-AB297D537E3D}"/>
              </a:ext>
            </a:extLst>
          </p:cNvPr>
          <p:cNvSpPr/>
          <p:nvPr/>
        </p:nvSpPr>
        <p:spPr>
          <a:xfrm>
            <a:off x="1721510" y="3138783"/>
            <a:ext cx="3600133"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4" name="Google Shape;377;p54">
            <a:extLst>
              <a:ext uri="{FF2B5EF4-FFF2-40B4-BE49-F238E27FC236}">
                <a16:creationId xmlns:a16="http://schemas.microsoft.com/office/drawing/2014/main" id="{ECFE83D5-8BA4-4943-A38D-35C1C022684A}"/>
              </a:ext>
            </a:extLst>
          </p:cNvPr>
          <p:cNvSpPr txBox="1"/>
          <p:nvPr/>
        </p:nvSpPr>
        <p:spPr>
          <a:xfrm>
            <a:off x="1846253" y="3181172"/>
            <a:ext cx="4636926" cy="5340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Discussion Questions</a:t>
            </a:r>
            <a:endParaRPr dirty="0"/>
          </a:p>
        </p:txBody>
      </p:sp>
      <p:pic>
        <p:nvPicPr>
          <p:cNvPr id="5" name="Picture 4">
            <a:extLst>
              <a:ext uri="{FF2B5EF4-FFF2-40B4-BE49-F238E27FC236}">
                <a16:creationId xmlns:a16="http://schemas.microsoft.com/office/drawing/2014/main" id="{0B825E6B-809A-42CB-B012-500C22D15254}"/>
              </a:ext>
            </a:extLst>
          </p:cNvPr>
          <p:cNvPicPr>
            <a:picLocks noChangeAspect="1"/>
          </p:cNvPicPr>
          <p:nvPr/>
        </p:nvPicPr>
        <p:blipFill>
          <a:blip r:embed="rId4"/>
          <a:stretch>
            <a:fillRect/>
          </a:stretch>
        </p:blipFill>
        <p:spPr>
          <a:xfrm>
            <a:off x="749644" y="2914468"/>
            <a:ext cx="879082" cy="1047084"/>
          </a:xfrm>
          <a:prstGeom prst="rect">
            <a:avLst/>
          </a:prstGeom>
        </p:spPr>
      </p:pic>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30" name="Google Shape;430;p59"/>
          <p:cNvSpPr txBox="1"/>
          <p:nvPr/>
        </p:nvSpPr>
        <p:spPr>
          <a:xfrm>
            <a:off x="0" y="1905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 name="Google Shape;215;p39">
            <a:extLst>
              <a:ext uri="{FF2B5EF4-FFF2-40B4-BE49-F238E27FC236}">
                <a16:creationId xmlns:a16="http://schemas.microsoft.com/office/drawing/2014/main" id="{3D8872C0-AE98-4507-8C2D-2E50C831BB1D}"/>
              </a:ext>
            </a:extLst>
          </p:cNvPr>
          <p:cNvSpPr/>
          <p:nvPr/>
        </p:nvSpPr>
        <p:spPr>
          <a:xfrm>
            <a:off x="1721510" y="3138783"/>
            <a:ext cx="4951139"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pic>
        <p:nvPicPr>
          <p:cNvPr id="4" name="Picture 3">
            <a:extLst>
              <a:ext uri="{FF2B5EF4-FFF2-40B4-BE49-F238E27FC236}">
                <a16:creationId xmlns:a16="http://schemas.microsoft.com/office/drawing/2014/main" id="{6CA1710C-E315-4560-815C-20C5CB9B484C}"/>
              </a:ext>
            </a:extLst>
          </p:cNvPr>
          <p:cNvPicPr>
            <a:picLocks noChangeAspect="1"/>
          </p:cNvPicPr>
          <p:nvPr/>
        </p:nvPicPr>
        <p:blipFill>
          <a:blip r:embed="rId4"/>
          <a:stretch>
            <a:fillRect/>
          </a:stretch>
        </p:blipFill>
        <p:spPr>
          <a:xfrm>
            <a:off x="749644" y="2914468"/>
            <a:ext cx="879082" cy="1047084"/>
          </a:xfrm>
          <a:prstGeom prst="rect">
            <a:avLst/>
          </a:prstGeom>
        </p:spPr>
      </p:pic>
      <p:sp>
        <p:nvSpPr>
          <p:cNvPr id="433" name="Google Shape;433;p59"/>
          <p:cNvSpPr txBox="1"/>
          <p:nvPr/>
        </p:nvSpPr>
        <p:spPr>
          <a:xfrm>
            <a:off x="1850516" y="3202940"/>
            <a:ext cx="5835386" cy="51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0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5"/>
              </a:rPr>
              <a:t>https://howsecureismypassword.net/</a:t>
            </a:r>
            <a:r>
              <a:rPr lang="en" sz="2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0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 name="Google Shape;266;p43">
            <a:extLst>
              <a:ext uri="{FF2B5EF4-FFF2-40B4-BE49-F238E27FC236}">
                <a16:creationId xmlns:a16="http://schemas.microsoft.com/office/drawing/2014/main" id="{8DBCC352-87DF-4600-BCA1-625AA2B5AD26}"/>
              </a:ext>
            </a:extLst>
          </p:cNvPr>
          <p:cNvSpPr txBox="1"/>
          <p:nvPr/>
        </p:nvSpPr>
        <p:spPr>
          <a:xfrm>
            <a:off x="1110775" y="1181948"/>
            <a:ext cx="6417000" cy="1676582"/>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what you share.</a:t>
            </a: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Make it harder for the bad guys.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250;p41">
            <a:extLst>
              <a:ext uri="{FF2B5EF4-FFF2-40B4-BE49-F238E27FC236}">
                <a16:creationId xmlns:a16="http://schemas.microsoft.com/office/drawing/2014/main" id="{DA8B997C-2717-4E24-8AE0-0F2FB6745D30}"/>
              </a:ext>
            </a:extLst>
          </p:cNvPr>
          <p:cNvSpPr txBox="1"/>
          <p:nvPr/>
        </p:nvSpPr>
        <p:spPr>
          <a:xfrm rot="20698741">
            <a:off x="2100579" y="3978324"/>
            <a:ext cx="1619520" cy="62862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dirty="0">
                <a:latin typeface="Caveat"/>
                <a:ea typeface="Caveat"/>
                <a:cs typeface="Caveat"/>
                <a:sym typeface="Caveat"/>
              </a:rPr>
              <a:t>Try it now!</a:t>
            </a:r>
            <a:endParaRPr sz="2800" dirty="0">
              <a:latin typeface="Caveat"/>
              <a:ea typeface="Caveat"/>
              <a:cs typeface="Caveat"/>
              <a:sym typeface="Caveat"/>
            </a:endParaRPr>
          </a:p>
        </p:txBody>
      </p:sp>
      <p:pic>
        <p:nvPicPr>
          <p:cNvPr id="7" name="Picture 6">
            <a:extLst>
              <a:ext uri="{FF2B5EF4-FFF2-40B4-BE49-F238E27FC236}">
                <a16:creationId xmlns:a16="http://schemas.microsoft.com/office/drawing/2014/main" id="{AC20F10C-86A9-4C9A-AC6E-5FFAF7EA610C}"/>
              </a:ext>
            </a:extLst>
          </p:cNvPr>
          <p:cNvPicPr>
            <a:picLocks noChangeAspect="1"/>
          </p:cNvPicPr>
          <p:nvPr/>
        </p:nvPicPr>
        <p:blipFill>
          <a:blip r:embed="rId6"/>
          <a:stretch>
            <a:fillRect/>
          </a:stretch>
        </p:blipFill>
        <p:spPr>
          <a:xfrm rot="20836790">
            <a:off x="3245969" y="2744794"/>
            <a:ext cx="2043061" cy="2433513"/>
          </a:xfrm>
          <a:prstGeom prst="rect">
            <a:avLst/>
          </a:prstGeom>
        </p:spPr>
      </p:pic>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2" name="Google Shape;442;p60"/>
          <p:cNvSpPr txBox="1"/>
          <p:nvPr/>
        </p:nvSpPr>
        <p:spPr>
          <a:xfrm>
            <a:off x="0" y="287316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Questions</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 name="Google Shape;442;p60">
            <a:extLst>
              <a:ext uri="{FF2B5EF4-FFF2-40B4-BE49-F238E27FC236}">
                <a16:creationId xmlns:a16="http://schemas.microsoft.com/office/drawing/2014/main" id="{F848370F-9392-413E-BEED-D55EDCF46B81}"/>
              </a:ext>
            </a:extLst>
          </p:cNvPr>
          <p:cNvSpPr txBox="1"/>
          <p:nvPr/>
        </p:nvSpPr>
        <p:spPr>
          <a:xfrm>
            <a:off x="0" y="15427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166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a:t>
            </a:r>
            <a:endParaRPr sz="166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8" name="Rectangle 7">
            <a:extLst>
              <a:ext uri="{FF2B5EF4-FFF2-40B4-BE49-F238E27FC236}">
                <a16:creationId xmlns:a16="http://schemas.microsoft.com/office/drawing/2014/main" id="{E5DA111B-2B4A-4569-B2CC-0D789BCBB8B3}"/>
              </a:ext>
            </a:extLst>
          </p:cNvPr>
          <p:cNvSpPr/>
          <p:nvPr/>
        </p:nvSpPr>
        <p:spPr>
          <a:xfrm>
            <a:off x="0" y="0"/>
            <a:ext cx="9144000" cy="5143500"/>
          </a:xfrm>
          <a:prstGeom prst="rect">
            <a:avLst/>
          </a:prstGeom>
          <a:solidFill>
            <a:srgbClr val="0623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oogle Shape;442;p60">
            <a:extLst>
              <a:ext uri="{FF2B5EF4-FFF2-40B4-BE49-F238E27FC236}">
                <a16:creationId xmlns:a16="http://schemas.microsoft.com/office/drawing/2014/main" id="{A84CDF94-9A0F-4F3B-BD96-A0119B819B1E}"/>
              </a:ext>
            </a:extLst>
          </p:cNvPr>
          <p:cNvSpPr txBox="1"/>
          <p:nvPr/>
        </p:nvSpPr>
        <p:spPr>
          <a:xfrm>
            <a:off x="0" y="2955539"/>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40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Break</a:t>
            </a:r>
            <a:endParaRPr sz="40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10" name="Picture 9">
            <a:extLst>
              <a:ext uri="{FF2B5EF4-FFF2-40B4-BE49-F238E27FC236}">
                <a16:creationId xmlns:a16="http://schemas.microsoft.com/office/drawing/2014/main" id="{B6F52EDF-786E-4353-BA64-AFFD2247F128}"/>
              </a:ext>
            </a:extLst>
          </p:cNvPr>
          <p:cNvPicPr>
            <a:picLocks noChangeAspect="1"/>
          </p:cNvPicPr>
          <p:nvPr/>
        </p:nvPicPr>
        <p:blipFill>
          <a:blip r:embed="rId3"/>
          <a:stretch>
            <a:fillRect/>
          </a:stretch>
        </p:blipFill>
        <p:spPr>
          <a:xfrm>
            <a:off x="3647523" y="1086806"/>
            <a:ext cx="1848954" cy="220231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4" name="Google Shape;454;p62"/>
          <p:cNvSpPr txBox="1"/>
          <p:nvPr/>
        </p:nvSpPr>
        <p:spPr>
          <a:xfrm>
            <a:off x="0" y="4191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Tracking and Cookies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a:extLst>
              <a:ext uri="{FF2B5EF4-FFF2-40B4-BE49-F238E27FC236}">
                <a16:creationId xmlns:a16="http://schemas.microsoft.com/office/drawing/2014/main" id="{BD632C2D-8681-4EEE-89E2-B953B1367636}"/>
              </a:ext>
            </a:extLst>
          </p:cNvPr>
          <p:cNvPicPr>
            <a:picLocks noChangeAspect="1"/>
          </p:cNvPicPr>
          <p:nvPr/>
        </p:nvPicPr>
        <p:blipFill>
          <a:blip r:embed="rId4"/>
          <a:stretch>
            <a:fillRect/>
          </a:stretch>
        </p:blipFill>
        <p:spPr>
          <a:xfrm>
            <a:off x="2047272" y="1597092"/>
            <a:ext cx="5049456" cy="2520026"/>
          </a:xfrm>
          <a:prstGeom prst="rect">
            <a:avLst/>
          </a:prstGeom>
        </p:spPr>
      </p:pic>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2" name="Google Shape;462;p63"/>
          <p:cNvSpPr txBox="1"/>
          <p:nvPr/>
        </p:nvSpPr>
        <p:spPr>
          <a:xfrm>
            <a:off x="0" y="4191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Tracking and Cookies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63" name="Google Shape;463;p63"/>
          <p:cNvSpPr/>
          <p:nvPr/>
        </p:nvSpPr>
        <p:spPr>
          <a:xfrm>
            <a:off x="3062225" y="1626875"/>
            <a:ext cx="3232500" cy="2671200"/>
          </a:xfrm>
          <a:prstGeom prst="rect">
            <a:avLst/>
          </a:prstGeom>
          <a:solidFill>
            <a:schemeClr val="lt1"/>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63"/>
          <p:cNvSpPr/>
          <p:nvPr/>
        </p:nvSpPr>
        <p:spPr>
          <a:xfrm>
            <a:off x="4184750" y="3530825"/>
            <a:ext cx="1001700" cy="319800"/>
          </a:xfrm>
          <a:prstGeom prst="roundRect">
            <a:avLst>
              <a:gd name="adj" fmla="val 16667"/>
            </a:avLst>
          </a:prstGeom>
          <a:solidFill>
            <a:schemeClr val="lt2"/>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63"/>
          <p:cNvSpPr txBox="1"/>
          <p:nvPr/>
        </p:nvSpPr>
        <p:spPr>
          <a:xfrm>
            <a:off x="3055100" y="1634600"/>
            <a:ext cx="3261000" cy="2664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latin typeface="Times New Roman"/>
                <a:ea typeface="Times New Roman"/>
                <a:cs typeface="Times New Roman"/>
                <a:sym typeface="Times New Roman"/>
              </a:rPr>
              <a:t>PRIVACY </a:t>
            </a:r>
            <a:endParaRPr sz="2400" b="1">
              <a:latin typeface="Times New Roman"/>
              <a:ea typeface="Times New Roman"/>
              <a:cs typeface="Times New Roman"/>
              <a:sym typeface="Times New Roman"/>
            </a:endParaRPr>
          </a:p>
          <a:p>
            <a:pPr marL="0" lvl="0" indent="0" algn="ctr" rtl="0">
              <a:spcBef>
                <a:spcPts val="0"/>
              </a:spcBef>
              <a:spcAft>
                <a:spcPts val="0"/>
              </a:spcAft>
              <a:buNone/>
            </a:pPr>
            <a:r>
              <a:rPr lang="en" sz="2400" b="1">
                <a:latin typeface="Times New Roman"/>
                <a:ea typeface="Times New Roman"/>
                <a:cs typeface="Times New Roman"/>
                <a:sym typeface="Times New Roman"/>
              </a:rPr>
              <a:t>MATTERS</a:t>
            </a:r>
            <a:br>
              <a:rPr lang="en" sz="1800">
                <a:latin typeface="Times New Roman"/>
                <a:ea typeface="Times New Roman"/>
                <a:cs typeface="Times New Roman"/>
                <a:sym typeface="Times New Roman"/>
              </a:rPr>
            </a:br>
            <a:endParaRPr sz="1800">
              <a:latin typeface="Times New Roman"/>
              <a:ea typeface="Times New Roman"/>
              <a:cs typeface="Times New Roman"/>
              <a:sym typeface="Times New Roman"/>
            </a:endParaRPr>
          </a:p>
          <a:p>
            <a:pPr marL="0" lvl="0" indent="0" algn="ctr" rtl="0">
              <a:spcBef>
                <a:spcPts val="0"/>
              </a:spcBef>
              <a:spcAft>
                <a:spcPts val="0"/>
              </a:spcAft>
              <a:buNone/>
            </a:pPr>
            <a:r>
              <a:rPr lang="en" sz="1800">
                <a:latin typeface="Times New Roman"/>
                <a:ea typeface="Times New Roman"/>
                <a:cs typeface="Times New Roman"/>
                <a:sym typeface="Times New Roman"/>
              </a:rPr>
              <a:t>This website uses cookies to personalize content and ads.</a:t>
            </a:r>
            <a:endParaRPr sz="1800">
              <a:latin typeface="Times New Roman"/>
              <a:ea typeface="Times New Roman"/>
              <a:cs typeface="Times New Roman"/>
              <a:sym typeface="Times New Roman"/>
            </a:endParaRPr>
          </a:p>
          <a:p>
            <a:pPr marL="0" lvl="0" indent="0" algn="ctr" rtl="0">
              <a:spcBef>
                <a:spcPts val="0"/>
              </a:spcBef>
              <a:spcAft>
                <a:spcPts val="0"/>
              </a:spcAft>
              <a:buNone/>
            </a:pPr>
            <a:endParaRPr sz="1800">
              <a:latin typeface="Times New Roman"/>
              <a:ea typeface="Times New Roman"/>
              <a:cs typeface="Times New Roman"/>
              <a:sym typeface="Times New Roman"/>
            </a:endParaRPr>
          </a:p>
          <a:p>
            <a:pPr marL="0" lvl="0" indent="0" algn="ctr" rtl="0">
              <a:spcBef>
                <a:spcPts val="0"/>
              </a:spcBef>
              <a:spcAft>
                <a:spcPts val="0"/>
              </a:spcAft>
              <a:buNone/>
            </a:pPr>
            <a:r>
              <a:rPr lang="en" sz="1800">
                <a:latin typeface="Times New Roman"/>
                <a:ea typeface="Times New Roman"/>
                <a:cs typeface="Times New Roman"/>
                <a:sym typeface="Times New Roman"/>
              </a:rPr>
              <a:t>ACCEPT</a:t>
            </a:r>
            <a:endParaRPr sz="1800">
              <a:latin typeface="Times New Roman"/>
              <a:ea typeface="Times New Roman"/>
              <a:cs typeface="Times New Roman"/>
              <a:sym typeface="Times New Roman"/>
            </a:endParaRPr>
          </a:p>
          <a:p>
            <a:pPr marL="0" lvl="0" indent="0" algn="ctr" rtl="0">
              <a:spcBef>
                <a:spcPts val="0"/>
              </a:spcBef>
              <a:spcAft>
                <a:spcPts val="0"/>
              </a:spcAft>
              <a:buNone/>
            </a:pPr>
            <a:endParaRPr sz="1000">
              <a:latin typeface="Times New Roman"/>
              <a:ea typeface="Times New Roman"/>
              <a:cs typeface="Times New Roman"/>
              <a:sym typeface="Times New Roman"/>
            </a:endParaRPr>
          </a:p>
          <a:p>
            <a:pPr marL="0" lvl="0" indent="0" algn="ctr" rtl="0">
              <a:spcBef>
                <a:spcPts val="0"/>
              </a:spcBef>
              <a:spcAft>
                <a:spcPts val="0"/>
              </a:spcAft>
              <a:buNone/>
            </a:pPr>
            <a:r>
              <a:rPr lang="en" sz="1000" u="sng">
                <a:latin typeface="Times New Roman"/>
                <a:ea typeface="Times New Roman"/>
                <a:cs typeface="Times New Roman"/>
                <a:sym typeface="Times New Roman"/>
              </a:rPr>
              <a:t>Learn more.</a:t>
            </a:r>
            <a:endParaRPr sz="1000" u="sng">
              <a:latin typeface="Times New Roman"/>
              <a:ea typeface="Times New Roman"/>
              <a:cs typeface="Times New Roman"/>
              <a:sym typeface="Times New Roman"/>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pic>
        <p:nvPicPr>
          <p:cNvPr id="471" name="Google Shape;471;p64" descr="In this video, you’ll learn more about digital and browser tracking. Visit https://www.gcflearnfree.org/internetsafety/understanding-browser-tracking/1/ for our text-based lesson.&#10;&#10;This video includes information on:&#10;• Why websites track browsing activity&#10;• How cookies work&#10;• Avoiding cookie tracking&#10;&#10;We hope you enjoy!" title="Understanding Digital Tracking">
            <a:hlinkClick r:id="rId4"/>
          </p:cNvPr>
          <p:cNvPicPr preferRelativeResize="0"/>
          <p:nvPr/>
        </p:nvPicPr>
        <p:blipFill>
          <a:blip r:embed="rId5">
            <a:alphaModFix/>
          </a:blip>
          <a:stretch>
            <a:fillRect/>
          </a:stretch>
        </p:blipFill>
        <p:spPr>
          <a:xfrm>
            <a:off x="1037225" y="0"/>
            <a:ext cx="6857986" cy="5143500"/>
          </a:xfrm>
          <a:prstGeom prst="rect">
            <a:avLst/>
          </a:prstGeom>
          <a:noFill/>
          <a:ln>
            <a:noFill/>
          </a:ln>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9" name="Google Shape;99;p28"/>
          <p:cNvSpPr txBox="1">
            <a:spLocks noGrp="1"/>
          </p:cNvSpPr>
          <p:nvPr>
            <p:ph type="ctrTitle" idx="4294967295"/>
          </p:nvPr>
        </p:nvSpPr>
        <p:spPr>
          <a:xfrm>
            <a:off x="-75" y="1528806"/>
            <a:ext cx="9144000" cy="828900"/>
          </a:xfrm>
          <a:prstGeom prst="rect">
            <a:avLst/>
          </a:prstGeom>
          <a:noFill/>
          <a:ln>
            <a:noFill/>
          </a:ln>
        </p:spPr>
        <p:txBody>
          <a:bodyPr spcFirstLastPara="1" wrap="square" lIns="91425" tIns="91425" rIns="91425" bIns="91425" anchor="t" anchorCtr="0">
            <a:noAutofit/>
          </a:bodyPr>
          <a:lstStyle/>
          <a:p>
            <a:pPr algn="ct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Introduce yourself and share: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00" name="Google Shape;100;p28"/>
          <p:cNvSpPr txBox="1">
            <a:spLocks noGrp="1"/>
          </p:cNvSpPr>
          <p:nvPr>
            <p:ph type="ctrTitle" idx="4294967295"/>
          </p:nvPr>
        </p:nvSpPr>
        <p:spPr>
          <a:xfrm>
            <a:off x="-75" y="2242376"/>
            <a:ext cx="9144000" cy="2094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What do you do, or avoid doing, </a:t>
            </a:r>
            <a:endParaRPr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to protect yourself online?</a:t>
            </a:r>
            <a:endParaRPr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7" name="Google Shape;477;p65"/>
          <p:cNvSpPr txBox="1"/>
          <p:nvPr/>
        </p:nvSpPr>
        <p:spPr>
          <a:xfrm>
            <a:off x="0" y="4191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Tracking and Cookies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2" name="Picture 1">
            <a:extLst>
              <a:ext uri="{FF2B5EF4-FFF2-40B4-BE49-F238E27FC236}">
                <a16:creationId xmlns:a16="http://schemas.microsoft.com/office/drawing/2014/main" id="{4AC5D854-F669-4F84-AEC4-016ED9474203}"/>
              </a:ext>
            </a:extLst>
          </p:cNvPr>
          <p:cNvPicPr>
            <a:picLocks noChangeAspect="1"/>
          </p:cNvPicPr>
          <p:nvPr/>
        </p:nvPicPr>
        <p:blipFill>
          <a:blip r:embed="rId4"/>
          <a:stretch>
            <a:fillRect/>
          </a:stretch>
        </p:blipFill>
        <p:spPr>
          <a:xfrm>
            <a:off x="2327359" y="1751116"/>
            <a:ext cx="4674804" cy="2333049"/>
          </a:xfrm>
          <a:prstGeom prst="rect">
            <a:avLst/>
          </a:prstGeom>
        </p:spPr>
      </p:pic>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5" name="Google Shape;485;p66"/>
          <p:cNvSpPr txBox="1"/>
          <p:nvPr/>
        </p:nvSpPr>
        <p:spPr>
          <a:xfrm>
            <a:off x="0" y="4191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Daisy’s Digital Day Activity</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88" name="Google Shape;488;p66"/>
          <p:cNvSpPr txBox="1"/>
          <p:nvPr/>
        </p:nvSpPr>
        <p:spPr>
          <a:xfrm>
            <a:off x="0" y="1816200"/>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solidFill>
                  <a:schemeClr val="dk1"/>
                </a:solidFill>
                <a:latin typeface="+mj-lt"/>
                <a:ea typeface="Open Sans" panose="020B0606030504020204" pitchFamily="34" charset="0"/>
                <a:cs typeface="Open Sans" panose="020B0606030504020204" pitchFamily="34" charset="0"/>
                <a:sym typeface="Average"/>
              </a:rPr>
              <a:t>Instructions:</a:t>
            </a:r>
            <a:endParaRPr sz="2800" dirty="0">
              <a:solidFill>
                <a:schemeClr val="dk1"/>
              </a:solidFill>
              <a:latin typeface="+mj-lt"/>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Open a new document on your device.</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4" name="Google Shape;494;p67"/>
          <p:cNvSpPr txBox="1"/>
          <p:nvPr/>
        </p:nvSpPr>
        <p:spPr>
          <a:xfrm>
            <a:off x="0" y="78479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Daisy’s Digital Day Activity</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14" name="Picture 13">
            <a:extLst>
              <a:ext uri="{FF2B5EF4-FFF2-40B4-BE49-F238E27FC236}">
                <a16:creationId xmlns:a16="http://schemas.microsoft.com/office/drawing/2014/main" id="{E7FFC79A-667B-4011-80C2-A4FCAA97D81E}"/>
              </a:ext>
            </a:extLst>
          </p:cNvPr>
          <p:cNvPicPr>
            <a:picLocks noChangeAspect="1"/>
          </p:cNvPicPr>
          <p:nvPr/>
        </p:nvPicPr>
        <p:blipFill>
          <a:blip r:embed="rId4"/>
          <a:stretch>
            <a:fillRect/>
          </a:stretch>
        </p:blipFill>
        <p:spPr>
          <a:xfrm rot="8539998">
            <a:off x="751278" y="768542"/>
            <a:ext cx="1514775" cy="1804265"/>
          </a:xfrm>
          <a:prstGeom prst="rect">
            <a:avLst/>
          </a:prstGeom>
        </p:spPr>
      </p:pic>
      <p:grpSp>
        <p:nvGrpSpPr>
          <p:cNvPr id="32" name="Group 31">
            <a:extLst>
              <a:ext uri="{FF2B5EF4-FFF2-40B4-BE49-F238E27FC236}">
                <a16:creationId xmlns:a16="http://schemas.microsoft.com/office/drawing/2014/main" id="{5803D349-DAFA-4395-BAC3-2E61275C2D07}"/>
              </a:ext>
            </a:extLst>
          </p:cNvPr>
          <p:cNvGrpSpPr/>
          <p:nvPr/>
        </p:nvGrpSpPr>
        <p:grpSpPr>
          <a:xfrm>
            <a:off x="502333" y="1964170"/>
            <a:ext cx="8065839" cy="1215160"/>
            <a:chOff x="502333" y="2153225"/>
            <a:chExt cx="8065839" cy="1215160"/>
          </a:xfrm>
        </p:grpSpPr>
        <p:sp>
          <p:nvSpPr>
            <p:cNvPr id="33" name="Oval 32">
              <a:extLst>
                <a:ext uri="{FF2B5EF4-FFF2-40B4-BE49-F238E27FC236}">
                  <a16:creationId xmlns:a16="http://schemas.microsoft.com/office/drawing/2014/main" id="{4D829C61-E16F-44AE-94EF-4112FC0E5E6C}"/>
                </a:ext>
              </a:extLst>
            </p:cNvPr>
            <p:cNvSpPr/>
            <p:nvPr/>
          </p:nvSpPr>
          <p:spPr>
            <a:xfrm>
              <a:off x="7402440" y="2202653"/>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66263C2D-6CDF-4E26-AC7A-0D31F57EFCD9}"/>
                </a:ext>
              </a:extLst>
            </p:cNvPr>
            <p:cNvSpPr/>
            <p:nvPr/>
          </p:nvSpPr>
          <p:spPr>
            <a:xfrm>
              <a:off x="6012971" y="2153225"/>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BFF189FB-57BB-4BD8-818E-44E978BA140B}"/>
                </a:ext>
              </a:extLst>
            </p:cNvPr>
            <p:cNvSpPr/>
            <p:nvPr/>
          </p:nvSpPr>
          <p:spPr>
            <a:xfrm>
              <a:off x="4648216" y="2155403"/>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a:extLst>
                <a:ext uri="{FF2B5EF4-FFF2-40B4-BE49-F238E27FC236}">
                  <a16:creationId xmlns:a16="http://schemas.microsoft.com/office/drawing/2014/main" id="{4B06F931-9BF7-438B-AE1B-98937770CD33}"/>
                </a:ext>
              </a:extLst>
            </p:cNvPr>
            <p:cNvSpPr/>
            <p:nvPr/>
          </p:nvSpPr>
          <p:spPr>
            <a:xfrm>
              <a:off x="3282689" y="2153225"/>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23A9AE2F-8CCD-4962-A06F-82F9C4D7357A}"/>
                </a:ext>
              </a:extLst>
            </p:cNvPr>
            <p:cNvSpPr/>
            <p:nvPr/>
          </p:nvSpPr>
          <p:spPr>
            <a:xfrm>
              <a:off x="1893820" y="2164069"/>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B282DFE5-C954-4AA3-B9E8-1E57E2FBB6F5}"/>
                </a:ext>
              </a:extLst>
            </p:cNvPr>
            <p:cNvSpPr/>
            <p:nvPr/>
          </p:nvSpPr>
          <p:spPr>
            <a:xfrm>
              <a:off x="502333" y="2164069"/>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9" name="Google Shape;495;p67">
              <a:extLst>
                <a:ext uri="{FF2B5EF4-FFF2-40B4-BE49-F238E27FC236}">
                  <a16:creationId xmlns:a16="http://schemas.microsoft.com/office/drawing/2014/main" id="{8FC6E219-4E6F-4F62-BA29-8A184917D69B}"/>
                </a:ext>
              </a:extLst>
            </p:cNvPr>
            <p:cNvPicPr preferRelativeResize="0"/>
            <p:nvPr/>
          </p:nvPicPr>
          <p:blipFill>
            <a:blip r:embed="rId5"/>
            <a:srcRect/>
            <a:stretch/>
          </p:blipFill>
          <p:spPr>
            <a:xfrm>
              <a:off x="701356" y="2291944"/>
              <a:ext cx="767686" cy="914400"/>
            </a:xfrm>
            <a:prstGeom prst="rect">
              <a:avLst/>
            </a:prstGeom>
            <a:noFill/>
            <a:ln>
              <a:noFill/>
            </a:ln>
          </p:spPr>
        </p:pic>
        <p:pic>
          <p:nvPicPr>
            <p:cNvPr id="40" name="Google Shape;496;p67">
              <a:extLst>
                <a:ext uri="{FF2B5EF4-FFF2-40B4-BE49-F238E27FC236}">
                  <a16:creationId xmlns:a16="http://schemas.microsoft.com/office/drawing/2014/main" id="{5E50015F-9742-49A2-94CB-9E7CC329BA99}"/>
                </a:ext>
              </a:extLst>
            </p:cNvPr>
            <p:cNvPicPr preferRelativeResize="0"/>
            <p:nvPr/>
          </p:nvPicPr>
          <p:blipFill>
            <a:blip r:embed="rId6"/>
            <a:srcRect/>
            <a:stretch/>
          </p:blipFill>
          <p:spPr>
            <a:xfrm>
              <a:off x="2084487" y="2278891"/>
              <a:ext cx="767686" cy="914400"/>
            </a:xfrm>
            <a:prstGeom prst="rect">
              <a:avLst/>
            </a:prstGeom>
            <a:noFill/>
            <a:ln>
              <a:noFill/>
            </a:ln>
          </p:spPr>
        </p:pic>
        <p:pic>
          <p:nvPicPr>
            <p:cNvPr id="41" name="Google Shape;497;p67">
              <a:extLst>
                <a:ext uri="{FF2B5EF4-FFF2-40B4-BE49-F238E27FC236}">
                  <a16:creationId xmlns:a16="http://schemas.microsoft.com/office/drawing/2014/main" id="{A4430364-2CF5-4886-906B-7FC997F0E553}"/>
                </a:ext>
              </a:extLst>
            </p:cNvPr>
            <p:cNvPicPr preferRelativeResize="0"/>
            <p:nvPr/>
          </p:nvPicPr>
          <p:blipFill>
            <a:blip r:embed="rId7"/>
            <a:srcRect/>
            <a:stretch/>
          </p:blipFill>
          <p:spPr>
            <a:xfrm>
              <a:off x="3503693" y="2254177"/>
              <a:ext cx="767686" cy="914400"/>
            </a:xfrm>
            <a:prstGeom prst="rect">
              <a:avLst/>
            </a:prstGeom>
            <a:noFill/>
            <a:ln>
              <a:noFill/>
            </a:ln>
          </p:spPr>
        </p:pic>
        <p:pic>
          <p:nvPicPr>
            <p:cNvPr id="42" name="Google Shape;498;p67">
              <a:extLst>
                <a:ext uri="{FF2B5EF4-FFF2-40B4-BE49-F238E27FC236}">
                  <a16:creationId xmlns:a16="http://schemas.microsoft.com/office/drawing/2014/main" id="{95FA7D60-ADD0-4D73-B7B7-25B785A0B0B0}"/>
                </a:ext>
              </a:extLst>
            </p:cNvPr>
            <p:cNvPicPr preferRelativeResize="0"/>
            <p:nvPr/>
          </p:nvPicPr>
          <p:blipFill>
            <a:blip r:embed="rId8"/>
            <a:srcRect/>
            <a:stretch/>
          </p:blipFill>
          <p:spPr>
            <a:xfrm>
              <a:off x="4847239" y="2306943"/>
              <a:ext cx="767686" cy="914400"/>
            </a:xfrm>
            <a:prstGeom prst="rect">
              <a:avLst/>
            </a:prstGeom>
            <a:noFill/>
            <a:ln>
              <a:noFill/>
            </a:ln>
          </p:spPr>
        </p:pic>
        <p:pic>
          <p:nvPicPr>
            <p:cNvPr id="43" name="Google Shape;499;p67">
              <a:extLst>
                <a:ext uri="{FF2B5EF4-FFF2-40B4-BE49-F238E27FC236}">
                  <a16:creationId xmlns:a16="http://schemas.microsoft.com/office/drawing/2014/main" id="{49D6BAE8-C897-417F-9F1C-0A659F0A9809}"/>
                </a:ext>
              </a:extLst>
            </p:cNvPr>
            <p:cNvPicPr preferRelativeResize="0"/>
            <p:nvPr/>
          </p:nvPicPr>
          <p:blipFill>
            <a:blip r:embed="rId9"/>
            <a:srcRect/>
            <a:stretch/>
          </p:blipFill>
          <p:spPr>
            <a:xfrm>
              <a:off x="6236708" y="2254177"/>
              <a:ext cx="767686" cy="914400"/>
            </a:xfrm>
            <a:prstGeom prst="rect">
              <a:avLst/>
            </a:prstGeom>
            <a:noFill/>
            <a:ln>
              <a:noFill/>
            </a:ln>
          </p:spPr>
        </p:pic>
        <p:pic>
          <p:nvPicPr>
            <p:cNvPr id="44" name="Google Shape;500;p67">
              <a:extLst>
                <a:ext uri="{FF2B5EF4-FFF2-40B4-BE49-F238E27FC236}">
                  <a16:creationId xmlns:a16="http://schemas.microsoft.com/office/drawing/2014/main" id="{5AB95FCC-05D9-41C7-B059-97C10C9239A2}"/>
                </a:ext>
              </a:extLst>
            </p:cNvPr>
            <p:cNvPicPr preferRelativeResize="0"/>
            <p:nvPr/>
          </p:nvPicPr>
          <p:blipFill>
            <a:blip r:embed="rId10"/>
            <a:srcRect/>
            <a:stretch/>
          </p:blipFill>
          <p:spPr>
            <a:xfrm>
              <a:off x="7617939" y="2278891"/>
              <a:ext cx="767686" cy="914400"/>
            </a:xfrm>
            <a:prstGeom prst="rect">
              <a:avLst/>
            </a:prstGeom>
            <a:noFill/>
            <a:ln>
              <a:noFill/>
            </a:ln>
          </p:spPr>
        </p:pic>
      </p:gr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8" name="Google Shape;508;p68"/>
          <p:cNvSpPr txBox="1"/>
          <p:nvPr/>
        </p:nvSpPr>
        <p:spPr>
          <a:xfrm>
            <a:off x="0" y="254693"/>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Daisy’s Digital Day Activity</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509" name="Google Shape;509;p68"/>
          <p:cNvSpPr txBox="1"/>
          <p:nvPr/>
        </p:nvSpPr>
        <p:spPr>
          <a:xfrm>
            <a:off x="0" y="2110683"/>
            <a:ext cx="9144000" cy="2151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800" dirty="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Instructions:</a:t>
            </a:r>
          </a:p>
          <a:p>
            <a:pPr marL="0" lvl="0" indent="0" algn="ctr" rtl="0">
              <a:lnSpc>
                <a:spcPct val="150000"/>
              </a:lnSpc>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Make a list of the digital data she creates.</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(examples: posts a picture on social media or her cell phone’s GPS </a:t>
            </a:r>
          </a:p>
          <a:p>
            <a:pPr marL="0" lvl="0" indent="0" algn="ctr" rtl="0">
              <a:spcBef>
                <a:spcPts val="0"/>
              </a:spcBef>
              <a:spcAft>
                <a:spcPts val="0"/>
              </a:spcAft>
              <a:buNone/>
            </a:pP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collects her location)</a:t>
            </a:r>
            <a:endParaRPr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grpSp>
        <p:nvGrpSpPr>
          <p:cNvPr id="26" name="Group 25">
            <a:extLst>
              <a:ext uri="{FF2B5EF4-FFF2-40B4-BE49-F238E27FC236}">
                <a16:creationId xmlns:a16="http://schemas.microsoft.com/office/drawing/2014/main" id="{5DDB18A9-1134-41CB-9FA9-AB1C4E4E81E1}"/>
              </a:ext>
            </a:extLst>
          </p:cNvPr>
          <p:cNvGrpSpPr/>
          <p:nvPr/>
        </p:nvGrpSpPr>
        <p:grpSpPr>
          <a:xfrm>
            <a:off x="1457226" y="1283693"/>
            <a:ext cx="6229548" cy="938513"/>
            <a:chOff x="502333" y="2153225"/>
            <a:chExt cx="8065839" cy="1215160"/>
          </a:xfrm>
        </p:grpSpPr>
        <p:sp>
          <p:nvSpPr>
            <p:cNvPr id="27" name="Oval 26">
              <a:extLst>
                <a:ext uri="{FF2B5EF4-FFF2-40B4-BE49-F238E27FC236}">
                  <a16:creationId xmlns:a16="http://schemas.microsoft.com/office/drawing/2014/main" id="{B5389BA0-D0D9-4ACF-860F-D0596CCCA684}"/>
                </a:ext>
              </a:extLst>
            </p:cNvPr>
            <p:cNvSpPr/>
            <p:nvPr/>
          </p:nvSpPr>
          <p:spPr>
            <a:xfrm>
              <a:off x="7402440" y="2202653"/>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E6D98D7-B869-41F5-9F1E-2694CA7B581B}"/>
                </a:ext>
              </a:extLst>
            </p:cNvPr>
            <p:cNvSpPr/>
            <p:nvPr/>
          </p:nvSpPr>
          <p:spPr>
            <a:xfrm>
              <a:off x="6012971" y="2153225"/>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1B8BE436-B13E-40E6-95F0-F697588E8513}"/>
                </a:ext>
              </a:extLst>
            </p:cNvPr>
            <p:cNvSpPr/>
            <p:nvPr/>
          </p:nvSpPr>
          <p:spPr>
            <a:xfrm>
              <a:off x="4648216" y="2155403"/>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Oval 29">
              <a:extLst>
                <a:ext uri="{FF2B5EF4-FFF2-40B4-BE49-F238E27FC236}">
                  <a16:creationId xmlns:a16="http://schemas.microsoft.com/office/drawing/2014/main" id="{F2525B72-1B89-48DD-8EAB-C04C47FA1D19}"/>
                </a:ext>
              </a:extLst>
            </p:cNvPr>
            <p:cNvSpPr/>
            <p:nvPr/>
          </p:nvSpPr>
          <p:spPr>
            <a:xfrm>
              <a:off x="3282689" y="2153225"/>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9DEBE119-69DE-48AF-8BC4-B8A74CD54D08}"/>
                </a:ext>
              </a:extLst>
            </p:cNvPr>
            <p:cNvSpPr/>
            <p:nvPr/>
          </p:nvSpPr>
          <p:spPr>
            <a:xfrm>
              <a:off x="1893820" y="2164069"/>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4F0514A8-FC6A-439A-8A1C-FBB128D12F40}"/>
                </a:ext>
              </a:extLst>
            </p:cNvPr>
            <p:cNvSpPr/>
            <p:nvPr/>
          </p:nvSpPr>
          <p:spPr>
            <a:xfrm>
              <a:off x="502333" y="2164069"/>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oogle Shape;495;p67">
              <a:extLst>
                <a:ext uri="{FF2B5EF4-FFF2-40B4-BE49-F238E27FC236}">
                  <a16:creationId xmlns:a16="http://schemas.microsoft.com/office/drawing/2014/main" id="{ADC50AAB-DBD3-4986-B602-9E2ACD9A7636}"/>
                </a:ext>
              </a:extLst>
            </p:cNvPr>
            <p:cNvPicPr preferRelativeResize="0"/>
            <p:nvPr/>
          </p:nvPicPr>
          <p:blipFill>
            <a:blip r:embed="rId4"/>
            <a:srcRect/>
            <a:stretch/>
          </p:blipFill>
          <p:spPr>
            <a:xfrm>
              <a:off x="701356" y="2291944"/>
              <a:ext cx="767686" cy="914400"/>
            </a:xfrm>
            <a:prstGeom prst="rect">
              <a:avLst/>
            </a:prstGeom>
            <a:noFill/>
            <a:ln>
              <a:noFill/>
            </a:ln>
          </p:spPr>
        </p:pic>
        <p:pic>
          <p:nvPicPr>
            <p:cNvPr id="34" name="Google Shape;496;p67">
              <a:extLst>
                <a:ext uri="{FF2B5EF4-FFF2-40B4-BE49-F238E27FC236}">
                  <a16:creationId xmlns:a16="http://schemas.microsoft.com/office/drawing/2014/main" id="{D4926BAF-34A8-4EF4-B61D-4925DE0AC0A3}"/>
                </a:ext>
              </a:extLst>
            </p:cNvPr>
            <p:cNvPicPr preferRelativeResize="0"/>
            <p:nvPr/>
          </p:nvPicPr>
          <p:blipFill>
            <a:blip r:embed="rId5"/>
            <a:srcRect/>
            <a:stretch/>
          </p:blipFill>
          <p:spPr>
            <a:xfrm>
              <a:off x="2084487" y="2278891"/>
              <a:ext cx="767686" cy="914400"/>
            </a:xfrm>
            <a:prstGeom prst="rect">
              <a:avLst/>
            </a:prstGeom>
            <a:noFill/>
            <a:ln>
              <a:noFill/>
            </a:ln>
          </p:spPr>
        </p:pic>
        <p:pic>
          <p:nvPicPr>
            <p:cNvPr id="35" name="Google Shape;497;p67">
              <a:extLst>
                <a:ext uri="{FF2B5EF4-FFF2-40B4-BE49-F238E27FC236}">
                  <a16:creationId xmlns:a16="http://schemas.microsoft.com/office/drawing/2014/main" id="{0E6C7638-F6A4-4C74-8AAD-E2DEF53C8A05}"/>
                </a:ext>
              </a:extLst>
            </p:cNvPr>
            <p:cNvPicPr preferRelativeResize="0"/>
            <p:nvPr/>
          </p:nvPicPr>
          <p:blipFill>
            <a:blip r:embed="rId6"/>
            <a:srcRect/>
            <a:stretch/>
          </p:blipFill>
          <p:spPr>
            <a:xfrm>
              <a:off x="3503693" y="2254177"/>
              <a:ext cx="767686" cy="914400"/>
            </a:xfrm>
            <a:prstGeom prst="rect">
              <a:avLst/>
            </a:prstGeom>
            <a:noFill/>
            <a:ln>
              <a:noFill/>
            </a:ln>
          </p:spPr>
        </p:pic>
        <p:pic>
          <p:nvPicPr>
            <p:cNvPr id="36" name="Google Shape;498;p67">
              <a:extLst>
                <a:ext uri="{FF2B5EF4-FFF2-40B4-BE49-F238E27FC236}">
                  <a16:creationId xmlns:a16="http://schemas.microsoft.com/office/drawing/2014/main" id="{9227537F-CF53-4352-B065-E69C3E17EDE2}"/>
                </a:ext>
              </a:extLst>
            </p:cNvPr>
            <p:cNvPicPr preferRelativeResize="0"/>
            <p:nvPr/>
          </p:nvPicPr>
          <p:blipFill>
            <a:blip r:embed="rId7"/>
            <a:srcRect/>
            <a:stretch/>
          </p:blipFill>
          <p:spPr>
            <a:xfrm>
              <a:off x="4847239" y="2306943"/>
              <a:ext cx="767686" cy="914400"/>
            </a:xfrm>
            <a:prstGeom prst="rect">
              <a:avLst/>
            </a:prstGeom>
            <a:noFill/>
            <a:ln>
              <a:noFill/>
            </a:ln>
          </p:spPr>
        </p:pic>
        <p:pic>
          <p:nvPicPr>
            <p:cNvPr id="37" name="Google Shape;499;p67">
              <a:extLst>
                <a:ext uri="{FF2B5EF4-FFF2-40B4-BE49-F238E27FC236}">
                  <a16:creationId xmlns:a16="http://schemas.microsoft.com/office/drawing/2014/main" id="{CA74EFA0-A5CE-439D-AD02-6FABFD6880E5}"/>
                </a:ext>
              </a:extLst>
            </p:cNvPr>
            <p:cNvPicPr preferRelativeResize="0"/>
            <p:nvPr/>
          </p:nvPicPr>
          <p:blipFill>
            <a:blip r:embed="rId8"/>
            <a:srcRect/>
            <a:stretch/>
          </p:blipFill>
          <p:spPr>
            <a:xfrm>
              <a:off x="6236708" y="2254177"/>
              <a:ext cx="767686" cy="914400"/>
            </a:xfrm>
            <a:prstGeom prst="rect">
              <a:avLst/>
            </a:prstGeom>
            <a:noFill/>
            <a:ln>
              <a:noFill/>
            </a:ln>
          </p:spPr>
        </p:pic>
        <p:pic>
          <p:nvPicPr>
            <p:cNvPr id="38" name="Google Shape;500;p67">
              <a:extLst>
                <a:ext uri="{FF2B5EF4-FFF2-40B4-BE49-F238E27FC236}">
                  <a16:creationId xmlns:a16="http://schemas.microsoft.com/office/drawing/2014/main" id="{59AF3C38-D3EF-48EB-AEDA-EF3998917E3C}"/>
                </a:ext>
              </a:extLst>
            </p:cNvPr>
            <p:cNvPicPr preferRelativeResize="0"/>
            <p:nvPr/>
          </p:nvPicPr>
          <p:blipFill>
            <a:blip r:embed="rId9"/>
            <a:srcRect/>
            <a:stretch/>
          </p:blipFill>
          <p:spPr>
            <a:xfrm>
              <a:off x="7617939" y="2278891"/>
              <a:ext cx="767686" cy="914400"/>
            </a:xfrm>
            <a:prstGeom prst="rect">
              <a:avLst/>
            </a:prstGeom>
            <a:noFill/>
            <a:ln>
              <a:noFill/>
            </a:ln>
          </p:spPr>
        </p:pic>
      </p:gr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3" name="Google Shape;215;p39">
            <a:extLst>
              <a:ext uri="{FF2B5EF4-FFF2-40B4-BE49-F238E27FC236}">
                <a16:creationId xmlns:a16="http://schemas.microsoft.com/office/drawing/2014/main" id="{8F2A144F-41D8-419D-BEA1-D103C72B555C}"/>
              </a:ext>
            </a:extLst>
          </p:cNvPr>
          <p:cNvSpPr/>
          <p:nvPr/>
        </p:nvSpPr>
        <p:spPr>
          <a:xfrm>
            <a:off x="1223233" y="3714084"/>
            <a:ext cx="1495254" cy="503689"/>
          </a:xfrm>
          <a:prstGeom prst="roundRect">
            <a:avLst>
              <a:gd name="adj" fmla="val 16667"/>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00"/>
          </a:p>
        </p:txBody>
      </p:sp>
      <p:sp>
        <p:nvSpPr>
          <p:cNvPr id="24" name="Google Shape;508;p68">
            <a:extLst>
              <a:ext uri="{FF2B5EF4-FFF2-40B4-BE49-F238E27FC236}">
                <a16:creationId xmlns:a16="http://schemas.microsoft.com/office/drawing/2014/main" id="{52494E03-8978-47F7-9F91-244F8488DCAD}"/>
              </a:ext>
            </a:extLst>
          </p:cNvPr>
          <p:cNvSpPr txBox="1"/>
          <p:nvPr/>
        </p:nvSpPr>
        <p:spPr>
          <a:xfrm>
            <a:off x="0" y="254693"/>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Daisy’s Digital Day Activity</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523" name="Google Shape;523;p69"/>
          <p:cNvSpPr txBox="1"/>
          <p:nvPr/>
        </p:nvSpPr>
        <p:spPr>
          <a:xfrm>
            <a:off x="778476" y="1705316"/>
            <a:ext cx="7587048" cy="3010500"/>
          </a:xfrm>
          <a:prstGeom prst="rect">
            <a:avLst/>
          </a:prstGeom>
          <a:noFill/>
          <a:ln>
            <a:noFill/>
          </a:ln>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r>
              <a:rPr lang="en-US" sz="2800" dirty="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Instructions:</a:t>
            </a:r>
            <a:endParaRPr sz="2800" dirty="0">
              <a:solidFill>
                <a:schemeClr val="dk1"/>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457200" lvl="0" indent="-419100" algn="l" rtl="0">
              <a:spcBef>
                <a:spcPts val="0"/>
              </a:spcBef>
              <a:spcAft>
                <a:spcPts val="0"/>
              </a:spcAft>
              <a:buClrTx/>
              <a:buSzPts val="3000"/>
              <a:buFont typeface="Wingdings" panose="05000000000000000000" pitchFamily="2" charset="2"/>
              <a:buChar char="§"/>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Take turns sharing one thing from your list.</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419100" algn="l" rtl="0">
              <a:lnSpc>
                <a:spcPct val="150000"/>
              </a:lnSpc>
              <a:spcBef>
                <a:spcPts val="0"/>
              </a:spcBef>
              <a:spcAft>
                <a:spcPts val="0"/>
              </a:spcAft>
              <a:buClrTx/>
              <a:buSzPts val="3000"/>
              <a:buFont typeface="Wingdings" panose="05000000000000000000" pitchFamily="2" charset="2"/>
              <a:buChar char="§"/>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If another person shares something you have on your list, highlight it.</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grpSp>
        <p:nvGrpSpPr>
          <p:cNvPr id="42" name="Group 41">
            <a:extLst>
              <a:ext uri="{FF2B5EF4-FFF2-40B4-BE49-F238E27FC236}">
                <a16:creationId xmlns:a16="http://schemas.microsoft.com/office/drawing/2014/main" id="{2CD313A7-1514-455C-8050-C11703D67388}"/>
              </a:ext>
            </a:extLst>
          </p:cNvPr>
          <p:cNvGrpSpPr/>
          <p:nvPr/>
        </p:nvGrpSpPr>
        <p:grpSpPr>
          <a:xfrm>
            <a:off x="1457226" y="1283693"/>
            <a:ext cx="6229548" cy="938513"/>
            <a:chOff x="502333" y="2153225"/>
            <a:chExt cx="8065839" cy="1215160"/>
          </a:xfrm>
        </p:grpSpPr>
        <p:sp>
          <p:nvSpPr>
            <p:cNvPr id="43" name="Oval 42">
              <a:extLst>
                <a:ext uri="{FF2B5EF4-FFF2-40B4-BE49-F238E27FC236}">
                  <a16:creationId xmlns:a16="http://schemas.microsoft.com/office/drawing/2014/main" id="{31520AC2-53A9-4A3C-B15E-49E8D3419746}"/>
                </a:ext>
              </a:extLst>
            </p:cNvPr>
            <p:cNvSpPr/>
            <p:nvPr/>
          </p:nvSpPr>
          <p:spPr>
            <a:xfrm>
              <a:off x="7402440" y="2202653"/>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A1DD17B2-6C90-4F84-95EF-ADA3D09193E1}"/>
                </a:ext>
              </a:extLst>
            </p:cNvPr>
            <p:cNvSpPr/>
            <p:nvPr/>
          </p:nvSpPr>
          <p:spPr>
            <a:xfrm>
              <a:off x="6012971" y="2153225"/>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89BD4CF-AD9C-4CDC-ACB4-944853911EC8}"/>
                </a:ext>
              </a:extLst>
            </p:cNvPr>
            <p:cNvSpPr/>
            <p:nvPr/>
          </p:nvSpPr>
          <p:spPr>
            <a:xfrm>
              <a:off x="4648216" y="2155403"/>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a:extLst>
                <a:ext uri="{FF2B5EF4-FFF2-40B4-BE49-F238E27FC236}">
                  <a16:creationId xmlns:a16="http://schemas.microsoft.com/office/drawing/2014/main" id="{08CC0CFC-7ED1-4EDA-A97C-EBCF8A99FE67}"/>
                </a:ext>
              </a:extLst>
            </p:cNvPr>
            <p:cNvSpPr/>
            <p:nvPr/>
          </p:nvSpPr>
          <p:spPr>
            <a:xfrm>
              <a:off x="3282689" y="2153225"/>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39C4A4A-CE78-4FE8-B553-4794F42B1CAA}"/>
                </a:ext>
              </a:extLst>
            </p:cNvPr>
            <p:cNvSpPr/>
            <p:nvPr/>
          </p:nvSpPr>
          <p:spPr>
            <a:xfrm>
              <a:off x="1893820" y="2164069"/>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0CB4B200-9E90-4048-8D6C-0B5F92795CD2}"/>
                </a:ext>
              </a:extLst>
            </p:cNvPr>
            <p:cNvSpPr/>
            <p:nvPr/>
          </p:nvSpPr>
          <p:spPr>
            <a:xfrm>
              <a:off x="502333" y="2164069"/>
              <a:ext cx="1165732" cy="1165732"/>
            </a:xfrm>
            <a:prstGeom prst="ellipse">
              <a:avLst/>
            </a:prstGeom>
            <a:solidFill>
              <a:srgbClr val="D9EEF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9" name="Google Shape;495;p67">
              <a:extLst>
                <a:ext uri="{FF2B5EF4-FFF2-40B4-BE49-F238E27FC236}">
                  <a16:creationId xmlns:a16="http://schemas.microsoft.com/office/drawing/2014/main" id="{E389653F-406F-4657-B6E0-250CBDD9C484}"/>
                </a:ext>
              </a:extLst>
            </p:cNvPr>
            <p:cNvPicPr preferRelativeResize="0"/>
            <p:nvPr/>
          </p:nvPicPr>
          <p:blipFill>
            <a:blip r:embed="rId4"/>
            <a:srcRect/>
            <a:stretch/>
          </p:blipFill>
          <p:spPr>
            <a:xfrm>
              <a:off x="701356" y="2291944"/>
              <a:ext cx="767686" cy="914400"/>
            </a:xfrm>
            <a:prstGeom prst="rect">
              <a:avLst/>
            </a:prstGeom>
            <a:noFill/>
            <a:ln>
              <a:noFill/>
            </a:ln>
          </p:spPr>
        </p:pic>
        <p:pic>
          <p:nvPicPr>
            <p:cNvPr id="50" name="Google Shape;496;p67">
              <a:extLst>
                <a:ext uri="{FF2B5EF4-FFF2-40B4-BE49-F238E27FC236}">
                  <a16:creationId xmlns:a16="http://schemas.microsoft.com/office/drawing/2014/main" id="{AC34E6C8-A6E8-47F0-BAE0-E658B04ADBE8}"/>
                </a:ext>
              </a:extLst>
            </p:cNvPr>
            <p:cNvPicPr preferRelativeResize="0"/>
            <p:nvPr/>
          </p:nvPicPr>
          <p:blipFill>
            <a:blip r:embed="rId5"/>
            <a:srcRect/>
            <a:stretch/>
          </p:blipFill>
          <p:spPr>
            <a:xfrm>
              <a:off x="2084487" y="2278891"/>
              <a:ext cx="767686" cy="914400"/>
            </a:xfrm>
            <a:prstGeom prst="rect">
              <a:avLst/>
            </a:prstGeom>
            <a:noFill/>
            <a:ln>
              <a:noFill/>
            </a:ln>
          </p:spPr>
        </p:pic>
        <p:pic>
          <p:nvPicPr>
            <p:cNvPr id="51" name="Google Shape;497;p67">
              <a:extLst>
                <a:ext uri="{FF2B5EF4-FFF2-40B4-BE49-F238E27FC236}">
                  <a16:creationId xmlns:a16="http://schemas.microsoft.com/office/drawing/2014/main" id="{CD172DE3-2D39-4A98-92ED-876889BD75A1}"/>
                </a:ext>
              </a:extLst>
            </p:cNvPr>
            <p:cNvPicPr preferRelativeResize="0"/>
            <p:nvPr/>
          </p:nvPicPr>
          <p:blipFill>
            <a:blip r:embed="rId6"/>
            <a:srcRect/>
            <a:stretch/>
          </p:blipFill>
          <p:spPr>
            <a:xfrm>
              <a:off x="3503693" y="2254177"/>
              <a:ext cx="767686" cy="914400"/>
            </a:xfrm>
            <a:prstGeom prst="rect">
              <a:avLst/>
            </a:prstGeom>
            <a:noFill/>
            <a:ln>
              <a:noFill/>
            </a:ln>
          </p:spPr>
        </p:pic>
        <p:pic>
          <p:nvPicPr>
            <p:cNvPr id="52" name="Google Shape;498;p67">
              <a:extLst>
                <a:ext uri="{FF2B5EF4-FFF2-40B4-BE49-F238E27FC236}">
                  <a16:creationId xmlns:a16="http://schemas.microsoft.com/office/drawing/2014/main" id="{0AAF86A5-DDCB-4D4D-B1EF-C9AB28437F9A}"/>
                </a:ext>
              </a:extLst>
            </p:cNvPr>
            <p:cNvPicPr preferRelativeResize="0"/>
            <p:nvPr/>
          </p:nvPicPr>
          <p:blipFill>
            <a:blip r:embed="rId7"/>
            <a:srcRect/>
            <a:stretch/>
          </p:blipFill>
          <p:spPr>
            <a:xfrm>
              <a:off x="4847239" y="2306943"/>
              <a:ext cx="767686" cy="914400"/>
            </a:xfrm>
            <a:prstGeom prst="rect">
              <a:avLst/>
            </a:prstGeom>
            <a:noFill/>
            <a:ln>
              <a:noFill/>
            </a:ln>
          </p:spPr>
        </p:pic>
        <p:pic>
          <p:nvPicPr>
            <p:cNvPr id="53" name="Google Shape;499;p67">
              <a:extLst>
                <a:ext uri="{FF2B5EF4-FFF2-40B4-BE49-F238E27FC236}">
                  <a16:creationId xmlns:a16="http://schemas.microsoft.com/office/drawing/2014/main" id="{8501A7D8-A0E2-4F8E-AF01-89E5F3AF915A}"/>
                </a:ext>
              </a:extLst>
            </p:cNvPr>
            <p:cNvPicPr preferRelativeResize="0"/>
            <p:nvPr/>
          </p:nvPicPr>
          <p:blipFill>
            <a:blip r:embed="rId8"/>
            <a:srcRect/>
            <a:stretch/>
          </p:blipFill>
          <p:spPr>
            <a:xfrm>
              <a:off x="6236708" y="2254177"/>
              <a:ext cx="767686" cy="914400"/>
            </a:xfrm>
            <a:prstGeom prst="rect">
              <a:avLst/>
            </a:prstGeom>
            <a:noFill/>
            <a:ln>
              <a:noFill/>
            </a:ln>
          </p:spPr>
        </p:pic>
        <p:pic>
          <p:nvPicPr>
            <p:cNvPr id="54" name="Google Shape;500;p67">
              <a:extLst>
                <a:ext uri="{FF2B5EF4-FFF2-40B4-BE49-F238E27FC236}">
                  <a16:creationId xmlns:a16="http://schemas.microsoft.com/office/drawing/2014/main" id="{B7E165AA-FCAE-4E71-9C3C-9DA47B19EC8A}"/>
                </a:ext>
              </a:extLst>
            </p:cNvPr>
            <p:cNvPicPr preferRelativeResize="0"/>
            <p:nvPr/>
          </p:nvPicPr>
          <p:blipFill>
            <a:blip r:embed="rId9"/>
            <a:srcRect/>
            <a:stretch/>
          </p:blipFill>
          <p:spPr>
            <a:xfrm>
              <a:off x="7617939" y="2278891"/>
              <a:ext cx="767686" cy="914400"/>
            </a:xfrm>
            <a:prstGeom prst="rect">
              <a:avLst/>
            </a:prstGeom>
            <a:noFill/>
            <a:ln>
              <a:noFill/>
            </a:ln>
          </p:spPr>
        </p:pic>
      </p:gr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6" name="Google Shape;536;p70"/>
          <p:cNvSpPr txBox="1"/>
          <p:nvPr/>
        </p:nvSpPr>
        <p:spPr>
          <a:xfrm>
            <a:off x="-42625" y="1167330"/>
            <a:ext cx="9144000" cy="1336973"/>
          </a:xfrm>
          <a:prstGeom prst="rect">
            <a:avLst/>
          </a:prstGeom>
          <a:noFill/>
          <a:ln>
            <a:noFill/>
          </a:ln>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r>
              <a:rPr lang="en-US" sz="2800" dirty="0">
                <a:solidFill>
                  <a:schemeClr val="dk1"/>
                </a:solidFill>
                <a:latin typeface="+mj-lt"/>
                <a:ea typeface="Open Sans" panose="020B0606030504020204" pitchFamily="34" charset="0"/>
                <a:cs typeface="Open Sans" panose="020B0606030504020204" pitchFamily="34" charset="0"/>
                <a:sym typeface="Average"/>
              </a:rPr>
              <a:t>Instructions:</a:t>
            </a:r>
          </a:p>
          <a:p>
            <a:pPr marL="0" lvl="0" indent="0" algn="ctr" rtl="0">
              <a:lnSpc>
                <a:spcPct val="150000"/>
              </a:lnSpc>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Open a new browser tab. </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508;p68">
            <a:extLst>
              <a:ext uri="{FF2B5EF4-FFF2-40B4-BE49-F238E27FC236}">
                <a16:creationId xmlns:a16="http://schemas.microsoft.com/office/drawing/2014/main" id="{ED7261A8-EDE4-4B81-ABEC-C8E708698B90}"/>
              </a:ext>
            </a:extLst>
          </p:cNvPr>
          <p:cNvSpPr txBox="1"/>
          <p:nvPr/>
        </p:nvSpPr>
        <p:spPr>
          <a:xfrm>
            <a:off x="0" y="254693"/>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Daisy’s Digital Day Activity</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536;p70">
            <a:extLst>
              <a:ext uri="{FF2B5EF4-FFF2-40B4-BE49-F238E27FC236}">
                <a16:creationId xmlns:a16="http://schemas.microsoft.com/office/drawing/2014/main" id="{40F41DCF-96CD-4DE0-B414-E7B2DABF1D22}"/>
              </a:ext>
            </a:extLst>
          </p:cNvPr>
          <p:cNvSpPr txBox="1"/>
          <p:nvPr/>
        </p:nvSpPr>
        <p:spPr>
          <a:xfrm>
            <a:off x="-42625" y="2444425"/>
            <a:ext cx="9144000" cy="1143302"/>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Go the the URL </a:t>
            </a:r>
            <a:r>
              <a:rPr lang="en" sz="2400" u="sng"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bit.ly/digdaisy </a:t>
            </a: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and glance</a:t>
            </a:r>
            <a:b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b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 through some of the data they listed.</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3" name="Google Shape;543;p71"/>
          <p:cNvSpPr txBox="1"/>
          <p:nvPr/>
        </p:nvSpPr>
        <p:spPr>
          <a:xfrm>
            <a:off x="489433" y="1752216"/>
            <a:ext cx="8165133" cy="3010500"/>
          </a:xfrm>
          <a:prstGeom prst="rect">
            <a:avLst/>
          </a:prstGeom>
          <a:noFill/>
          <a:ln>
            <a:noFill/>
          </a:ln>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r>
              <a:rPr lang="en-US" sz="2800" dirty="0">
                <a:solidFill>
                  <a:schemeClr val="dk1"/>
                </a:solidFill>
                <a:latin typeface="+mj-lt"/>
                <a:ea typeface="Open Sans" panose="020B0606030504020204" pitchFamily="34" charset="0"/>
                <a:cs typeface="Open Sans" panose="020B0606030504020204" pitchFamily="34" charset="0"/>
                <a:sym typeface="Average"/>
              </a:rPr>
              <a:t>Discussion Questions:</a:t>
            </a:r>
          </a:p>
          <a:p>
            <a:pPr marL="0" lvl="0" indent="0" algn="ctr" rtl="0">
              <a:spcBef>
                <a:spcPts val="0"/>
              </a:spcBef>
              <a:spcAft>
                <a:spcPts val="0"/>
              </a:spcAft>
              <a:buNone/>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Is there anything Daisy does that you might avoid because it’s not worth the creating the digital data? </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Do you have any suggestions for Daisy about how to </a:t>
            </a:r>
          </a:p>
          <a:p>
            <a:pPr marL="0" lvl="0" indent="0" algn="ctr" rtl="0">
              <a:spcBef>
                <a:spcPts val="0"/>
              </a:spcBef>
              <a:spcAft>
                <a:spcPts val="0"/>
              </a:spcAft>
              <a:buNone/>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protect her privacy?</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508;p68">
            <a:extLst>
              <a:ext uri="{FF2B5EF4-FFF2-40B4-BE49-F238E27FC236}">
                <a16:creationId xmlns:a16="http://schemas.microsoft.com/office/drawing/2014/main" id="{ADB636A6-7A3A-4FD5-946F-AD80D7B3D716}"/>
              </a:ext>
            </a:extLst>
          </p:cNvPr>
          <p:cNvSpPr txBox="1"/>
          <p:nvPr/>
        </p:nvSpPr>
        <p:spPr>
          <a:xfrm>
            <a:off x="0" y="254693"/>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Daisy’s Digital Day Activity</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a:extLst>
              <a:ext uri="{FF2B5EF4-FFF2-40B4-BE49-F238E27FC236}">
                <a16:creationId xmlns:a16="http://schemas.microsoft.com/office/drawing/2014/main" id="{FE3F4E42-FED9-4623-84BF-9BCDE2A28BF3}"/>
              </a:ext>
            </a:extLst>
          </p:cNvPr>
          <p:cNvPicPr>
            <a:picLocks noChangeAspect="1"/>
          </p:cNvPicPr>
          <p:nvPr/>
        </p:nvPicPr>
        <p:blipFill>
          <a:blip r:embed="rId4"/>
          <a:stretch>
            <a:fillRect/>
          </a:stretch>
        </p:blipFill>
        <p:spPr>
          <a:xfrm>
            <a:off x="3881891" y="829664"/>
            <a:ext cx="1380218" cy="1641857"/>
          </a:xfrm>
          <a:prstGeom prst="rect">
            <a:avLst/>
          </a:prstGeom>
        </p:spPr>
      </p:pic>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9" name="Google Shape;549;p72"/>
          <p:cNvSpPr txBox="1"/>
          <p:nvPr/>
        </p:nvSpPr>
        <p:spPr>
          <a:xfrm>
            <a:off x="0" y="41915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Digital Tracking and Cookies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552" name="Google Shape;552;p72"/>
          <p:cNvSpPr txBox="1"/>
          <p:nvPr/>
        </p:nvSpPr>
        <p:spPr>
          <a:xfrm>
            <a:off x="0" y="1270150"/>
            <a:ext cx="9144000" cy="6897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1200"/>
              </a:spcBef>
              <a:spcAft>
                <a:spcPts val="1200"/>
              </a:spcAft>
              <a:buNone/>
            </a:pPr>
            <a:r>
              <a:rPr lang="en" sz="3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How is this data used?</a:t>
            </a:r>
            <a:endParaRPr sz="3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53" name="Google Shape;553;p72"/>
          <p:cNvSpPr txBox="1"/>
          <p:nvPr/>
        </p:nvSpPr>
        <p:spPr>
          <a:xfrm>
            <a:off x="1975124" y="1781850"/>
            <a:ext cx="6803115" cy="1579800"/>
          </a:xfrm>
          <a:prstGeom prst="rect">
            <a:avLst/>
          </a:prstGeom>
          <a:noFill/>
          <a:ln>
            <a:noFill/>
          </a:ln>
        </p:spPr>
        <p:txBody>
          <a:bodyPr spcFirstLastPara="1" wrap="square" lIns="91425" tIns="91425" rIns="91425" bIns="91425" anchor="t" anchorCtr="0">
            <a:noAutofit/>
          </a:bodyPr>
          <a:lstStyle/>
          <a:p>
            <a:pPr marL="38100" lvl="0" algn="l" rtl="0">
              <a:lnSpc>
                <a:spcPct val="150000"/>
              </a:lnSpc>
              <a:spcBef>
                <a:spcPts val="120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1. To improve your experience.</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38100" lvl="0" algn="l" rtl="0">
              <a:lnSpc>
                <a:spcPct val="15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2. Sold to advertisers.</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2" name="Picture 1">
            <a:extLst>
              <a:ext uri="{FF2B5EF4-FFF2-40B4-BE49-F238E27FC236}">
                <a16:creationId xmlns:a16="http://schemas.microsoft.com/office/drawing/2014/main" id="{52AB1A2C-C963-4870-B569-BC915CB66E3D}"/>
              </a:ext>
            </a:extLst>
          </p:cNvPr>
          <p:cNvPicPr>
            <a:picLocks noChangeAspect="1"/>
          </p:cNvPicPr>
          <p:nvPr/>
        </p:nvPicPr>
        <p:blipFill>
          <a:blip r:embed="rId4"/>
          <a:stretch>
            <a:fillRect/>
          </a:stretch>
        </p:blipFill>
        <p:spPr>
          <a:xfrm>
            <a:off x="3379658" y="3331707"/>
            <a:ext cx="2790483" cy="1392643"/>
          </a:xfrm>
          <a:prstGeom prst="rect">
            <a:avLst/>
          </a:prstGeom>
        </p:spPr>
      </p:pic>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6" name="Google Shape;215;p39">
            <a:extLst>
              <a:ext uri="{FF2B5EF4-FFF2-40B4-BE49-F238E27FC236}">
                <a16:creationId xmlns:a16="http://schemas.microsoft.com/office/drawing/2014/main" id="{4B4A6C19-23F1-4723-B21C-1CE56E078C2F}"/>
              </a:ext>
            </a:extLst>
          </p:cNvPr>
          <p:cNvSpPr/>
          <p:nvPr/>
        </p:nvSpPr>
        <p:spPr>
          <a:xfrm>
            <a:off x="650789" y="2451453"/>
            <a:ext cx="2174792" cy="510588"/>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4" name="Google Shape;215;p39">
            <a:extLst>
              <a:ext uri="{FF2B5EF4-FFF2-40B4-BE49-F238E27FC236}">
                <a16:creationId xmlns:a16="http://schemas.microsoft.com/office/drawing/2014/main" id="{BD31C5D6-5900-419A-975E-86126BF3FE02}"/>
              </a:ext>
            </a:extLst>
          </p:cNvPr>
          <p:cNvSpPr/>
          <p:nvPr/>
        </p:nvSpPr>
        <p:spPr>
          <a:xfrm>
            <a:off x="2108888" y="1820719"/>
            <a:ext cx="3731739" cy="510588"/>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3" name="Google Shape;215;p39">
            <a:extLst>
              <a:ext uri="{FF2B5EF4-FFF2-40B4-BE49-F238E27FC236}">
                <a16:creationId xmlns:a16="http://schemas.microsoft.com/office/drawing/2014/main" id="{1E972230-934A-4407-8F1E-9EFF54CF9527}"/>
              </a:ext>
            </a:extLst>
          </p:cNvPr>
          <p:cNvSpPr/>
          <p:nvPr/>
        </p:nvSpPr>
        <p:spPr>
          <a:xfrm>
            <a:off x="650789" y="1820719"/>
            <a:ext cx="1400433" cy="510588"/>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8" name="Google Shape;215;p39">
            <a:extLst>
              <a:ext uri="{FF2B5EF4-FFF2-40B4-BE49-F238E27FC236}">
                <a16:creationId xmlns:a16="http://schemas.microsoft.com/office/drawing/2014/main" id="{1F1B0A13-5274-4356-8D46-F02BCCFD963B}"/>
              </a:ext>
            </a:extLst>
          </p:cNvPr>
          <p:cNvSpPr/>
          <p:nvPr/>
        </p:nvSpPr>
        <p:spPr>
          <a:xfrm>
            <a:off x="2907959" y="2451453"/>
            <a:ext cx="2224216" cy="510588"/>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0" name="Google Shape;215;p39">
            <a:extLst>
              <a:ext uri="{FF2B5EF4-FFF2-40B4-BE49-F238E27FC236}">
                <a16:creationId xmlns:a16="http://schemas.microsoft.com/office/drawing/2014/main" id="{95CB6E53-0D50-4FD5-BEE6-303646F0C4E4}"/>
              </a:ext>
            </a:extLst>
          </p:cNvPr>
          <p:cNvSpPr/>
          <p:nvPr/>
        </p:nvSpPr>
        <p:spPr>
          <a:xfrm>
            <a:off x="5214553" y="2451453"/>
            <a:ext cx="1664042" cy="510588"/>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560" name="Google Shape;560;p73"/>
          <p:cNvSpPr txBox="1"/>
          <p:nvPr/>
        </p:nvSpPr>
        <p:spPr>
          <a:xfrm>
            <a:off x="733167" y="1672930"/>
            <a:ext cx="9144000" cy="2033263"/>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akc.org</a:t>
            </a:r>
            <a:r>
              <a:rPr lang="en" sz="2400"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2400" dirty="0">
                <a:solidFill>
                  <a:schemeClr val="accent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5"/>
              </a:rPr>
              <a:t>nationalgeographic.com</a:t>
            </a:r>
            <a:endParaRPr sz="2400" u="sng" dirty="0">
              <a:solidFill>
                <a:schemeClr val="accent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rtl="0">
              <a:lnSpc>
                <a:spcPct val="200000"/>
              </a:lnSpc>
              <a:spcBef>
                <a:spcPts val="0"/>
              </a:spcBef>
              <a:spcAft>
                <a:spcPts val="0"/>
              </a:spcAft>
              <a:buNone/>
            </a:pP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6"/>
              </a:rPr>
              <a:t>weather.com</a:t>
            </a:r>
            <a:r>
              <a:rPr lang="en" sz="2400" dirty="0">
                <a:solidFill>
                  <a:schemeClr val="accent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rPr>
              <a:t>duolingo.com</a:t>
            </a:r>
            <a:r>
              <a:rPr lang="en" sz="2400"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2400" dirty="0"/>
              <a:t>   </a:t>
            </a:r>
            <a:r>
              <a:rPr lang="en" sz="2400"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7"/>
              </a:rPr>
              <a:t>food.com</a:t>
            </a:r>
            <a:endParaRPr sz="2400" u="sng" dirty="0">
              <a:solidFill>
                <a:schemeClr val="accent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508;p68">
            <a:extLst>
              <a:ext uri="{FF2B5EF4-FFF2-40B4-BE49-F238E27FC236}">
                <a16:creationId xmlns:a16="http://schemas.microsoft.com/office/drawing/2014/main" id="{7007F03F-3F33-42DA-B550-3D99F2772D07}"/>
              </a:ext>
            </a:extLst>
          </p:cNvPr>
          <p:cNvSpPr txBox="1"/>
          <p:nvPr/>
        </p:nvSpPr>
        <p:spPr>
          <a:xfrm>
            <a:off x="0" y="408308"/>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Instructions: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559" name="Google Shape;559;p73"/>
          <p:cNvSpPr txBox="1"/>
          <p:nvPr/>
        </p:nvSpPr>
        <p:spPr>
          <a:xfrm>
            <a:off x="536550" y="1148106"/>
            <a:ext cx="8285083" cy="436991"/>
          </a:xfrm>
          <a:prstGeom prst="rect">
            <a:avLst/>
          </a:prstGeom>
          <a:noFill/>
          <a:ln>
            <a:noFill/>
          </a:ln>
        </p:spPr>
        <p:txBody>
          <a:bodyPr spcFirstLastPara="1" wrap="square" lIns="91425" tIns="91425" rIns="91425" bIns="91425" anchor="ctr" anchorCtr="0">
            <a:noAutofit/>
          </a:bodyPr>
          <a:lstStyle/>
          <a:p>
            <a:pPr marL="38100" lvl="0" algn="l" rtl="0">
              <a:spcBef>
                <a:spcPts val="0"/>
              </a:spcBef>
              <a:spcAft>
                <a:spcPts val="0"/>
              </a:spcAft>
              <a:buClr>
                <a:schemeClr val="dk1"/>
              </a:buClr>
              <a:buSzPts val="3000"/>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1. Visit one of these sites:</a:t>
            </a:r>
          </a:p>
        </p:txBody>
      </p:sp>
      <p:sp>
        <p:nvSpPr>
          <p:cNvPr id="12" name="Google Shape;559;p73">
            <a:extLst>
              <a:ext uri="{FF2B5EF4-FFF2-40B4-BE49-F238E27FC236}">
                <a16:creationId xmlns:a16="http://schemas.microsoft.com/office/drawing/2014/main" id="{1059D2A7-7E2F-45DB-8CF3-A0C970D2C7A0}"/>
              </a:ext>
            </a:extLst>
          </p:cNvPr>
          <p:cNvSpPr txBox="1"/>
          <p:nvPr/>
        </p:nvSpPr>
        <p:spPr>
          <a:xfrm>
            <a:off x="536550" y="3238458"/>
            <a:ext cx="8285083" cy="756936"/>
          </a:xfrm>
          <a:prstGeom prst="rect">
            <a:avLst/>
          </a:prstGeom>
          <a:noFill/>
          <a:ln>
            <a:noFill/>
          </a:ln>
        </p:spPr>
        <p:txBody>
          <a:bodyPr spcFirstLastPara="1" wrap="square" lIns="91425" tIns="91425" rIns="91425" bIns="91425" anchor="ctr" anchorCtr="0">
            <a:noAutofit/>
          </a:bodyPr>
          <a:lstStyle/>
          <a:p>
            <a:pPr marL="38100" lvl="0" algn="l" rtl="0">
              <a:lnSpc>
                <a:spcPct val="200000"/>
              </a:lnSpc>
              <a:spcBef>
                <a:spcPts val="0"/>
              </a:spcBef>
              <a:spcAft>
                <a:spcPts val="0"/>
              </a:spcAft>
              <a:buClr>
                <a:schemeClr val="dk1"/>
              </a:buClr>
              <a:buSzPts val="3000"/>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2. Click on the icon on the left side of the address bar.</a:t>
            </a:r>
          </a:p>
          <a:p>
            <a:pPr marL="38100" lvl="0" algn="l" rtl="0">
              <a:lnSpc>
                <a:spcPct val="150000"/>
              </a:lnSpc>
              <a:spcBef>
                <a:spcPts val="0"/>
              </a:spcBef>
              <a:spcAft>
                <a:spcPts val="0"/>
              </a:spcAft>
              <a:buClr>
                <a:schemeClr val="dk1"/>
              </a:buClr>
              <a:buSzPts val="3000"/>
            </a:pP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3. Choose “</a:t>
            </a:r>
            <a:r>
              <a:rPr lang="en" sz="2000" dirty="0">
                <a:solidFill>
                  <a:schemeClr val="bg1">
                    <a:lumMod val="10000"/>
                  </a:schemeClr>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cookies</a:t>
            </a:r>
            <a:r>
              <a:rPr lang="en"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 from the menu.</a:t>
            </a:r>
            <a:endParaRPr sz="20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6" name="Google Shape;566;p74"/>
          <p:cNvSpPr txBox="1"/>
          <p:nvPr/>
        </p:nvSpPr>
        <p:spPr>
          <a:xfrm>
            <a:off x="312850" y="2517883"/>
            <a:ext cx="8589000" cy="1255047"/>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Are you surprised by the number of </a:t>
            </a:r>
          </a:p>
          <a:p>
            <a:pPr marL="0" lvl="0" indent="0" algn="ctr" rtl="0">
              <a:spcBef>
                <a:spcPts val="0"/>
              </a:spcBef>
              <a:spcAft>
                <a:spcPts val="0"/>
              </a:spcAft>
              <a:buNone/>
            </a:pPr>
            <a:r>
              <a:rPr lang="en" sz="2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cookies on the site you visited?</a:t>
            </a:r>
            <a:endParaRPr sz="2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508;p68">
            <a:extLst>
              <a:ext uri="{FF2B5EF4-FFF2-40B4-BE49-F238E27FC236}">
                <a16:creationId xmlns:a16="http://schemas.microsoft.com/office/drawing/2014/main" id="{241F4D38-EC17-4DA5-947A-A1CF9F108F1C}"/>
              </a:ext>
            </a:extLst>
          </p:cNvPr>
          <p:cNvSpPr txBox="1"/>
          <p:nvPr/>
        </p:nvSpPr>
        <p:spPr>
          <a:xfrm>
            <a:off x="0" y="1784027"/>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Discussion Question:</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3" name="Picture 2">
            <a:extLst>
              <a:ext uri="{FF2B5EF4-FFF2-40B4-BE49-F238E27FC236}">
                <a16:creationId xmlns:a16="http://schemas.microsoft.com/office/drawing/2014/main" id="{91F47281-DCB7-41FA-99AB-AADBDC1CC7AF}"/>
              </a:ext>
            </a:extLst>
          </p:cNvPr>
          <p:cNvPicPr>
            <a:picLocks noChangeAspect="1"/>
          </p:cNvPicPr>
          <p:nvPr/>
        </p:nvPicPr>
        <p:blipFill>
          <a:blip r:embed="rId4"/>
          <a:stretch>
            <a:fillRect/>
          </a:stretch>
        </p:blipFill>
        <p:spPr>
          <a:xfrm>
            <a:off x="3881891" y="656670"/>
            <a:ext cx="1380218" cy="1641857"/>
          </a:xfrm>
          <a:prstGeom prst="rect">
            <a:avLst/>
          </a:prstGeom>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6" name="Google Shape;106;p29"/>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a:t>
            </a:r>
            <a:r>
              <a:rPr lang="en"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2" name="Google Shape;572;p75"/>
          <p:cNvSpPr txBox="1"/>
          <p:nvPr/>
        </p:nvSpPr>
        <p:spPr>
          <a:xfrm>
            <a:off x="-75" y="1717036"/>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Protecting Students Online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9" name="Google Shape;579;p76"/>
          <p:cNvSpPr txBox="1"/>
          <p:nvPr/>
        </p:nvSpPr>
        <p:spPr>
          <a:xfrm>
            <a:off x="863550" y="1236373"/>
            <a:ext cx="7416900" cy="1902243"/>
          </a:xfrm>
          <a:prstGeom prst="rect">
            <a:avLst/>
          </a:prstGeom>
          <a:noFill/>
          <a:ln>
            <a:noFill/>
          </a:ln>
        </p:spPr>
        <p:txBody>
          <a:bodyPr spcFirstLastPara="1" wrap="square" lIns="91425" tIns="91425" rIns="91425" bIns="91425" anchor="t" anchorCtr="0">
            <a:noAutofit/>
          </a:bodyPr>
          <a:lstStyle/>
          <a:p>
            <a:pPr marL="38100" lvl="0" algn="l" rtl="0">
              <a:lnSpc>
                <a:spcPct val="10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1. Limit and track their usage.</a:t>
            </a:r>
            <a:endParaRPr lang="en"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266;p43">
            <a:extLst>
              <a:ext uri="{FF2B5EF4-FFF2-40B4-BE49-F238E27FC236}">
                <a16:creationId xmlns:a16="http://schemas.microsoft.com/office/drawing/2014/main" id="{807EA4CB-F6E3-40F6-A225-337E39BAE36E}"/>
              </a:ext>
            </a:extLst>
          </p:cNvPr>
          <p:cNvSpPr txBox="1"/>
          <p:nvPr/>
        </p:nvSpPr>
        <p:spPr>
          <a:xfrm>
            <a:off x="1259056" y="1758597"/>
            <a:ext cx="6417000" cy="1297641"/>
          </a:xfrm>
          <a:prstGeom prst="rect">
            <a:avLst/>
          </a:prstGeom>
          <a:noFill/>
          <a:ln>
            <a:noFill/>
          </a:ln>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US"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Check browser history.</a:t>
            </a:r>
            <a:endParaRPr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Install filters.</a:t>
            </a:r>
          </a:p>
          <a:p>
            <a:pPr marL="457200" lvl="0" indent="-381000" algn="l" rtl="0">
              <a:lnSpc>
                <a:spcPct val="150000"/>
              </a:lnSpc>
              <a:spcBef>
                <a:spcPts val="0"/>
              </a:spcBef>
              <a:spcAft>
                <a:spcPts val="0"/>
              </a:spcAft>
              <a:buSzPts val="2400"/>
              <a:buFont typeface="Average"/>
              <a:buChar char="➔"/>
            </a:pP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Set up parental controls on accounts</a:t>
            </a:r>
            <a:r>
              <a:rPr lang="en" sz="1800" dirty="0">
                <a:latin typeface="Open Sans" panose="020B0606030504020204" pitchFamily="34" charset="0"/>
                <a:ea typeface="Open Sans" panose="020B0606030504020204" pitchFamily="34" charset="0"/>
                <a:cs typeface="Open Sans" panose="020B0606030504020204" pitchFamily="34" charset="0"/>
                <a:sym typeface="Average"/>
              </a:rPr>
              <a:t>.</a:t>
            </a:r>
            <a:endParaRPr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579;p76">
            <a:extLst>
              <a:ext uri="{FF2B5EF4-FFF2-40B4-BE49-F238E27FC236}">
                <a16:creationId xmlns:a16="http://schemas.microsoft.com/office/drawing/2014/main" id="{7C8EBA28-FE59-451D-AA36-80FE7540E800}"/>
              </a:ext>
            </a:extLst>
          </p:cNvPr>
          <p:cNvSpPr txBox="1"/>
          <p:nvPr/>
        </p:nvSpPr>
        <p:spPr>
          <a:xfrm>
            <a:off x="1403127" y="3056238"/>
            <a:ext cx="7416900" cy="35379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1200"/>
              </a:spcBef>
              <a:spcAft>
                <a:spcPts val="0"/>
              </a:spcAft>
              <a:buNone/>
            </a:pPr>
            <a:r>
              <a:rPr lang="en"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Pro: </a:t>
            </a: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Proactive.</a:t>
            </a:r>
            <a:r>
              <a:rPr lang="en-US"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 Can help maintain agreed upon boundaries.</a:t>
            </a:r>
          </a:p>
          <a:p>
            <a:pPr marL="0" lvl="0" indent="0" algn="l" rtl="0">
              <a:lnSpc>
                <a:spcPct val="150000"/>
              </a:lnSpc>
              <a:spcBef>
                <a:spcPts val="0"/>
              </a:spcBef>
              <a:spcAft>
                <a:spcPts val="0"/>
              </a:spcAft>
              <a:buNone/>
            </a:pPr>
            <a:r>
              <a:rPr lang="en"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Cons: </a:t>
            </a:r>
            <a:r>
              <a:rPr lang="en" sz="1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Technically difficult. Often avoidable, making them ineffective.</a:t>
            </a:r>
            <a:endParaRPr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 name="Google Shape;585;p77">
            <a:extLst>
              <a:ext uri="{FF2B5EF4-FFF2-40B4-BE49-F238E27FC236}">
                <a16:creationId xmlns:a16="http://schemas.microsoft.com/office/drawing/2014/main" id="{ABDB9C23-036F-477C-855A-BCC03E5C2699}"/>
              </a:ext>
            </a:extLst>
          </p:cNvPr>
          <p:cNvSpPr txBox="1"/>
          <p:nvPr/>
        </p:nvSpPr>
        <p:spPr>
          <a:xfrm>
            <a:off x="0" y="314461"/>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Protecting Students Online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5" name="Google Shape;585;p77"/>
          <p:cNvSpPr txBox="1"/>
          <p:nvPr/>
        </p:nvSpPr>
        <p:spPr>
          <a:xfrm>
            <a:off x="0" y="314461"/>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Protecting Students Online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2" name="Google Shape;566;p74">
            <a:extLst>
              <a:ext uri="{FF2B5EF4-FFF2-40B4-BE49-F238E27FC236}">
                <a16:creationId xmlns:a16="http://schemas.microsoft.com/office/drawing/2014/main" id="{CE14970D-580F-48CF-B8A5-CBB73C5DEE4C}"/>
              </a:ext>
            </a:extLst>
          </p:cNvPr>
          <p:cNvSpPr txBox="1"/>
          <p:nvPr/>
        </p:nvSpPr>
        <p:spPr>
          <a:xfrm>
            <a:off x="312850" y="3172517"/>
            <a:ext cx="8589000" cy="1255047"/>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Students, what do you think?</a:t>
            </a:r>
            <a:endParaRPr sz="28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 name="Google Shape;508;p68">
            <a:extLst>
              <a:ext uri="{FF2B5EF4-FFF2-40B4-BE49-F238E27FC236}">
                <a16:creationId xmlns:a16="http://schemas.microsoft.com/office/drawing/2014/main" id="{29BCFF36-2E14-485B-BAE4-6D8847606CE5}"/>
              </a:ext>
            </a:extLst>
          </p:cNvPr>
          <p:cNvSpPr txBox="1"/>
          <p:nvPr/>
        </p:nvSpPr>
        <p:spPr>
          <a:xfrm>
            <a:off x="0" y="2771040"/>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Discussion Question:</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4" name="Google Shape;579;p76">
            <a:extLst>
              <a:ext uri="{FF2B5EF4-FFF2-40B4-BE49-F238E27FC236}">
                <a16:creationId xmlns:a16="http://schemas.microsoft.com/office/drawing/2014/main" id="{0A6454EE-2CAC-4F0B-A1E1-4DE6F2E772A1}"/>
              </a:ext>
            </a:extLst>
          </p:cNvPr>
          <p:cNvSpPr txBox="1"/>
          <p:nvPr/>
        </p:nvSpPr>
        <p:spPr>
          <a:xfrm>
            <a:off x="863550" y="1236373"/>
            <a:ext cx="7416900" cy="508565"/>
          </a:xfrm>
          <a:prstGeom prst="rect">
            <a:avLst/>
          </a:prstGeom>
          <a:noFill/>
          <a:ln>
            <a:noFill/>
          </a:ln>
        </p:spPr>
        <p:txBody>
          <a:bodyPr spcFirstLastPara="1" wrap="square" lIns="91425" tIns="91425" rIns="91425" bIns="91425" anchor="t" anchorCtr="0">
            <a:noAutofit/>
          </a:bodyPr>
          <a:lstStyle/>
          <a:p>
            <a:pPr marL="38100" lvl="0" algn="l" rtl="0">
              <a:lnSpc>
                <a:spcPct val="10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1. Limit and track their usage.</a:t>
            </a:r>
            <a:endParaRPr lang="en"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8" name="Picture 7">
            <a:extLst>
              <a:ext uri="{FF2B5EF4-FFF2-40B4-BE49-F238E27FC236}">
                <a16:creationId xmlns:a16="http://schemas.microsoft.com/office/drawing/2014/main" id="{67F37396-D465-4040-BF50-4168EEC837D5}"/>
              </a:ext>
            </a:extLst>
          </p:cNvPr>
          <p:cNvPicPr>
            <a:picLocks noChangeAspect="1"/>
          </p:cNvPicPr>
          <p:nvPr/>
        </p:nvPicPr>
        <p:blipFill>
          <a:blip r:embed="rId4"/>
          <a:stretch>
            <a:fillRect/>
          </a:stretch>
        </p:blipFill>
        <p:spPr>
          <a:xfrm>
            <a:off x="3881891" y="1689945"/>
            <a:ext cx="1380218" cy="1641857"/>
          </a:xfrm>
          <a:prstGeom prst="rect">
            <a:avLst/>
          </a:prstGeom>
        </p:spPr>
      </p:pic>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 name="Google Shape;215;p39">
            <a:extLst>
              <a:ext uri="{FF2B5EF4-FFF2-40B4-BE49-F238E27FC236}">
                <a16:creationId xmlns:a16="http://schemas.microsoft.com/office/drawing/2014/main" id="{D8A4E5FC-C3CC-4506-8B07-BFD0AC6AB63D}"/>
              </a:ext>
            </a:extLst>
          </p:cNvPr>
          <p:cNvSpPr/>
          <p:nvPr/>
        </p:nvSpPr>
        <p:spPr>
          <a:xfrm>
            <a:off x="1647000" y="2386728"/>
            <a:ext cx="4951139"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592" name="Google Shape;592;p78"/>
          <p:cNvSpPr txBox="1"/>
          <p:nvPr/>
        </p:nvSpPr>
        <p:spPr>
          <a:xfrm>
            <a:off x="863550" y="1174075"/>
            <a:ext cx="7416900" cy="1208700"/>
          </a:xfrm>
          <a:prstGeom prst="rect">
            <a:avLst/>
          </a:prstGeom>
          <a:noFill/>
          <a:ln>
            <a:noFill/>
          </a:ln>
        </p:spPr>
        <p:txBody>
          <a:bodyPr spcFirstLastPara="1" wrap="square" lIns="91425" tIns="91425" rIns="91425" bIns="91425" anchor="t" anchorCtr="0">
            <a:noAutofit/>
          </a:bodyPr>
          <a:lstStyle/>
          <a:p>
            <a:pPr marL="38100" lvl="0" algn="l" rtl="0">
              <a:lnSpc>
                <a:spcPct val="100000"/>
              </a:lnSpc>
              <a:spcBef>
                <a:spcPts val="0"/>
              </a:spcBef>
              <a:spcAft>
                <a:spcPts val="0"/>
              </a:spcAft>
              <a:buClr>
                <a:schemeClr val="dk1"/>
              </a:buClr>
              <a:buSzPts val="3000"/>
            </a:pPr>
            <a:endParaRPr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97" name="Google Shape;597;p78"/>
          <p:cNvSpPr txBox="1"/>
          <p:nvPr/>
        </p:nvSpPr>
        <p:spPr>
          <a:xfrm>
            <a:off x="1765708" y="2445073"/>
            <a:ext cx="5356800" cy="51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2000" u="sng"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https://www.commonsensemedia.org/</a:t>
            </a:r>
            <a:r>
              <a:rPr lang="en" sz="20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0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585;p77">
            <a:extLst>
              <a:ext uri="{FF2B5EF4-FFF2-40B4-BE49-F238E27FC236}">
                <a16:creationId xmlns:a16="http://schemas.microsoft.com/office/drawing/2014/main" id="{843DF5BF-B060-4148-A55E-899FBE226F0B}"/>
              </a:ext>
            </a:extLst>
          </p:cNvPr>
          <p:cNvSpPr txBox="1"/>
          <p:nvPr/>
        </p:nvSpPr>
        <p:spPr>
          <a:xfrm>
            <a:off x="0" y="314461"/>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Protecting Students Online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579;p76">
            <a:extLst>
              <a:ext uri="{FF2B5EF4-FFF2-40B4-BE49-F238E27FC236}">
                <a16:creationId xmlns:a16="http://schemas.microsoft.com/office/drawing/2014/main" id="{45ED1E89-CDD7-4EE4-998D-E0B07765EC46}"/>
              </a:ext>
            </a:extLst>
          </p:cNvPr>
          <p:cNvSpPr txBox="1"/>
          <p:nvPr/>
        </p:nvSpPr>
        <p:spPr>
          <a:xfrm>
            <a:off x="863550" y="1236373"/>
            <a:ext cx="7416900" cy="1038797"/>
          </a:xfrm>
          <a:prstGeom prst="rect">
            <a:avLst/>
          </a:prstGeom>
          <a:noFill/>
          <a:ln>
            <a:noFill/>
          </a:ln>
        </p:spPr>
        <p:txBody>
          <a:bodyPr spcFirstLastPara="1" wrap="square" lIns="91425" tIns="91425" rIns="91425" bIns="91425" anchor="t" anchorCtr="0">
            <a:noAutofit/>
          </a:bodyPr>
          <a:lstStyle/>
          <a:p>
            <a:pPr marL="38100" lvl="0" algn="l" rtl="0">
              <a:lnSpc>
                <a:spcPct val="10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1. Limit and track their usage.</a:t>
            </a:r>
          </a:p>
          <a:p>
            <a:pPr marL="38100" lvl="0" algn="l" rtl="0">
              <a:lnSpc>
                <a:spcPct val="15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2. Understand their usage.</a:t>
            </a:r>
          </a:p>
          <a:p>
            <a:pPr marL="38100" lvl="0" algn="l" rtl="0">
              <a:lnSpc>
                <a:spcPct val="100000"/>
              </a:lnSpc>
              <a:spcBef>
                <a:spcPts val="0"/>
              </a:spcBef>
              <a:spcAft>
                <a:spcPts val="0"/>
              </a:spcAft>
              <a:buClr>
                <a:schemeClr val="dk1"/>
              </a:buClr>
              <a:buSzPts val="3000"/>
            </a:pPr>
            <a:endPar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7" name="Picture 6">
            <a:extLst>
              <a:ext uri="{FF2B5EF4-FFF2-40B4-BE49-F238E27FC236}">
                <a16:creationId xmlns:a16="http://schemas.microsoft.com/office/drawing/2014/main" id="{9B322348-F702-4FF8-9DC5-C9C5C9B320B3}"/>
              </a:ext>
            </a:extLst>
          </p:cNvPr>
          <p:cNvPicPr>
            <a:picLocks noChangeAspect="1"/>
          </p:cNvPicPr>
          <p:nvPr/>
        </p:nvPicPr>
        <p:blipFill>
          <a:blip r:embed="rId5"/>
          <a:stretch>
            <a:fillRect/>
          </a:stretch>
        </p:blipFill>
        <p:spPr>
          <a:xfrm>
            <a:off x="899921" y="2296179"/>
            <a:ext cx="865787" cy="1031248"/>
          </a:xfrm>
          <a:prstGeom prst="rect">
            <a:avLst/>
          </a:prstGeom>
        </p:spPr>
      </p:pic>
      <p:sp>
        <p:nvSpPr>
          <p:cNvPr id="8" name="Google Shape;250;p41">
            <a:extLst>
              <a:ext uri="{FF2B5EF4-FFF2-40B4-BE49-F238E27FC236}">
                <a16:creationId xmlns:a16="http://schemas.microsoft.com/office/drawing/2014/main" id="{6C4561B6-4862-4A35-9268-2EC02BE9119F}"/>
              </a:ext>
            </a:extLst>
          </p:cNvPr>
          <p:cNvSpPr txBox="1"/>
          <p:nvPr/>
        </p:nvSpPr>
        <p:spPr>
          <a:xfrm rot="20698741">
            <a:off x="2210851" y="3259163"/>
            <a:ext cx="1619520" cy="62862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dirty="0">
                <a:latin typeface="Caveat"/>
                <a:ea typeface="Caveat"/>
                <a:cs typeface="Caveat"/>
                <a:sym typeface="Caveat"/>
              </a:rPr>
              <a:t>Try it now!</a:t>
            </a:r>
            <a:endParaRPr sz="2800" dirty="0">
              <a:latin typeface="Caveat"/>
              <a:ea typeface="Caveat"/>
              <a:cs typeface="Caveat"/>
              <a:sym typeface="Caveat"/>
            </a:endParaRPr>
          </a:p>
        </p:txBody>
      </p:sp>
      <p:pic>
        <p:nvPicPr>
          <p:cNvPr id="9" name="Picture 8">
            <a:extLst>
              <a:ext uri="{FF2B5EF4-FFF2-40B4-BE49-F238E27FC236}">
                <a16:creationId xmlns:a16="http://schemas.microsoft.com/office/drawing/2014/main" id="{A9FC9975-AC4A-4D4A-A9E4-BD1ED4C56A90}"/>
              </a:ext>
            </a:extLst>
          </p:cNvPr>
          <p:cNvPicPr>
            <a:picLocks noChangeAspect="1"/>
          </p:cNvPicPr>
          <p:nvPr/>
        </p:nvPicPr>
        <p:blipFill>
          <a:blip r:embed="rId6"/>
          <a:stretch>
            <a:fillRect/>
          </a:stretch>
        </p:blipFill>
        <p:spPr>
          <a:xfrm rot="20836790">
            <a:off x="3356241" y="2025633"/>
            <a:ext cx="2043061" cy="2433513"/>
          </a:xfrm>
          <a:prstGeom prst="rect">
            <a:avLst/>
          </a:prstGeom>
        </p:spPr>
      </p:pic>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sp>
        <p:nvSpPr>
          <p:cNvPr id="2" name="Google Shape;585;p77">
            <a:extLst>
              <a:ext uri="{FF2B5EF4-FFF2-40B4-BE49-F238E27FC236}">
                <a16:creationId xmlns:a16="http://schemas.microsoft.com/office/drawing/2014/main" id="{D4F60FA8-B3A4-44B4-9857-EDCB42B41477}"/>
              </a:ext>
            </a:extLst>
          </p:cNvPr>
          <p:cNvSpPr txBox="1"/>
          <p:nvPr/>
        </p:nvSpPr>
        <p:spPr>
          <a:xfrm>
            <a:off x="0" y="314461"/>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Protecting Students Online</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3" name="Google Shape;579;p76">
            <a:extLst>
              <a:ext uri="{FF2B5EF4-FFF2-40B4-BE49-F238E27FC236}">
                <a16:creationId xmlns:a16="http://schemas.microsoft.com/office/drawing/2014/main" id="{BDDB2B73-7956-42AC-A768-723CCE16E945}"/>
              </a:ext>
            </a:extLst>
          </p:cNvPr>
          <p:cNvSpPr txBox="1"/>
          <p:nvPr/>
        </p:nvSpPr>
        <p:spPr>
          <a:xfrm>
            <a:off x="863550" y="1236373"/>
            <a:ext cx="7416900" cy="1778676"/>
          </a:xfrm>
          <a:prstGeom prst="rect">
            <a:avLst/>
          </a:prstGeom>
          <a:noFill/>
          <a:ln>
            <a:noFill/>
          </a:ln>
        </p:spPr>
        <p:txBody>
          <a:bodyPr spcFirstLastPara="1" wrap="square" lIns="91425" tIns="91425" rIns="91425" bIns="91425" anchor="t" anchorCtr="0">
            <a:noAutofit/>
          </a:bodyPr>
          <a:lstStyle/>
          <a:p>
            <a:pPr marL="38100" lvl="0" algn="l" rtl="0">
              <a:lnSpc>
                <a:spcPct val="15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1. Limit and track their usage.</a:t>
            </a:r>
          </a:p>
          <a:p>
            <a:pPr marL="38100" lvl="0" algn="l" rtl="0">
              <a:lnSpc>
                <a:spcPct val="15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2. Understand their usage.</a:t>
            </a:r>
          </a:p>
          <a:p>
            <a:pPr marL="38100" lvl="0" algn="l" rtl="0">
              <a:lnSpc>
                <a:spcPct val="150000"/>
              </a:lnSpc>
              <a:spcBef>
                <a:spcPts val="0"/>
              </a:spcBef>
              <a:spcAft>
                <a:spcPts val="0"/>
              </a:spcAft>
              <a:buClr>
                <a:schemeClr val="dk1"/>
              </a:buClr>
              <a:buSzPts val="3000"/>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3. Discuss their usage.</a:t>
            </a:r>
          </a:p>
          <a:p>
            <a:pPr marL="38100" lvl="0" algn="l" rtl="0">
              <a:lnSpc>
                <a:spcPct val="100000"/>
              </a:lnSpc>
              <a:spcBef>
                <a:spcPts val="0"/>
              </a:spcBef>
              <a:spcAft>
                <a:spcPts val="0"/>
              </a:spcAft>
              <a:buClr>
                <a:schemeClr val="dk1"/>
              </a:buClr>
              <a:buSzPts val="3000"/>
            </a:pPr>
            <a:endParaRPr lang="en"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pic>
        <p:nvPicPr>
          <p:cNvPr id="610" name="Google Shape;610;p80"/>
          <p:cNvPicPr preferRelativeResize="0"/>
          <p:nvPr/>
        </p:nvPicPr>
        <p:blipFill rotWithShape="1">
          <a:blip r:embed="rId4">
            <a:alphaModFix/>
          </a:blip>
          <a:srcRect/>
          <a:stretch/>
        </p:blipFill>
        <p:spPr>
          <a:xfrm>
            <a:off x="5975826" y="440228"/>
            <a:ext cx="2464724" cy="4321269"/>
          </a:xfrm>
          <a:prstGeom prst="rect">
            <a:avLst/>
          </a:prstGeom>
          <a:noFill/>
          <a:ln>
            <a:noFill/>
          </a:ln>
        </p:spPr>
      </p:pic>
      <p:sp>
        <p:nvSpPr>
          <p:cNvPr id="611" name="Google Shape;611;p80"/>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4F78BB"/>
              </a:buClr>
              <a:buSzPts val="1200"/>
              <a:buFont typeface="Arial"/>
              <a:buNone/>
            </a:pPr>
            <a:r>
              <a:rPr lang="en" sz="1200" b="1" i="0" u="none" strike="noStrike" cap="none">
                <a:solidFill>
                  <a:schemeClr val="accent1"/>
                </a:solidFill>
                <a:latin typeface="Google Sans"/>
                <a:ea typeface="Google Sans"/>
                <a:cs typeface="Google Sans"/>
                <a:sym typeface="Google Sans"/>
              </a:rPr>
              <a:t>LESSON </a:t>
            </a:r>
            <a:endParaRPr sz="1200" b="1" i="0" u="none" strike="noStrike" cap="none">
              <a:solidFill>
                <a:schemeClr val="accent1"/>
              </a:solidFill>
              <a:latin typeface="Google Sans"/>
              <a:ea typeface="Google Sans"/>
              <a:cs typeface="Google Sans"/>
              <a:sym typeface="Google Sans"/>
            </a:endParaRPr>
          </a:p>
        </p:txBody>
      </p:sp>
      <p:sp>
        <p:nvSpPr>
          <p:cNvPr id="612" name="Google Shape;612;p80"/>
          <p:cNvSpPr txBox="1"/>
          <p:nvPr/>
        </p:nvSpPr>
        <p:spPr>
          <a:xfrm>
            <a:off x="890741" y="4103929"/>
            <a:ext cx="2682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When In Doubt, Talk It Out</a:t>
            </a:r>
            <a:endParaRPr sz="1600" i="0" u="none" strike="noStrike" cap="none">
              <a:solidFill>
                <a:schemeClr val="accent5"/>
              </a:solidFill>
              <a:latin typeface="Google Sans"/>
              <a:ea typeface="Google Sans"/>
              <a:cs typeface="Google Sans"/>
              <a:sym typeface="Google Sans"/>
            </a:endParaRPr>
          </a:p>
        </p:txBody>
      </p:sp>
      <p:grpSp>
        <p:nvGrpSpPr>
          <p:cNvPr id="613" name="Google Shape;613;p80"/>
          <p:cNvGrpSpPr/>
          <p:nvPr/>
        </p:nvGrpSpPr>
        <p:grpSpPr>
          <a:xfrm>
            <a:off x="538594" y="1410763"/>
            <a:ext cx="3035231" cy="1727598"/>
            <a:chOff x="538042" y="1229550"/>
            <a:chExt cx="3353476" cy="1908737"/>
          </a:xfrm>
        </p:grpSpPr>
        <p:sp>
          <p:nvSpPr>
            <p:cNvPr id="614" name="Google Shape;614;p80"/>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5" name="Google Shape;615;p80"/>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6" name="Google Shape;616;p80"/>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7" name="Google Shape;617;p80"/>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8" name="Google Shape;618;p80"/>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9" name="Google Shape;619;p80"/>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0" name="Google Shape;620;p80"/>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1" name="Google Shape;621;p80"/>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2" name="Google Shape;622;p80"/>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3" name="Google Shape;623;p80"/>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4" name="Google Shape;624;p80"/>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5" name="Google Shape;625;p80"/>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6" name="Google Shape;626;p80"/>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7" name="Google Shape;627;p80"/>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8" name="Google Shape;628;p80"/>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9" name="Google Shape;629;p80"/>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0" name="Google Shape;630;p80"/>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1" name="Google Shape;631;p80"/>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632" name="Google Shape;632;p80"/>
          <p:cNvGrpSpPr/>
          <p:nvPr/>
        </p:nvGrpSpPr>
        <p:grpSpPr>
          <a:xfrm>
            <a:off x="605626" y="3934634"/>
            <a:ext cx="312851" cy="252525"/>
            <a:chOff x="6458994" y="1641780"/>
            <a:chExt cx="625702" cy="505051"/>
          </a:xfrm>
        </p:grpSpPr>
        <p:sp>
          <p:nvSpPr>
            <p:cNvPr id="633" name="Google Shape;633;p80"/>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0250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4" name="Google Shape;634;p80"/>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0F63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8" name="TextBox 27">
            <a:extLst>
              <a:ext uri="{FF2B5EF4-FFF2-40B4-BE49-F238E27FC236}">
                <a16:creationId xmlns:a16="http://schemas.microsoft.com/office/drawing/2014/main" id="{2E9E372D-3F16-4EC0-9E54-95B07B9E72CE}"/>
              </a:ext>
            </a:extLst>
          </p:cNvPr>
          <p:cNvSpPr txBox="1"/>
          <p:nvPr/>
        </p:nvSpPr>
        <p:spPr>
          <a:xfrm>
            <a:off x="3780609" y="4832052"/>
            <a:ext cx="5467023"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grpSp>
        <p:nvGrpSpPr>
          <p:cNvPr id="639" name="Google Shape;639;p81"/>
          <p:cNvGrpSpPr/>
          <p:nvPr/>
        </p:nvGrpSpPr>
        <p:grpSpPr>
          <a:xfrm>
            <a:off x="2899626" y="1939396"/>
            <a:ext cx="3036332" cy="1130805"/>
            <a:chOff x="3386807" y="1493789"/>
            <a:chExt cx="3036332" cy="1130805"/>
          </a:xfrm>
        </p:grpSpPr>
        <p:sp>
          <p:nvSpPr>
            <p:cNvPr id="640" name="Google Shape;640;p81"/>
            <p:cNvSpPr/>
            <p:nvPr/>
          </p:nvSpPr>
          <p:spPr>
            <a:xfrm>
              <a:off x="3386807" y="1590028"/>
              <a:ext cx="553372" cy="1034566"/>
            </a:xfrm>
            <a:custGeom>
              <a:avLst/>
              <a:gdLst/>
              <a:ahLst/>
              <a:cxnLst/>
              <a:rect l="l" t="t" r="r" b="b"/>
              <a:pathLst>
                <a:path w="553372" h="1034566" extrusionOk="0">
                  <a:moveTo>
                    <a:pt x="304355" y="999680"/>
                  </a:moveTo>
                  <a:cubicBezTo>
                    <a:pt x="273078" y="987650"/>
                    <a:pt x="246612" y="973214"/>
                    <a:pt x="224958" y="951560"/>
                  </a:cubicBezTo>
                  <a:cubicBezTo>
                    <a:pt x="176839" y="905847"/>
                    <a:pt x="152779" y="840886"/>
                    <a:pt x="152779" y="759083"/>
                  </a:cubicBezTo>
                  <a:lnTo>
                    <a:pt x="152779" y="403000"/>
                  </a:lnTo>
                  <a:lnTo>
                    <a:pt x="18045" y="403000"/>
                  </a:lnTo>
                  <a:lnTo>
                    <a:pt x="18045" y="234582"/>
                  </a:lnTo>
                  <a:lnTo>
                    <a:pt x="152779" y="234582"/>
                  </a:lnTo>
                  <a:lnTo>
                    <a:pt x="152779" y="18045"/>
                  </a:lnTo>
                  <a:lnTo>
                    <a:pt x="350068" y="18045"/>
                  </a:lnTo>
                  <a:lnTo>
                    <a:pt x="350068" y="234582"/>
                  </a:lnTo>
                  <a:lnTo>
                    <a:pt x="540140" y="234582"/>
                  </a:lnTo>
                  <a:lnTo>
                    <a:pt x="540140" y="403000"/>
                  </a:lnTo>
                  <a:lnTo>
                    <a:pt x="350068" y="403000"/>
                  </a:lnTo>
                  <a:lnTo>
                    <a:pt x="350068" y="722993"/>
                  </a:lnTo>
                  <a:cubicBezTo>
                    <a:pt x="350068" y="761489"/>
                    <a:pt x="359692" y="790361"/>
                    <a:pt x="376534" y="807202"/>
                  </a:cubicBezTo>
                  <a:cubicBezTo>
                    <a:pt x="390970" y="824044"/>
                    <a:pt x="415030" y="831262"/>
                    <a:pt x="448713" y="831262"/>
                  </a:cubicBezTo>
                  <a:cubicBezTo>
                    <a:pt x="467961" y="831262"/>
                    <a:pt x="484802" y="828856"/>
                    <a:pt x="496832" y="824044"/>
                  </a:cubicBezTo>
                  <a:cubicBezTo>
                    <a:pt x="508862" y="819232"/>
                    <a:pt x="525704" y="809608"/>
                    <a:pt x="544952" y="797578"/>
                  </a:cubicBezTo>
                  <a:lnTo>
                    <a:pt x="544952" y="990056"/>
                  </a:lnTo>
                  <a:cubicBezTo>
                    <a:pt x="501645" y="1006898"/>
                    <a:pt x="455931" y="1016522"/>
                    <a:pt x="407812" y="1016522"/>
                  </a:cubicBezTo>
                  <a:cubicBezTo>
                    <a:pt x="371722" y="1016522"/>
                    <a:pt x="338039" y="1011710"/>
                    <a:pt x="304355" y="99968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1" name="Google Shape;641;p81"/>
            <p:cNvSpPr/>
            <p:nvPr/>
          </p:nvSpPr>
          <p:spPr>
            <a:xfrm>
              <a:off x="4017170" y="1777693"/>
              <a:ext cx="721790" cy="842088"/>
            </a:xfrm>
            <a:custGeom>
              <a:avLst/>
              <a:gdLst/>
              <a:ahLst/>
              <a:cxnLst/>
              <a:rect l="l" t="t" r="r" b="b"/>
              <a:pathLst>
                <a:path w="721790" h="842088" extrusionOk="0">
                  <a:moveTo>
                    <a:pt x="97442" y="768707"/>
                  </a:moveTo>
                  <a:cubicBezTo>
                    <a:pt x="44511" y="720587"/>
                    <a:pt x="18045" y="658032"/>
                    <a:pt x="18045" y="581041"/>
                  </a:cubicBezTo>
                  <a:cubicBezTo>
                    <a:pt x="18045" y="530516"/>
                    <a:pt x="32481" y="484803"/>
                    <a:pt x="58946" y="443901"/>
                  </a:cubicBezTo>
                  <a:cubicBezTo>
                    <a:pt x="85412" y="405406"/>
                    <a:pt x="123908" y="374128"/>
                    <a:pt x="172027" y="352474"/>
                  </a:cubicBezTo>
                  <a:cubicBezTo>
                    <a:pt x="220146" y="330821"/>
                    <a:pt x="270671" y="321197"/>
                    <a:pt x="328415" y="321197"/>
                  </a:cubicBezTo>
                  <a:cubicBezTo>
                    <a:pt x="407812" y="321197"/>
                    <a:pt x="475179" y="333227"/>
                    <a:pt x="532922" y="354880"/>
                  </a:cubicBezTo>
                  <a:lnTo>
                    <a:pt x="532922" y="321197"/>
                  </a:lnTo>
                  <a:cubicBezTo>
                    <a:pt x="532922" y="277889"/>
                    <a:pt x="516080" y="244206"/>
                    <a:pt x="484803" y="217740"/>
                  </a:cubicBezTo>
                  <a:cubicBezTo>
                    <a:pt x="453525" y="191274"/>
                    <a:pt x="410218" y="179245"/>
                    <a:pt x="357286" y="179245"/>
                  </a:cubicBezTo>
                  <a:cubicBezTo>
                    <a:pt x="321197" y="179245"/>
                    <a:pt x="285107" y="186463"/>
                    <a:pt x="251424" y="203304"/>
                  </a:cubicBezTo>
                  <a:cubicBezTo>
                    <a:pt x="217740" y="220146"/>
                    <a:pt x="188869" y="241800"/>
                    <a:pt x="167215" y="268265"/>
                  </a:cubicBezTo>
                  <a:lnTo>
                    <a:pt x="39699" y="169621"/>
                  </a:lnTo>
                  <a:cubicBezTo>
                    <a:pt x="75788" y="121501"/>
                    <a:pt x="123908" y="83006"/>
                    <a:pt x="179245" y="56540"/>
                  </a:cubicBezTo>
                  <a:cubicBezTo>
                    <a:pt x="234582" y="30075"/>
                    <a:pt x="297137" y="18045"/>
                    <a:pt x="364504" y="18045"/>
                  </a:cubicBezTo>
                  <a:cubicBezTo>
                    <a:pt x="482397" y="18045"/>
                    <a:pt x="571418" y="44510"/>
                    <a:pt x="633973" y="99848"/>
                  </a:cubicBezTo>
                  <a:cubicBezTo>
                    <a:pt x="696528" y="155185"/>
                    <a:pt x="725400" y="234582"/>
                    <a:pt x="725400" y="338039"/>
                  </a:cubicBezTo>
                  <a:lnTo>
                    <a:pt x="725400" y="816826"/>
                  </a:lnTo>
                  <a:lnTo>
                    <a:pt x="530516" y="816826"/>
                  </a:lnTo>
                  <a:lnTo>
                    <a:pt x="530516" y="737429"/>
                  </a:lnTo>
                  <a:lnTo>
                    <a:pt x="518486" y="737429"/>
                  </a:lnTo>
                  <a:cubicBezTo>
                    <a:pt x="494427" y="768707"/>
                    <a:pt x="465555" y="792767"/>
                    <a:pt x="427059" y="812014"/>
                  </a:cubicBezTo>
                  <a:cubicBezTo>
                    <a:pt x="388564" y="831262"/>
                    <a:pt x="345257" y="840886"/>
                    <a:pt x="297137" y="840886"/>
                  </a:cubicBezTo>
                  <a:cubicBezTo>
                    <a:pt x="215334" y="840886"/>
                    <a:pt x="147967" y="816826"/>
                    <a:pt x="97442" y="768707"/>
                  </a:cubicBezTo>
                  <a:close/>
                  <a:moveTo>
                    <a:pt x="479991" y="631567"/>
                  </a:moveTo>
                  <a:cubicBezTo>
                    <a:pt x="513674" y="595477"/>
                    <a:pt x="530516" y="552170"/>
                    <a:pt x="530516" y="501644"/>
                  </a:cubicBezTo>
                  <a:cubicBezTo>
                    <a:pt x="479991" y="477585"/>
                    <a:pt x="424654" y="465555"/>
                    <a:pt x="369316" y="465555"/>
                  </a:cubicBezTo>
                  <a:cubicBezTo>
                    <a:pt x="265860" y="465555"/>
                    <a:pt x="215334" y="504050"/>
                    <a:pt x="215334" y="581041"/>
                  </a:cubicBezTo>
                  <a:cubicBezTo>
                    <a:pt x="215334" y="612319"/>
                    <a:pt x="227364" y="638785"/>
                    <a:pt x="249018" y="658032"/>
                  </a:cubicBezTo>
                  <a:cubicBezTo>
                    <a:pt x="270671" y="677280"/>
                    <a:pt x="301949" y="686904"/>
                    <a:pt x="345257" y="686904"/>
                  </a:cubicBezTo>
                  <a:cubicBezTo>
                    <a:pt x="400594" y="686904"/>
                    <a:pt x="446307" y="667656"/>
                    <a:pt x="479991" y="63156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2" name="Google Shape;642;p81"/>
            <p:cNvSpPr/>
            <p:nvPr/>
          </p:nvSpPr>
          <p:spPr>
            <a:xfrm>
              <a:off x="4909785" y="1493789"/>
              <a:ext cx="216537" cy="1106745"/>
            </a:xfrm>
            <a:custGeom>
              <a:avLst/>
              <a:gdLst/>
              <a:ahLst/>
              <a:cxnLst/>
              <a:rect l="l" t="t" r="r" b="b"/>
              <a:pathLst>
                <a:path w="216537" h="1106745" extrusionOk="0">
                  <a:moveTo>
                    <a:pt x="18045" y="18045"/>
                  </a:moveTo>
                  <a:lnTo>
                    <a:pt x="215334" y="18045"/>
                  </a:lnTo>
                  <a:lnTo>
                    <a:pt x="215334" y="1100730"/>
                  </a:lnTo>
                  <a:lnTo>
                    <a:pt x="18045" y="1100730"/>
                  </a:lnTo>
                  <a:lnTo>
                    <a:pt x="18045"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3" name="Google Shape;643;p81"/>
            <p:cNvSpPr/>
            <p:nvPr/>
          </p:nvSpPr>
          <p:spPr>
            <a:xfrm>
              <a:off x="5301958" y="1493789"/>
              <a:ext cx="769909" cy="1106745"/>
            </a:xfrm>
            <a:custGeom>
              <a:avLst/>
              <a:gdLst/>
              <a:ahLst/>
              <a:cxnLst/>
              <a:rect l="l" t="t" r="r" b="b"/>
              <a:pathLst>
                <a:path w="769909" h="1106745" extrusionOk="0">
                  <a:moveTo>
                    <a:pt x="18045" y="18045"/>
                  </a:moveTo>
                  <a:lnTo>
                    <a:pt x="215334" y="18045"/>
                  </a:lnTo>
                  <a:lnTo>
                    <a:pt x="215334" y="607507"/>
                  </a:lnTo>
                  <a:lnTo>
                    <a:pt x="224958" y="607507"/>
                  </a:lnTo>
                  <a:lnTo>
                    <a:pt x="504050" y="330821"/>
                  </a:lnTo>
                  <a:lnTo>
                    <a:pt x="747053" y="330821"/>
                  </a:lnTo>
                  <a:lnTo>
                    <a:pt x="747053" y="342850"/>
                  </a:lnTo>
                  <a:lnTo>
                    <a:pt x="455931" y="629161"/>
                  </a:lnTo>
                  <a:lnTo>
                    <a:pt x="761489" y="1091107"/>
                  </a:lnTo>
                  <a:lnTo>
                    <a:pt x="761489" y="1100730"/>
                  </a:lnTo>
                  <a:lnTo>
                    <a:pt x="528110" y="1100730"/>
                  </a:lnTo>
                  <a:lnTo>
                    <a:pt x="316385" y="763895"/>
                  </a:lnTo>
                  <a:lnTo>
                    <a:pt x="217740" y="862540"/>
                  </a:lnTo>
                  <a:lnTo>
                    <a:pt x="217740" y="1100730"/>
                  </a:lnTo>
                  <a:lnTo>
                    <a:pt x="20451" y="1100730"/>
                  </a:lnTo>
                  <a:lnTo>
                    <a:pt x="20451"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4" name="Google Shape;644;p81"/>
            <p:cNvSpPr/>
            <p:nvPr/>
          </p:nvSpPr>
          <p:spPr>
            <a:xfrm>
              <a:off x="6134423" y="2323848"/>
              <a:ext cx="288716" cy="288716"/>
            </a:xfrm>
            <a:custGeom>
              <a:avLst/>
              <a:gdLst/>
              <a:ahLst/>
              <a:cxnLst/>
              <a:rect l="l" t="t" r="r" b="b"/>
              <a:pathLst>
                <a:path w="288716" h="288716" extrusionOk="0">
                  <a:moveTo>
                    <a:pt x="56540" y="241800"/>
                  </a:moveTo>
                  <a:cubicBezTo>
                    <a:pt x="30075" y="215334"/>
                    <a:pt x="18045" y="184057"/>
                    <a:pt x="18045" y="147967"/>
                  </a:cubicBezTo>
                  <a:cubicBezTo>
                    <a:pt x="18045" y="111878"/>
                    <a:pt x="30075" y="80600"/>
                    <a:pt x="56540" y="56540"/>
                  </a:cubicBezTo>
                  <a:cubicBezTo>
                    <a:pt x="83005" y="32481"/>
                    <a:pt x="114284" y="18045"/>
                    <a:pt x="150373" y="18045"/>
                  </a:cubicBezTo>
                  <a:cubicBezTo>
                    <a:pt x="186463" y="18045"/>
                    <a:pt x="217740" y="30075"/>
                    <a:pt x="244206" y="56540"/>
                  </a:cubicBezTo>
                  <a:cubicBezTo>
                    <a:pt x="270671" y="80600"/>
                    <a:pt x="282701" y="111878"/>
                    <a:pt x="282701" y="147967"/>
                  </a:cubicBezTo>
                  <a:cubicBezTo>
                    <a:pt x="282701" y="184057"/>
                    <a:pt x="270671" y="215334"/>
                    <a:pt x="244206" y="241800"/>
                  </a:cubicBezTo>
                  <a:cubicBezTo>
                    <a:pt x="217740" y="268265"/>
                    <a:pt x="186463" y="280295"/>
                    <a:pt x="150373" y="280295"/>
                  </a:cubicBezTo>
                  <a:cubicBezTo>
                    <a:pt x="114284" y="280295"/>
                    <a:pt x="83005" y="265859"/>
                    <a:pt x="56540" y="24180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645" name="Google Shape;645;p81"/>
          <p:cNvSpPr/>
          <p:nvPr/>
        </p:nvSpPr>
        <p:spPr>
          <a:xfrm>
            <a:off x="2889037" y="1545046"/>
            <a:ext cx="8436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Let’s</a:t>
            </a:r>
            <a:endParaRPr>
              <a:latin typeface="Google Sans"/>
              <a:ea typeface="Google Sans"/>
              <a:cs typeface="Google Sans"/>
              <a:sym typeface="Google Sans"/>
            </a:endParaRPr>
          </a:p>
        </p:txBody>
      </p:sp>
      <p:grpSp>
        <p:nvGrpSpPr>
          <p:cNvPr id="646" name="Google Shape;646;p81"/>
          <p:cNvGrpSpPr/>
          <p:nvPr/>
        </p:nvGrpSpPr>
        <p:grpSpPr>
          <a:xfrm>
            <a:off x="5560944" y="1095883"/>
            <a:ext cx="1297975" cy="1544908"/>
            <a:chOff x="5560944" y="1095883"/>
            <a:chExt cx="1297975" cy="1544908"/>
          </a:xfrm>
        </p:grpSpPr>
        <p:sp>
          <p:nvSpPr>
            <p:cNvPr id="647" name="Google Shape;647;p81"/>
            <p:cNvSpPr/>
            <p:nvPr/>
          </p:nvSpPr>
          <p:spPr>
            <a:xfrm>
              <a:off x="5795212" y="2115269"/>
              <a:ext cx="538185" cy="506527"/>
            </a:xfrm>
            <a:custGeom>
              <a:avLst/>
              <a:gdLst/>
              <a:ahLst/>
              <a:cxnLst/>
              <a:rect l="l" t="t" r="r" b="b"/>
              <a:pathLst>
                <a:path w="538185" h="506527" extrusionOk="0">
                  <a:moveTo>
                    <a:pt x="533436" y="292836"/>
                  </a:moveTo>
                  <a:lnTo>
                    <a:pt x="333991" y="508110"/>
                  </a:lnTo>
                  <a:lnTo>
                    <a:pt x="23743" y="23743"/>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8" name="Google Shape;648;p81"/>
            <p:cNvSpPr/>
            <p:nvPr/>
          </p:nvSpPr>
          <p:spPr>
            <a:xfrm>
              <a:off x="5560944" y="1095883"/>
              <a:ext cx="1297975" cy="696475"/>
            </a:xfrm>
            <a:custGeom>
              <a:avLst/>
              <a:gdLst/>
              <a:ahLst/>
              <a:cxnLst/>
              <a:rect l="l" t="t" r="r" b="b"/>
              <a:pathLst>
                <a:path w="1297975" h="696475" extrusionOk="0">
                  <a:moveTo>
                    <a:pt x="1290062" y="533437"/>
                  </a:moveTo>
                  <a:lnTo>
                    <a:pt x="337157" y="23743"/>
                  </a:lnTo>
                  <a:lnTo>
                    <a:pt x="23743" y="175702"/>
                  </a:lnTo>
                  <a:lnTo>
                    <a:pt x="998808" y="68856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9" name="Google Shape;649;p81"/>
            <p:cNvSpPr/>
            <p:nvPr/>
          </p:nvSpPr>
          <p:spPr>
            <a:xfrm>
              <a:off x="5560944" y="1247841"/>
              <a:ext cx="1013054" cy="1392950"/>
            </a:xfrm>
            <a:custGeom>
              <a:avLst/>
              <a:gdLst/>
              <a:ahLst/>
              <a:cxnLst/>
              <a:rect l="l" t="t" r="r" b="b"/>
              <a:pathLst>
                <a:path w="1013054" h="1392950" extrusionOk="0">
                  <a:moveTo>
                    <a:pt x="23743" y="23743"/>
                  </a:moveTo>
                  <a:lnTo>
                    <a:pt x="26909" y="774037"/>
                  </a:lnTo>
                  <a:lnTo>
                    <a:pt x="258012" y="891172"/>
                  </a:lnTo>
                  <a:lnTo>
                    <a:pt x="568260" y="1375538"/>
                  </a:lnTo>
                  <a:lnTo>
                    <a:pt x="561929" y="1049461"/>
                  </a:lnTo>
                  <a:lnTo>
                    <a:pt x="1001974" y="1280564"/>
                  </a:lnTo>
                  <a:lnTo>
                    <a:pt x="998808" y="1277399"/>
                  </a:lnTo>
                  <a:lnTo>
                    <a:pt x="998808" y="53660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0" name="Google Shape;650;p81"/>
            <p:cNvSpPr/>
            <p:nvPr/>
          </p:nvSpPr>
          <p:spPr>
            <a:xfrm>
              <a:off x="6536008" y="1605576"/>
              <a:ext cx="316579" cy="918080"/>
            </a:xfrm>
            <a:custGeom>
              <a:avLst/>
              <a:gdLst/>
              <a:ahLst/>
              <a:cxnLst/>
              <a:rect l="l" t="t" r="r" b="b"/>
              <a:pathLst>
                <a:path w="316579" h="918080" extrusionOk="0">
                  <a:moveTo>
                    <a:pt x="314997" y="23743"/>
                  </a:moveTo>
                  <a:lnTo>
                    <a:pt x="23743" y="178867"/>
                  </a:lnTo>
                  <a:lnTo>
                    <a:pt x="23743" y="919664"/>
                  </a:lnTo>
                  <a:lnTo>
                    <a:pt x="314997" y="770871"/>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 name="TextBox 2">
            <a:extLst>
              <a:ext uri="{FF2B5EF4-FFF2-40B4-BE49-F238E27FC236}">
                <a16:creationId xmlns:a16="http://schemas.microsoft.com/office/drawing/2014/main" id="{816D8D34-9DEC-4080-B36B-28AC75A6F6CD}"/>
              </a:ext>
            </a:extLst>
          </p:cNvPr>
          <p:cNvSpPr txBox="1"/>
          <p:nvPr/>
        </p:nvSpPr>
        <p:spPr>
          <a:xfrm>
            <a:off x="3780609" y="4832052"/>
            <a:ext cx="5467023"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54"/>
        <p:cNvGrpSpPr/>
        <p:nvPr/>
      </p:nvGrpSpPr>
      <p:grpSpPr>
        <a:xfrm>
          <a:off x="0" y="0"/>
          <a:ext cx="0" cy="0"/>
          <a:chOff x="0" y="0"/>
          <a:chExt cx="0" cy="0"/>
        </a:xfrm>
      </p:grpSpPr>
      <p:sp>
        <p:nvSpPr>
          <p:cNvPr id="655" name="Google Shape;655;p82"/>
          <p:cNvSpPr txBox="1"/>
          <p:nvPr/>
        </p:nvSpPr>
        <p:spPr>
          <a:xfrm>
            <a:off x="399050" y="141200"/>
            <a:ext cx="8346000" cy="675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000"/>
              <a:buFont typeface="Arial"/>
              <a:buNone/>
            </a:pPr>
            <a:r>
              <a:rPr lang="en" sz="2000" b="1" i="0" u="none" strike="noStrike" cap="none">
                <a:solidFill>
                  <a:schemeClr val="dk2"/>
                </a:solidFill>
                <a:latin typeface="Google Sans"/>
                <a:ea typeface="Google Sans"/>
                <a:cs typeface="Google Sans"/>
                <a:sym typeface="Google Sans"/>
              </a:rPr>
              <a:t>Look at the scenarios. </a:t>
            </a:r>
            <a:r>
              <a:rPr lang="en" sz="2000" b="1">
                <a:solidFill>
                  <a:schemeClr val="dk2"/>
                </a:solidFill>
                <a:latin typeface="Google Sans"/>
                <a:ea typeface="Google Sans"/>
                <a:cs typeface="Google Sans"/>
                <a:sym typeface="Google Sans"/>
              </a:rPr>
              <a:t>Think </a:t>
            </a:r>
            <a:r>
              <a:rPr lang="en" sz="2000" b="1" i="0" u="none" strike="noStrike" cap="none">
                <a:solidFill>
                  <a:schemeClr val="dk2"/>
                </a:solidFill>
                <a:latin typeface="Google Sans"/>
                <a:ea typeface="Google Sans"/>
                <a:cs typeface="Google Sans"/>
                <a:sym typeface="Google Sans"/>
              </a:rPr>
              <a:t>about one that happened to you. </a:t>
            </a:r>
            <a:br>
              <a:rPr lang="en" sz="2000" b="1" i="0" u="none" strike="noStrike" cap="none">
                <a:solidFill>
                  <a:schemeClr val="dk2"/>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Did you want to tell an adult? Did you get help?</a:t>
            </a:r>
            <a:endParaRPr>
              <a:latin typeface="Google Sans"/>
              <a:ea typeface="Google Sans"/>
              <a:cs typeface="Google Sans"/>
              <a:sym typeface="Google Sans"/>
            </a:endParaRPr>
          </a:p>
        </p:txBody>
      </p:sp>
      <p:grpSp>
        <p:nvGrpSpPr>
          <p:cNvPr id="656" name="Google Shape;656;p82"/>
          <p:cNvGrpSpPr/>
          <p:nvPr/>
        </p:nvGrpSpPr>
        <p:grpSpPr>
          <a:xfrm>
            <a:off x="717082" y="950217"/>
            <a:ext cx="7709959" cy="3397800"/>
            <a:chOff x="853439" y="946484"/>
            <a:chExt cx="7709959" cy="3397800"/>
          </a:xfrm>
        </p:grpSpPr>
        <p:sp>
          <p:nvSpPr>
            <p:cNvPr id="657" name="Google Shape;657;p82"/>
            <p:cNvSpPr/>
            <p:nvPr/>
          </p:nvSpPr>
          <p:spPr>
            <a:xfrm>
              <a:off x="853439" y="946484"/>
              <a:ext cx="3725100" cy="33978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i="0" u="none" strike="noStrike" cap="none">
                <a:solidFill>
                  <a:schemeClr val="lt1"/>
                </a:solidFill>
                <a:latin typeface="Google Sans"/>
                <a:ea typeface="Google Sans"/>
                <a:cs typeface="Google Sans"/>
                <a:sym typeface="Google Sans"/>
              </a:endParaRPr>
            </a:p>
          </p:txBody>
        </p:sp>
        <p:sp>
          <p:nvSpPr>
            <p:cNvPr id="658" name="Google Shape;658;p82"/>
            <p:cNvSpPr/>
            <p:nvPr/>
          </p:nvSpPr>
          <p:spPr>
            <a:xfrm>
              <a:off x="853439" y="946485"/>
              <a:ext cx="3725100" cy="729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i="0" u="none" strike="noStrike" cap="none">
                <a:solidFill>
                  <a:schemeClr val="lt1"/>
                </a:solidFill>
                <a:latin typeface="Google Sans"/>
                <a:ea typeface="Google Sans"/>
                <a:cs typeface="Google Sans"/>
                <a:sym typeface="Google Sans"/>
              </a:endParaRPr>
            </a:p>
          </p:txBody>
        </p:sp>
        <p:sp>
          <p:nvSpPr>
            <p:cNvPr id="659" name="Google Shape;659;p82"/>
            <p:cNvSpPr txBox="1"/>
            <p:nvPr/>
          </p:nvSpPr>
          <p:spPr>
            <a:xfrm>
              <a:off x="926371" y="1098760"/>
              <a:ext cx="3651900" cy="289320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had this feeling that your account may have been compromised. </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needed help remembering a password.</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were unsure whether something was a scam, or thought you might have fallen for one. </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Someone tried to discuss something online with you that made you uncomfortable.</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received a creepy message or comment from a stranger. </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wanted to discuss something someone said online that was really nice OR really mean.</a:t>
              </a:r>
              <a:endParaRPr>
                <a:latin typeface="Google Sans"/>
                <a:ea typeface="Google Sans"/>
                <a:cs typeface="Google Sans"/>
                <a:sym typeface="Google Sans"/>
              </a:endParaRPr>
            </a:p>
          </p:txBody>
        </p:sp>
        <p:sp>
          <p:nvSpPr>
            <p:cNvPr id="660" name="Google Shape;660;p82"/>
            <p:cNvSpPr/>
            <p:nvPr/>
          </p:nvSpPr>
          <p:spPr>
            <a:xfrm>
              <a:off x="4838298" y="946484"/>
              <a:ext cx="3725100" cy="33978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i="0" u="none" strike="noStrike" cap="none">
                <a:solidFill>
                  <a:schemeClr val="lt1"/>
                </a:solidFill>
                <a:latin typeface="Google Sans"/>
                <a:ea typeface="Google Sans"/>
                <a:cs typeface="Google Sans"/>
                <a:sym typeface="Google Sans"/>
              </a:endParaRPr>
            </a:p>
          </p:txBody>
        </p:sp>
        <p:sp>
          <p:nvSpPr>
            <p:cNvPr id="661" name="Google Shape;661;p82"/>
            <p:cNvSpPr/>
            <p:nvPr/>
          </p:nvSpPr>
          <p:spPr>
            <a:xfrm>
              <a:off x="4838298" y="946485"/>
              <a:ext cx="3725100" cy="729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i="0" u="none" strike="noStrike" cap="none">
                <a:solidFill>
                  <a:schemeClr val="lt1"/>
                </a:solidFill>
                <a:latin typeface="Google Sans"/>
                <a:ea typeface="Google Sans"/>
                <a:cs typeface="Google Sans"/>
                <a:sym typeface="Google Sans"/>
              </a:endParaRPr>
            </a:p>
          </p:txBody>
        </p:sp>
        <p:sp>
          <p:nvSpPr>
            <p:cNvPr id="662" name="Google Shape;662;p82"/>
            <p:cNvSpPr txBox="1"/>
            <p:nvPr/>
          </p:nvSpPr>
          <p:spPr>
            <a:xfrm>
              <a:off x="4916787" y="1098760"/>
              <a:ext cx="3509700" cy="310860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were concerned  you may have shared something online you shouldn’t have (only tell </a:t>
              </a:r>
              <a:br>
                <a:rPr lang="en" sz="1200" i="0" u="none" strike="noStrike" cap="none">
                  <a:solidFill>
                    <a:schemeClr val="dk2"/>
                  </a:solidFill>
                  <a:latin typeface="Google Sans"/>
                  <a:ea typeface="Google Sans"/>
                  <a:cs typeface="Google Sans"/>
                  <a:sym typeface="Google Sans"/>
                </a:rPr>
              </a:br>
              <a:r>
                <a:rPr lang="en" sz="1200" i="0" u="none" strike="noStrike" cap="none">
                  <a:solidFill>
                    <a:schemeClr val="dk2"/>
                  </a:solidFill>
                  <a:latin typeface="Google Sans"/>
                  <a:ea typeface="Google Sans"/>
                  <a:cs typeface="Google Sans"/>
                  <a:sym typeface="Google Sans"/>
                </a:rPr>
                <a:t>us what it was if you feel comfortable sharing that, but even if you don’t, tell us what you did about it).</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saw a peer being hurtful to another </a:t>
              </a:r>
              <a:br>
                <a:rPr lang="en" sz="1200" i="0" u="none" strike="noStrike" cap="none">
                  <a:solidFill>
                    <a:schemeClr val="dk2"/>
                  </a:solidFill>
                  <a:latin typeface="Google Sans"/>
                  <a:ea typeface="Google Sans"/>
                  <a:cs typeface="Google Sans"/>
                  <a:sym typeface="Google Sans"/>
                </a:rPr>
              </a:br>
              <a:r>
                <a:rPr lang="en" sz="1200" i="0" u="none" strike="noStrike" cap="none">
                  <a:solidFill>
                    <a:schemeClr val="dk2"/>
                  </a:solidFill>
                  <a:latin typeface="Google Sans"/>
                  <a:ea typeface="Google Sans"/>
                  <a:cs typeface="Google Sans"/>
                  <a:sym typeface="Google Sans"/>
                </a:rPr>
                <a:t>student online.</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saw someone threatening to start a fight </a:t>
              </a:r>
              <a:br>
                <a:rPr lang="en" sz="1200" i="0" u="none" strike="noStrike" cap="none">
                  <a:solidFill>
                    <a:schemeClr val="dk2"/>
                  </a:solidFill>
                  <a:latin typeface="Google Sans"/>
                  <a:ea typeface="Google Sans"/>
                  <a:cs typeface="Google Sans"/>
                  <a:sym typeface="Google Sans"/>
                </a:rPr>
              </a:br>
              <a:r>
                <a:rPr lang="en" sz="1200" i="0" u="none" strike="noStrike" cap="none">
                  <a:solidFill>
                    <a:schemeClr val="dk2"/>
                  </a:solidFill>
                  <a:latin typeface="Google Sans"/>
                  <a:ea typeface="Google Sans"/>
                  <a:cs typeface="Google Sans"/>
                  <a:sym typeface="Google Sans"/>
                </a:rPr>
                <a:t>or harm someone. </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Someone posted a fake profile about </a:t>
              </a:r>
              <a:br>
                <a:rPr lang="en" sz="1200" i="0" u="none" strike="noStrike" cap="none">
                  <a:solidFill>
                    <a:schemeClr val="dk2"/>
                  </a:solidFill>
                  <a:latin typeface="Google Sans"/>
                  <a:ea typeface="Google Sans"/>
                  <a:cs typeface="Google Sans"/>
                  <a:sym typeface="Google Sans"/>
                </a:rPr>
              </a:br>
              <a:r>
                <a:rPr lang="en" sz="1200" i="0" u="none" strike="noStrike" cap="none">
                  <a:solidFill>
                    <a:schemeClr val="dk2"/>
                  </a:solidFill>
                  <a:latin typeface="Google Sans"/>
                  <a:ea typeface="Google Sans"/>
                  <a:cs typeface="Google Sans"/>
                  <a:sym typeface="Google Sans"/>
                </a:rPr>
                <a:t>another student.</a:t>
              </a:r>
              <a:endParaRPr>
                <a:latin typeface="Google Sans"/>
                <a:ea typeface="Google Sans"/>
                <a:cs typeface="Google Sans"/>
                <a:sym typeface="Google Sans"/>
              </a:endParaRPr>
            </a:p>
            <a:p>
              <a:pPr marL="171450" marR="0" lvl="0" indent="-171450" algn="l" rtl="0">
                <a:lnSpc>
                  <a:spcPct val="100000"/>
                </a:lnSpc>
                <a:spcBef>
                  <a:spcPts val="1200"/>
                </a:spcBef>
                <a:spcAft>
                  <a:spcPts val="0"/>
                </a:spcAft>
                <a:buClr>
                  <a:schemeClr val="dk2"/>
                </a:buClr>
                <a:buSzPts val="1200"/>
                <a:buFont typeface="Google Sans"/>
                <a:buChar char="•"/>
              </a:pPr>
              <a:r>
                <a:rPr lang="en" sz="1200" i="0" u="none" strike="noStrike" cap="none">
                  <a:solidFill>
                    <a:schemeClr val="dk2"/>
                  </a:solidFill>
                  <a:latin typeface="Google Sans"/>
                  <a:ea typeface="Google Sans"/>
                  <a:cs typeface="Google Sans"/>
                  <a:sym typeface="Google Sans"/>
                </a:rPr>
                <a:t>You were concerned about another student because of something they posted or texted. </a:t>
              </a:r>
              <a:endParaRPr>
                <a:latin typeface="Google Sans"/>
                <a:ea typeface="Google Sans"/>
                <a:cs typeface="Google Sans"/>
                <a:sym typeface="Google Sans"/>
              </a:endParaRPr>
            </a:p>
          </p:txBody>
        </p:sp>
      </p:grpSp>
      <p:sp>
        <p:nvSpPr>
          <p:cNvPr id="663" name="Google Shape;663;p82">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43AE86C7-A4EB-450B-BADD-D81E481F81B0}"/>
              </a:ext>
            </a:extLst>
          </p:cNvPr>
          <p:cNvSpPr txBox="1"/>
          <p:nvPr/>
        </p:nvSpPr>
        <p:spPr>
          <a:xfrm>
            <a:off x="3780609" y="4832052"/>
            <a:ext cx="5467023"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grpSp>
        <p:nvGrpSpPr>
          <p:cNvPr id="668" name="Google Shape;668;p83"/>
          <p:cNvGrpSpPr/>
          <p:nvPr/>
        </p:nvGrpSpPr>
        <p:grpSpPr>
          <a:xfrm>
            <a:off x="2899626" y="1939396"/>
            <a:ext cx="3036332" cy="1130805"/>
            <a:chOff x="3386807" y="1493789"/>
            <a:chExt cx="3036332" cy="1130805"/>
          </a:xfrm>
        </p:grpSpPr>
        <p:sp>
          <p:nvSpPr>
            <p:cNvPr id="669" name="Google Shape;669;p83"/>
            <p:cNvSpPr/>
            <p:nvPr/>
          </p:nvSpPr>
          <p:spPr>
            <a:xfrm>
              <a:off x="3386807" y="1590028"/>
              <a:ext cx="553372" cy="1034566"/>
            </a:xfrm>
            <a:custGeom>
              <a:avLst/>
              <a:gdLst/>
              <a:ahLst/>
              <a:cxnLst/>
              <a:rect l="l" t="t" r="r" b="b"/>
              <a:pathLst>
                <a:path w="553372" h="1034566" extrusionOk="0">
                  <a:moveTo>
                    <a:pt x="304355" y="999680"/>
                  </a:moveTo>
                  <a:cubicBezTo>
                    <a:pt x="273078" y="987650"/>
                    <a:pt x="246612" y="973214"/>
                    <a:pt x="224958" y="951560"/>
                  </a:cubicBezTo>
                  <a:cubicBezTo>
                    <a:pt x="176839" y="905847"/>
                    <a:pt x="152779" y="840886"/>
                    <a:pt x="152779" y="759083"/>
                  </a:cubicBezTo>
                  <a:lnTo>
                    <a:pt x="152779" y="403000"/>
                  </a:lnTo>
                  <a:lnTo>
                    <a:pt x="18045" y="403000"/>
                  </a:lnTo>
                  <a:lnTo>
                    <a:pt x="18045" y="234582"/>
                  </a:lnTo>
                  <a:lnTo>
                    <a:pt x="152779" y="234582"/>
                  </a:lnTo>
                  <a:lnTo>
                    <a:pt x="152779" y="18045"/>
                  </a:lnTo>
                  <a:lnTo>
                    <a:pt x="350068" y="18045"/>
                  </a:lnTo>
                  <a:lnTo>
                    <a:pt x="350068" y="234582"/>
                  </a:lnTo>
                  <a:lnTo>
                    <a:pt x="540140" y="234582"/>
                  </a:lnTo>
                  <a:lnTo>
                    <a:pt x="540140" y="403000"/>
                  </a:lnTo>
                  <a:lnTo>
                    <a:pt x="350068" y="403000"/>
                  </a:lnTo>
                  <a:lnTo>
                    <a:pt x="350068" y="722993"/>
                  </a:lnTo>
                  <a:cubicBezTo>
                    <a:pt x="350068" y="761489"/>
                    <a:pt x="359692" y="790361"/>
                    <a:pt x="376534" y="807202"/>
                  </a:cubicBezTo>
                  <a:cubicBezTo>
                    <a:pt x="390970" y="824044"/>
                    <a:pt x="415030" y="831262"/>
                    <a:pt x="448713" y="831262"/>
                  </a:cubicBezTo>
                  <a:cubicBezTo>
                    <a:pt x="467961" y="831262"/>
                    <a:pt x="484802" y="828856"/>
                    <a:pt x="496832" y="824044"/>
                  </a:cubicBezTo>
                  <a:cubicBezTo>
                    <a:pt x="508862" y="819232"/>
                    <a:pt x="525704" y="809608"/>
                    <a:pt x="544952" y="797578"/>
                  </a:cubicBezTo>
                  <a:lnTo>
                    <a:pt x="544952" y="990056"/>
                  </a:lnTo>
                  <a:cubicBezTo>
                    <a:pt x="501645" y="1006898"/>
                    <a:pt x="455931" y="1016522"/>
                    <a:pt x="407812" y="1016522"/>
                  </a:cubicBezTo>
                  <a:cubicBezTo>
                    <a:pt x="371722" y="1016522"/>
                    <a:pt x="338039" y="1011710"/>
                    <a:pt x="304355" y="99968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0" name="Google Shape;670;p83"/>
            <p:cNvSpPr/>
            <p:nvPr/>
          </p:nvSpPr>
          <p:spPr>
            <a:xfrm>
              <a:off x="4017170" y="1777693"/>
              <a:ext cx="721790" cy="842088"/>
            </a:xfrm>
            <a:custGeom>
              <a:avLst/>
              <a:gdLst/>
              <a:ahLst/>
              <a:cxnLst/>
              <a:rect l="l" t="t" r="r" b="b"/>
              <a:pathLst>
                <a:path w="721790" h="842088" extrusionOk="0">
                  <a:moveTo>
                    <a:pt x="97442" y="768707"/>
                  </a:moveTo>
                  <a:cubicBezTo>
                    <a:pt x="44511" y="720587"/>
                    <a:pt x="18045" y="658032"/>
                    <a:pt x="18045" y="581041"/>
                  </a:cubicBezTo>
                  <a:cubicBezTo>
                    <a:pt x="18045" y="530516"/>
                    <a:pt x="32481" y="484803"/>
                    <a:pt x="58946" y="443901"/>
                  </a:cubicBezTo>
                  <a:cubicBezTo>
                    <a:pt x="85412" y="405406"/>
                    <a:pt x="123908" y="374128"/>
                    <a:pt x="172027" y="352474"/>
                  </a:cubicBezTo>
                  <a:cubicBezTo>
                    <a:pt x="220146" y="330821"/>
                    <a:pt x="270671" y="321197"/>
                    <a:pt x="328415" y="321197"/>
                  </a:cubicBezTo>
                  <a:cubicBezTo>
                    <a:pt x="407812" y="321197"/>
                    <a:pt x="475179" y="333227"/>
                    <a:pt x="532922" y="354880"/>
                  </a:cubicBezTo>
                  <a:lnTo>
                    <a:pt x="532922" y="321197"/>
                  </a:lnTo>
                  <a:cubicBezTo>
                    <a:pt x="532922" y="277889"/>
                    <a:pt x="516080" y="244206"/>
                    <a:pt x="484803" y="217740"/>
                  </a:cubicBezTo>
                  <a:cubicBezTo>
                    <a:pt x="453525" y="191274"/>
                    <a:pt x="410218" y="179245"/>
                    <a:pt x="357286" y="179245"/>
                  </a:cubicBezTo>
                  <a:cubicBezTo>
                    <a:pt x="321197" y="179245"/>
                    <a:pt x="285107" y="186463"/>
                    <a:pt x="251424" y="203304"/>
                  </a:cubicBezTo>
                  <a:cubicBezTo>
                    <a:pt x="217740" y="220146"/>
                    <a:pt x="188869" y="241800"/>
                    <a:pt x="167215" y="268265"/>
                  </a:cubicBezTo>
                  <a:lnTo>
                    <a:pt x="39699" y="169621"/>
                  </a:lnTo>
                  <a:cubicBezTo>
                    <a:pt x="75788" y="121501"/>
                    <a:pt x="123908" y="83006"/>
                    <a:pt x="179245" y="56540"/>
                  </a:cubicBezTo>
                  <a:cubicBezTo>
                    <a:pt x="234582" y="30075"/>
                    <a:pt x="297137" y="18045"/>
                    <a:pt x="364504" y="18045"/>
                  </a:cubicBezTo>
                  <a:cubicBezTo>
                    <a:pt x="482397" y="18045"/>
                    <a:pt x="571418" y="44510"/>
                    <a:pt x="633973" y="99848"/>
                  </a:cubicBezTo>
                  <a:cubicBezTo>
                    <a:pt x="696528" y="155185"/>
                    <a:pt x="725400" y="234582"/>
                    <a:pt x="725400" y="338039"/>
                  </a:cubicBezTo>
                  <a:lnTo>
                    <a:pt x="725400" y="816826"/>
                  </a:lnTo>
                  <a:lnTo>
                    <a:pt x="530516" y="816826"/>
                  </a:lnTo>
                  <a:lnTo>
                    <a:pt x="530516" y="737429"/>
                  </a:lnTo>
                  <a:lnTo>
                    <a:pt x="518486" y="737429"/>
                  </a:lnTo>
                  <a:cubicBezTo>
                    <a:pt x="494427" y="768707"/>
                    <a:pt x="465555" y="792767"/>
                    <a:pt x="427059" y="812014"/>
                  </a:cubicBezTo>
                  <a:cubicBezTo>
                    <a:pt x="388564" y="831262"/>
                    <a:pt x="345257" y="840886"/>
                    <a:pt x="297137" y="840886"/>
                  </a:cubicBezTo>
                  <a:cubicBezTo>
                    <a:pt x="215334" y="840886"/>
                    <a:pt x="147967" y="816826"/>
                    <a:pt x="97442" y="768707"/>
                  </a:cubicBezTo>
                  <a:close/>
                  <a:moveTo>
                    <a:pt x="479991" y="631567"/>
                  </a:moveTo>
                  <a:cubicBezTo>
                    <a:pt x="513674" y="595477"/>
                    <a:pt x="530516" y="552170"/>
                    <a:pt x="530516" y="501644"/>
                  </a:cubicBezTo>
                  <a:cubicBezTo>
                    <a:pt x="479991" y="477585"/>
                    <a:pt x="424654" y="465555"/>
                    <a:pt x="369316" y="465555"/>
                  </a:cubicBezTo>
                  <a:cubicBezTo>
                    <a:pt x="265860" y="465555"/>
                    <a:pt x="215334" y="504050"/>
                    <a:pt x="215334" y="581041"/>
                  </a:cubicBezTo>
                  <a:cubicBezTo>
                    <a:pt x="215334" y="612319"/>
                    <a:pt x="227364" y="638785"/>
                    <a:pt x="249018" y="658032"/>
                  </a:cubicBezTo>
                  <a:cubicBezTo>
                    <a:pt x="270671" y="677280"/>
                    <a:pt x="301949" y="686904"/>
                    <a:pt x="345257" y="686904"/>
                  </a:cubicBezTo>
                  <a:cubicBezTo>
                    <a:pt x="400594" y="686904"/>
                    <a:pt x="446307" y="667656"/>
                    <a:pt x="479991" y="63156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1" name="Google Shape;671;p83"/>
            <p:cNvSpPr/>
            <p:nvPr/>
          </p:nvSpPr>
          <p:spPr>
            <a:xfrm>
              <a:off x="4909785" y="1493789"/>
              <a:ext cx="216537" cy="1106745"/>
            </a:xfrm>
            <a:custGeom>
              <a:avLst/>
              <a:gdLst/>
              <a:ahLst/>
              <a:cxnLst/>
              <a:rect l="l" t="t" r="r" b="b"/>
              <a:pathLst>
                <a:path w="216537" h="1106745" extrusionOk="0">
                  <a:moveTo>
                    <a:pt x="18045" y="18045"/>
                  </a:moveTo>
                  <a:lnTo>
                    <a:pt x="215334" y="18045"/>
                  </a:lnTo>
                  <a:lnTo>
                    <a:pt x="215334" y="1100730"/>
                  </a:lnTo>
                  <a:lnTo>
                    <a:pt x="18045" y="1100730"/>
                  </a:lnTo>
                  <a:lnTo>
                    <a:pt x="18045"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2" name="Google Shape;672;p83"/>
            <p:cNvSpPr/>
            <p:nvPr/>
          </p:nvSpPr>
          <p:spPr>
            <a:xfrm>
              <a:off x="5301958" y="1493789"/>
              <a:ext cx="769909" cy="1106745"/>
            </a:xfrm>
            <a:custGeom>
              <a:avLst/>
              <a:gdLst/>
              <a:ahLst/>
              <a:cxnLst/>
              <a:rect l="l" t="t" r="r" b="b"/>
              <a:pathLst>
                <a:path w="769909" h="1106745" extrusionOk="0">
                  <a:moveTo>
                    <a:pt x="18045" y="18045"/>
                  </a:moveTo>
                  <a:lnTo>
                    <a:pt x="215334" y="18045"/>
                  </a:lnTo>
                  <a:lnTo>
                    <a:pt x="215334" y="607507"/>
                  </a:lnTo>
                  <a:lnTo>
                    <a:pt x="224958" y="607507"/>
                  </a:lnTo>
                  <a:lnTo>
                    <a:pt x="504050" y="330821"/>
                  </a:lnTo>
                  <a:lnTo>
                    <a:pt x="747053" y="330821"/>
                  </a:lnTo>
                  <a:lnTo>
                    <a:pt x="747053" y="342850"/>
                  </a:lnTo>
                  <a:lnTo>
                    <a:pt x="455931" y="629161"/>
                  </a:lnTo>
                  <a:lnTo>
                    <a:pt x="761489" y="1091107"/>
                  </a:lnTo>
                  <a:lnTo>
                    <a:pt x="761489" y="1100730"/>
                  </a:lnTo>
                  <a:lnTo>
                    <a:pt x="528110" y="1100730"/>
                  </a:lnTo>
                  <a:lnTo>
                    <a:pt x="316385" y="763895"/>
                  </a:lnTo>
                  <a:lnTo>
                    <a:pt x="217740" y="862540"/>
                  </a:lnTo>
                  <a:lnTo>
                    <a:pt x="217740" y="1100730"/>
                  </a:lnTo>
                  <a:lnTo>
                    <a:pt x="20451" y="1100730"/>
                  </a:lnTo>
                  <a:lnTo>
                    <a:pt x="20451"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3" name="Google Shape;673;p83"/>
            <p:cNvSpPr/>
            <p:nvPr/>
          </p:nvSpPr>
          <p:spPr>
            <a:xfrm>
              <a:off x="6134423" y="2323848"/>
              <a:ext cx="288716" cy="288716"/>
            </a:xfrm>
            <a:custGeom>
              <a:avLst/>
              <a:gdLst/>
              <a:ahLst/>
              <a:cxnLst/>
              <a:rect l="l" t="t" r="r" b="b"/>
              <a:pathLst>
                <a:path w="288716" h="288716" extrusionOk="0">
                  <a:moveTo>
                    <a:pt x="56540" y="241800"/>
                  </a:moveTo>
                  <a:cubicBezTo>
                    <a:pt x="30075" y="215334"/>
                    <a:pt x="18045" y="184057"/>
                    <a:pt x="18045" y="147967"/>
                  </a:cubicBezTo>
                  <a:cubicBezTo>
                    <a:pt x="18045" y="111878"/>
                    <a:pt x="30075" y="80600"/>
                    <a:pt x="56540" y="56540"/>
                  </a:cubicBezTo>
                  <a:cubicBezTo>
                    <a:pt x="83005" y="32481"/>
                    <a:pt x="114284" y="18045"/>
                    <a:pt x="150373" y="18045"/>
                  </a:cubicBezTo>
                  <a:cubicBezTo>
                    <a:pt x="186463" y="18045"/>
                    <a:pt x="217740" y="30075"/>
                    <a:pt x="244206" y="56540"/>
                  </a:cubicBezTo>
                  <a:cubicBezTo>
                    <a:pt x="270671" y="80600"/>
                    <a:pt x="282701" y="111878"/>
                    <a:pt x="282701" y="147967"/>
                  </a:cubicBezTo>
                  <a:cubicBezTo>
                    <a:pt x="282701" y="184057"/>
                    <a:pt x="270671" y="215334"/>
                    <a:pt x="244206" y="241800"/>
                  </a:cubicBezTo>
                  <a:cubicBezTo>
                    <a:pt x="217740" y="268265"/>
                    <a:pt x="186463" y="280295"/>
                    <a:pt x="150373" y="280295"/>
                  </a:cubicBezTo>
                  <a:cubicBezTo>
                    <a:pt x="114284" y="280295"/>
                    <a:pt x="83005" y="265859"/>
                    <a:pt x="56540" y="24180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674" name="Google Shape;674;p83"/>
          <p:cNvSpPr/>
          <p:nvPr/>
        </p:nvSpPr>
        <p:spPr>
          <a:xfrm>
            <a:off x="2889037" y="1545046"/>
            <a:ext cx="8436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Let’s</a:t>
            </a:r>
            <a:endParaRPr>
              <a:latin typeface="Google Sans"/>
              <a:ea typeface="Google Sans"/>
              <a:cs typeface="Google Sans"/>
              <a:sym typeface="Google Sans"/>
            </a:endParaRPr>
          </a:p>
        </p:txBody>
      </p:sp>
      <p:grpSp>
        <p:nvGrpSpPr>
          <p:cNvPr id="675" name="Google Shape;675;p83"/>
          <p:cNvGrpSpPr/>
          <p:nvPr/>
        </p:nvGrpSpPr>
        <p:grpSpPr>
          <a:xfrm>
            <a:off x="5560944" y="1095883"/>
            <a:ext cx="1297975" cy="1544908"/>
            <a:chOff x="5560944" y="1095883"/>
            <a:chExt cx="1297975" cy="1544908"/>
          </a:xfrm>
        </p:grpSpPr>
        <p:sp>
          <p:nvSpPr>
            <p:cNvPr id="676" name="Google Shape;676;p83"/>
            <p:cNvSpPr/>
            <p:nvPr/>
          </p:nvSpPr>
          <p:spPr>
            <a:xfrm>
              <a:off x="5795212" y="2115269"/>
              <a:ext cx="538185" cy="506527"/>
            </a:xfrm>
            <a:custGeom>
              <a:avLst/>
              <a:gdLst/>
              <a:ahLst/>
              <a:cxnLst/>
              <a:rect l="l" t="t" r="r" b="b"/>
              <a:pathLst>
                <a:path w="538185" h="506527" extrusionOk="0">
                  <a:moveTo>
                    <a:pt x="533436" y="292836"/>
                  </a:moveTo>
                  <a:lnTo>
                    <a:pt x="333991" y="508110"/>
                  </a:lnTo>
                  <a:lnTo>
                    <a:pt x="23743" y="23743"/>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7" name="Google Shape;677;p83"/>
            <p:cNvSpPr/>
            <p:nvPr/>
          </p:nvSpPr>
          <p:spPr>
            <a:xfrm>
              <a:off x="5560944" y="1095883"/>
              <a:ext cx="1297975" cy="696475"/>
            </a:xfrm>
            <a:custGeom>
              <a:avLst/>
              <a:gdLst/>
              <a:ahLst/>
              <a:cxnLst/>
              <a:rect l="l" t="t" r="r" b="b"/>
              <a:pathLst>
                <a:path w="1297975" h="696475" extrusionOk="0">
                  <a:moveTo>
                    <a:pt x="1290062" y="533437"/>
                  </a:moveTo>
                  <a:lnTo>
                    <a:pt x="337157" y="23743"/>
                  </a:lnTo>
                  <a:lnTo>
                    <a:pt x="23743" y="175702"/>
                  </a:lnTo>
                  <a:lnTo>
                    <a:pt x="998808" y="68856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8" name="Google Shape;678;p83"/>
            <p:cNvSpPr/>
            <p:nvPr/>
          </p:nvSpPr>
          <p:spPr>
            <a:xfrm>
              <a:off x="5560944" y="1247841"/>
              <a:ext cx="1013054" cy="1392950"/>
            </a:xfrm>
            <a:custGeom>
              <a:avLst/>
              <a:gdLst/>
              <a:ahLst/>
              <a:cxnLst/>
              <a:rect l="l" t="t" r="r" b="b"/>
              <a:pathLst>
                <a:path w="1013054" h="1392950" extrusionOk="0">
                  <a:moveTo>
                    <a:pt x="23743" y="23743"/>
                  </a:moveTo>
                  <a:lnTo>
                    <a:pt x="26909" y="774037"/>
                  </a:lnTo>
                  <a:lnTo>
                    <a:pt x="258012" y="891172"/>
                  </a:lnTo>
                  <a:lnTo>
                    <a:pt x="568260" y="1375538"/>
                  </a:lnTo>
                  <a:lnTo>
                    <a:pt x="561929" y="1049461"/>
                  </a:lnTo>
                  <a:lnTo>
                    <a:pt x="1001974" y="1280564"/>
                  </a:lnTo>
                  <a:lnTo>
                    <a:pt x="998808" y="1277399"/>
                  </a:lnTo>
                  <a:lnTo>
                    <a:pt x="998808" y="53660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79" name="Google Shape;679;p83"/>
            <p:cNvSpPr/>
            <p:nvPr/>
          </p:nvSpPr>
          <p:spPr>
            <a:xfrm>
              <a:off x="6536008" y="1605576"/>
              <a:ext cx="316579" cy="918080"/>
            </a:xfrm>
            <a:custGeom>
              <a:avLst/>
              <a:gdLst/>
              <a:ahLst/>
              <a:cxnLst/>
              <a:rect l="l" t="t" r="r" b="b"/>
              <a:pathLst>
                <a:path w="316579" h="918080" extrusionOk="0">
                  <a:moveTo>
                    <a:pt x="314997" y="23743"/>
                  </a:moveTo>
                  <a:lnTo>
                    <a:pt x="23743" y="178867"/>
                  </a:lnTo>
                  <a:lnTo>
                    <a:pt x="23743" y="919664"/>
                  </a:lnTo>
                  <a:lnTo>
                    <a:pt x="314997" y="770871"/>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pic>
        <p:nvPicPr>
          <p:cNvPr id="680" name="Google Shape;680;p83"/>
          <p:cNvPicPr preferRelativeResize="0"/>
          <p:nvPr/>
        </p:nvPicPr>
        <p:blipFill rotWithShape="1">
          <a:blip r:embed="rId4">
            <a:alphaModFix/>
          </a:blip>
          <a:srcRect t="11666" r="3353" b="9294"/>
          <a:stretch/>
        </p:blipFill>
        <p:spPr>
          <a:xfrm>
            <a:off x="3923013" y="3360950"/>
            <a:ext cx="1297975" cy="504400"/>
          </a:xfrm>
          <a:prstGeom prst="rect">
            <a:avLst/>
          </a:prstGeom>
          <a:noFill/>
          <a:ln>
            <a:noFill/>
          </a:ln>
          <a:effectLst>
            <a:outerShdw blurRad="57150" dist="19050" dir="5400000" algn="bl" rotWithShape="0">
              <a:srgbClr val="000000">
                <a:alpha val="50000"/>
              </a:srgbClr>
            </a:outerShdw>
          </a:effectLst>
        </p:spPr>
      </p:pic>
      <p:sp>
        <p:nvSpPr>
          <p:cNvPr id="2" name="TextBox 1">
            <a:extLst>
              <a:ext uri="{FF2B5EF4-FFF2-40B4-BE49-F238E27FC236}">
                <a16:creationId xmlns:a16="http://schemas.microsoft.com/office/drawing/2014/main" id="{27E92920-309B-4A22-8A50-D9F4074CD394}"/>
              </a:ext>
            </a:extLst>
          </p:cNvPr>
          <p:cNvSpPr txBox="1"/>
          <p:nvPr/>
        </p:nvSpPr>
        <p:spPr>
          <a:xfrm>
            <a:off x="3780609" y="4832052"/>
            <a:ext cx="5467023"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grpSp>
        <p:nvGrpSpPr>
          <p:cNvPr id="685" name="Google Shape;685;p84"/>
          <p:cNvGrpSpPr/>
          <p:nvPr/>
        </p:nvGrpSpPr>
        <p:grpSpPr>
          <a:xfrm>
            <a:off x="4011558" y="761768"/>
            <a:ext cx="379884" cy="379884"/>
            <a:chOff x="3900092" y="1196022"/>
            <a:chExt cx="535500" cy="535500"/>
          </a:xfrm>
        </p:grpSpPr>
        <p:sp>
          <p:nvSpPr>
            <p:cNvPr id="686" name="Google Shape;686;p84"/>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687" name="Google Shape;687;p84"/>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688" name="Google Shape;688;p84"/>
          <p:cNvSpPr txBox="1"/>
          <p:nvPr/>
        </p:nvSpPr>
        <p:spPr>
          <a:xfrm>
            <a:off x="4556815" y="643987"/>
            <a:ext cx="39786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4F78BB"/>
              </a:buClr>
              <a:buSzPts val="2800"/>
              <a:buFont typeface="Arial"/>
              <a:buNone/>
            </a:pPr>
            <a:r>
              <a:rPr lang="en" sz="2800" i="0" u="none" strike="noStrike" cap="none">
                <a:solidFill>
                  <a:schemeClr val="accent1"/>
                </a:solidFill>
                <a:latin typeface="Google Sans"/>
                <a:ea typeface="Google Sans"/>
                <a:cs typeface="Google Sans"/>
                <a:sym typeface="Google Sans"/>
              </a:rPr>
              <a:t>Grow awareness </a:t>
            </a:r>
            <a:endParaRPr>
              <a:solidFill>
                <a:schemeClr val="accent1"/>
              </a:solidFill>
              <a:latin typeface="Google Sans"/>
              <a:ea typeface="Google Sans"/>
              <a:cs typeface="Google Sans"/>
              <a:sym typeface="Google Sans"/>
            </a:endParaRPr>
          </a:p>
        </p:txBody>
      </p:sp>
      <p:sp>
        <p:nvSpPr>
          <p:cNvPr id="689" name="Google Shape;689;p84"/>
          <p:cNvSpPr txBox="1"/>
          <p:nvPr/>
        </p:nvSpPr>
        <p:spPr>
          <a:xfrm>
            <a:off x="4556815" y="1029472"/>
            <a:ext cx="4197900" cy="46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of online tools for reporting abuse</a:t>
            </a:r>
            <a:endParaRPr>
              <a:latin typeface="Google Sans"/>
              <a:ea typeface="Google Sans"/>
              <a:cs typeface="Google Sans"/>
              <a:sym typeface="Google Sans"/>
            </a:endParaRPr>
          </a:p>
        </p:txBody>
      </p:sp>
      <p:grpSp>
        <p:nvGrpSpPr>
          <p:cNvPr id="690" name="Google Shape;690;p84"/>
          <p:cNvGrpSpPr/>
          <p:nvPr/>
        </p:nvGrpSpPr>
        <p:grpSpPr>
          <a:xfrm>
            <a:off x="4011558" y="1935079"/>
            <a:ext cx="4743157" cy="847185"/>
            <a:chOff x="4011558" y="1896071"/>
            <a:chExt cx="4743157" cy="847185"/>
          </a:xfrm>
        </p:grpSpPr>
        <p:grpSp>
          <p:nvGrpSpPr>
            <p:cNvPr id="691" name="Google Shape;691;p84"/>
            <p:cNvGrpSpPr/>
            <p:nvPr/>
          </p:nvGrpSpPr>
          <p:grpSpPr>
            <a:xfrm>
              <a:off x="4011558" y="2013852"/>
              <a:ext cx="379884" cy="379884"/>
              <a:chOff x="3900092" y="1196022"/>
              <a:chExt cx="535500" cy="535500"/>
            </a:xfrm>
          </p:grpSpPr>
          <p:sp>
            <p:nvSpPr>
              <p:cNvPr id="692" name="Google Shape;692;p84"/>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i="0" u="none" strike="noStrike" cap="none">
                  <a:solidFill>
                    <a:schemeClr val="accent1"/>
                  </a:solidFill>
                  <a:latin typeface="Google Sans"/>
                  <a:ea typeface="Google Sans"/>
                  <a:cs typeface="Google Sans"/>
                  <a:sym typeface="Google Sans"/>
                </a:endParaRPr>
              </a:p>
            </p:txBody>
          </p:sp>
          <p:sp>
            <p:nvSpPr>
              <p:cNvPr id="693" name="Google Shape;693;p84"/>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i="0" u="none" strike="noStrike" cap="none">
                  <a:solidFill>
                    <a:schemeClr val="accent1"/>
                  </a:solidFill>
                  <a:latin typeface="Google Sans"/>
                  <a:ea typeface="Google Sans"/>
                  <a:cs typeface="Google Sans"/>
                  <a:sym typeface="Google Sans"/>
                </a:endParaRPr>
              </a:p>
            </p:txBody>
          </p:sp>
        </p:grpSp>
        <p:sp>
          <p:nvSpPr>
            <p:cNvPr id="694" name="Google Shape;694;p84"/>
            <p:cNvSpPr txBox="1"/>
            <p:nvPr/>
          </p:nvSpPr>
          <p:spPr>
            <a:xfrm>
              <a:off x="4556816" y="1896071"/>
              <a:ext cx="23313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4F78BB"/>
                </a:buClr>
                <a:buSzPts val="2800"/>
                <a:buFont typeface="Arial"/>
                <a:buNone/>
              </a:pPr>
              <a:r>
                <a:rPr lang="en" sz="2800" i="0" u="none" strike="noStrike" cap="none">
                  <a:solidFill>
                    <a:schemeClr val="accent1"/>
                  </a:solidFill>
                  <a:latin typeface="Google Sans"/>
                  <a:ea typeface="Google Sans"/>
                  <a:cs typeface="Google Sans"/>
                  <a:sym typeface="Google Sans"/>
                </a:rPr>
                <a:t>Consider</a:t>
              </a:r>
              <a:endParaRPr>
                <a:solidFill>
                  <a:schemeClr val="accent1"/>
                </a:solidFill>
                <a:latin typeface="Google Sans"/>
                <a:ea typeface="Google Sans"/>
                <a:cs typeface="Google Sans"/>
                <a:sym typeface="Google Sans"/>
              </a:endParaRPr>
            </a:p>
          </p:txBody>
        </p:sp>
        <p:sp>
          <p:nvSpPr>
            <p:cNvPr id="695" name="Google Shape;695;p84"/>
            <p:cNvSpPr txBox="1"/>
            <p:nvPr/>
          </p:nvSpPr>
          <p:spPr>
            <a:xfrm>
              <a:off x="4556815" y="2281556"/>
              <a:ext cx="4197900" cy="46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when to use them</a:t>
              </a:r>
              <a:endParaRPr>
                <a:solidFill>
                  <a:schemeClr val="dk2"/>
                </a:solidFill>
                <a:latin typeface="Google Sans"/>
                <a:ea typeface="Google Sans"/>
                <a:cs typeface="Google Sans"/>
                <a:sym typeface="Google Sans"/>
              </a:endParaRPr>
            </a:p>
          </p:txBody>
        </p:sp>
      </p:grpSp>
      <p:sp>
        <p:nvSpPr>
          <p:cNvPr id="696" name="Google Shape;696;p84"/>
          <p:cNvSpPr txBox="1"/>
          <p:nvPr/>
        </p:nvSpPr>
        <p:spPr>
          <a:xfrm>
            <a:off x="730975" y="1802324"/>
            <a:ext cx="2737200" cy="1539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2"/>
              </a:buClr>
              <a:buSzPts val="4400"/>
              <a:buFont typeface="Arial"/>
              <a:buNone/>
            </a:pPr>
            <a:r>
              <a:rPr lang="en" sz="4400" b="1" i="0" u="none" strike="noStrike" cap="none">
                <a:solidFill>
                  <a:schemeClr val="dk2"/>
                </a:solidFill>
                <a:latin typeface="Google Sans"/>
                <a:ea typeface="Google Sans"/>
                <a:cs typeface="Google Sans"/>
                <a:sym typeface="Google Sans"/>
              </a:rPr>
              <a:t>Activity</a:t>
            </a:r>
            <a:br>
              <a:rPr lang="en" sz="4400" b="1" i="0" u="none" strike="noStrike" cap="none">
                <a:solidFill>
                  <a:schemeClr val="accent1"/>
                </a:solidFill>
                <a:latin typeface="Google Sans"/>
                <a:ea typeface="Google Sans"/>
                <a:cs typeface="Google Sans"/>
                <a:sym typeface="Google Sans"/>
              </a:rPr>
            </a:br>
            <a:r>
              <a:rPr lang="en" sz="4400" b="1" i="0" u="none" strike="noStrike" cap="none">
                <a:solidFill>
                  <a:schemeClr val="accent1"/>
                </a:solidFill>
                <a:latin typeface="Google Sans"/>
                <a:ea typeface="Google Sans"/>
                <a:cs typeface="Google Sans"/>
                <a:sym typeface="Google Sans"/>
              </a:rPr>
              <a:t>Goals</a:t>
            </a:r>
            <a:endParaRPr>
              <a:solidFill>
                <a:schemeClr val="accent1"/>
              </a:solidFill>
              <a:latin typeface="Google Sans"/>
              <a:ea typeface="Google Sans"/>
              <a:cs typeface="Google Sans"/>
              <a:sym typeface="Google Sans"/>
            </a:endParaRPr>
          </a:p>
        </p:txBody>
      </p:sp>
      <p:grpSp>
        <p:nvGrpSpPr>
          <p:cNvPr id="697" name="Google Shape;697;p84"/>
          <p:cNvGrpSpPr/>
          <p:nvPr/>
        </p:nvGrpSpPr>
        <p:grpSpPr>
          <a:xfrm>
            <a:off x="4011558" y="3420151"/>
            <a:ext cx="379884" cy="379884"/>
            <a:chOff x="3900092" y="1196022"/>
            <a:chExt cx="535500" cy="535500"/>
          </a:xfrm>
        </p:grpSpPr>
        <p:sp>
          <p:nvSpPr>
            <p:cNvPr id="698" name="Google Shape;698;p84"/>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699" name="Google Shape;699;p84"/>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700" name="Google Shape;700;p84"/>
          <p:cNvSpPr txBox="1"/>
          <p:nvPr/>
        </p:nvSpPr>
        <p:spPr>
          <a:xfrm>
            <a:off x="4556816" y="3302370"/>
            <a:ext cx="23313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4F78BB"/>
              </a:buClr>
              <a:buSzPts val="2800"/>
              <a:buFont typeface="Arial"/>
              <a:buNone/>
            </a:pPr>
            <a:r>
              <a:rPr lang="en" sz="2800" i="0" u="none" strike="noStrike" cap="none">
                <a:solidFill>
                  <a:schemeClr val="accent1"/>
                </a:solidFill>
                <a:latin typeface="Google Sans"/>
                <a:ea typeface="Google Sans"/>
                <a:cs typeface="Google Sans"/>
                <a:sym typeface="Google Sans"/>
              </a:rPr>
              <a:t>Talk about</a:t>
            </a:r>
            <a:endParaRPr>
              <a:solidFill>
                <a:schemeClr val="accent1"/>
              </a:solidFill>
              <a:latin typeface="Google Sans"/>
              <a:ea typeface="Google Sans"/>
              <a:cs typeface="Google Sans"/>
              <a:sym typeface="Google Sans"/>
            </a:endParaRPr>
          </a:p>
        </p:txBody>
      </p:sp>
      <p:sp>
        <p:nvSpPr>
          <p:cNvPr id="701" name="Google Shape;701;p84"/>
          <p:cNvSpPr txBox="1"/>
          <p:nvPr/>
        </p:nvSpPr>
        <p:spPr>
          <a:xfrm>
            <a:off x="4556815" y="3687855"/>
            <a:ext cx="2818800" cy="1015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why and when to report behavior or individuals</a:t>
            </a:r>
            <a:br>
              <a:rPr lang="en" sz="1800" i="0" u="none" strike="noStrike" cap="none">
                <a:solidFill>
                  <a:schemeClr val="dk2"/>
                </a:solidFill>
                <a:latin typeface="Google Sans"/>
                <a:ea typeface="Google Sans"/>
                <a:cs typeface="Google Sans"/>
                <a:sym typeface="Google Sans"/>
              </a:rPr>
            </a:br>
            <a:endParaRPr sz="1800" i="0" u="none" strike="noStrike" cap="none">
              <a:solidFill>
                <a:schemeClr val="dk2"/>
              </a:solidFill>
              <a:latin typeface="Google Sans"/>
              <a:ea typeface="Google Sans"/>
              <a:cs typeface="Google Sans"/>
              <a:sym typeface="Google Sans"/>
            </a:endParaRPr>
          </a:p>
        </p:txBody>
      </p:sp>
      <p:pic>
        <p:nvPicPr>
          <p:cNvPr id="702" name="Google Shape;702;p84"/>
          <p:cNvPicPr preferRelativeResize="0"/>
          <p:nvPr/>
        </p:nvPicPr>
        <p:blipFill rotWithShape="1">
          <a:blip r:embed="rId4">
            <a:alphaModFix/>
          </a:blip>
          <a:srcRect/>
          <a:stretch/>
        </p:blipFill>
        <p:spPr>
          <a:xfrm flipH="1">
            <a:off x="4697543" y="2770450"/>
            <a:ext cx="692932" cy="242533"/>
          </a:xfrm>
          <a:prstGeom prst="rect">
            <a:avLst/>
          </a:prstGeom>
          <a:noFill/>
          <a:ln>
            <a:noFill/>
          </a:ln>
        </p:spPr>
      </p:pic>
      <p:pic>
        <p:nvPicPr>
          <p:cNvPr id="703" name="Google Shape;703;p84"/>
          <p:cNvPicPr preferRelativeResize="0"/>
          <p:nvPr/>
        </p:nvPicPr>
        <p:blipFill rotWithShape="1">
          <a:blip r:embed="rId4">
            <a:alphaModFix/>
          </a:blip>
          <a:srcRect/>
          <a:stretch/>
        </p:blipFill>
        <p:spPr>
          <a:xfrm flipH="1">
            <a:off x="4697543" y="4394611"/>
            <a:ext cx="692932" cy="242533"/>
          </a:xfrm>
          <a:prstGeom prst="rect">
            <a:avLst/>
          </a:prstGeom>
          <a:noFill/>
          <a:ln>
            <a:noFill/>
          </a:ln>
        </p:spPr>
      </p:pic>
      <p:sp>
        <p:nvSpPr>
          <p:cNvPr id="2" name="TextBox 1">
            <a:extLst>
              <a:ext uri="{FF2B5EF4-FFF2-40B4-BE49-F238E27FC236}">
                <a16:creationId xmlns:a16="http://schemas.microsoft.com/office/drawing/2014/main" id="{10CB9731-A1AC-49DD-ABA8-3570E74AA2B1}"/>
              </a:ext>
            </a:extLst>
          </p:cNvPr>
          <p:cNvSpPr txBox="1"/>
          <p:nvPr/>
        </p:nvSpPr>
        <p:spPr>
          <a:xfrm>
            <a:off x="3780609" y="4832052"/>
            <a:ext cx="5467023"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2" name="Google Shape;106;p29">
            <a:extLst>
              <a:ext uri="{FF2B5EF4-FFF2-40B4-BE49-F238E27FC236}">
                <a16:creationId xmlns:a16="http://schemas.microsoft.com/office/drawing/2014/main" id="{ED1E27D1-0653-4EA0-A90B-E599DC384A5B}"/>
              </a:ext>
            </a:extLst>
          </p:cNvPr>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a:t>
            </a:r>
            <a:r>
              <a:rPr lang="en" sz="3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 </a:t>
            </a: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4" name="Picture 3">
            <a:extLst>
              <a:ext uri="{FF2B5EF4-FFF2-40B4-BE49-F238E27FC236}">
                <a16:creationId xmlns:a16="http://schemas.microsoft.com/office/drawing/2014/main" id="{88B2DF0F-581C-4A6C-851F-852F831BAD5B}"/>
              </a:ext>
            </a:extLst>
          </p:cNvPr>
          <p:cNvPicPr>
            <a:picLocks noChangeAspect="1"/>
          </p:cNvPicPr>
          <p:nvPr/>
        </p:nvPicPr>
        <p:blipFill>
          <a:blip r:embed="rId4"/>
          <a:stretch>
            <a:fillRect/>
          </a:stretch>
        </p:blipFill>
        <p:spPr>
          <a:xfrm>
            <a:off x="1954646" y="1006280"/>
            <a:ext cx="1204481" cy="1434671"/>
          </a:xfrm>
          <a:prstGeom prst="rect">
            <a:avLst/>
          </a:prstGeom>
        </p:spPr>
      </p:pic>
      <p:pic>
        <p:nvPicPr>
          <p:cNvPr id="6" name="Picture 5">
            <a:extLst>
              <a:ext uri="{FF2B5EF4-FFF2-40B4-BE49-F238E27FC236}">
                <a16:creationId xmlns:a16="http://schemas.microsoft.com/office/drawing/2014/main" id="{313E79BB-EF8C-4C4B-B574-CA4465CED59F}"/>
              </a:ext>
            </a:extLst>
          </p:cNvPr>
          <p:cNvPicPr>
            <a:picLocks noChangeAspect="1"/>
          </p:cNvPicPr>
          <p:nvPr/>
        </p:nvPicPr>
        <p:blipFill>
          <a:blip r:embed="rId5"/>
          <a:stretch>
            <a:fillRect/>
          </a:stretch>
        </p:blipFill>
        <p:spPr>
          <a:xfrm>
            <a:off x="2691296" y="2571749"/>
            <a:ext cx="1428823" cy="1701887"/>
          </a:xfrm>
          <a:prstGeom prst="rect">
            <a:avLst/>
          </a:prstGeom>
        </p:spPr>
      </p:pic>
      <p:pic>
        <p:nvPicPr>
          <p:cNvPr id="8" name="Picture 7">
            <a:extLst>
              <a:ext uri="{FF2B5EF4-FFF2-40B4-BE49-F238E27FC236}">
                <a16:creationId xmlns:a16="http://schemas.microsoft.com/office/drawing/2014/main" id="{9F413543-41C5-4E7F-A081-FA9D5A35B7A2}"/>
              </a:ext>
            </a:extLst>
          </p:cNvPr>
          <p:cNvPicPr>
            <a:picLocks noChangeAspect="1"/>
          </p:cNvPicPr>
          <p:nvPr/>
        </p:nvPicPr>
        <p:blipFill>
          <a:blip r:embed="rId6"/>
          <a:stretch>
            <a:fillRect/>
          </a:stretch>
        </p:blipFill>
        <p:spPr>
          <a:xfrm>
            <a:off x="946315" y="2571750"/>
            <a:ext cx="1428823" cy="1701887"/>
          </a:xfrm>
          <a:prstGeom prst="rect">
            <a:avLst/>
          </a:prstGeom>
        </p:spPr>
      </p:pic>
      <p:pic>
        <p:nvPicPr>
          <p:cNvPr id="10" name="Picture 9">
            <a:extLst>
              <a:ext uri="{FF2B5EF4-FFF2-40B4-BE49-F238E27FC236}">
                <a16:creationId xmlns:a16="http://schemas.microsoft.com/office/drawing/2014/main" id="{C1211BE1-74C7-4FAC-85ED-9A2047173951}"/>
              </a:ext>
            </a:extLst>
          </p:cNvPr>
          <p:cNvPicPr>
            <a:picLocks noChangeAspect="1"/>
          </p:cNvPicPr>
          <p:nvPr/>
        </p:nvPicPr>
        <p:blipFill>
          <a:blip r:embed="rId7"/>
          <a:stretch>
            <a:fillRect/>
          </a:stretch>
        </p:blipFill>
        <p:spPr>
          <a:xfrm>
            <a:off x="6032168" y="845682"/>
            <a:ext cx="1339312" cy="1595269"/>
          </a:xfrm>
          <a:prstGeom prst="rect">
            <a:avLst/>
          </a:prstGeom>
        </p:spPr>
      </p:pic>
      <p:cxnSp>
        <p:nvCxnSpPr>
          <p:cNvPr id="15" name="Straight Connector 14">
            <a:extLst>
              <a:ext uri="{FF2B5EF4-FFF2-40B4-BE49-F238E27FC236}">
                <a16:creationId xmlns:a16="http://schemas.microsoft.com/office/drawing/2014/main" id="{E360DB0B-CD41-4E48-92DE-8127CCE96DCB}"/>
              </a:ext>
            </a:extLst>
          </p:cNvPr>
          <p:cNvCxnSpPr/>
          <p:nvPr/>
        </p:nvCxnSpPr>
        <p:spPr>
          <a:xfrm>
            <a:off x="4736757" y="1523999"/>
            <a:ext cx="0" cy="2257168"/>
          </a:xfrm>
          <a:prstGeom prst="line">
            <a:avLst/>
          </a:prstGeom>
        </p:spPr>
        <p:style>
          <a:lnRef idx="1">
            <a:schemeClr val="dk1"/>
          </a:lnRef>
          <a:fillRef idx="0">
            <a:schemeClr val="dk1"/>
          </a:fillRef>
          <a:effectRef idx="0">
            <a:schemeClr val="dk1"/>
          </a:effectRef>
          <a:fontRef idx="minor">
            <a:schemeClr val="tx1"/>
          </a:fontRef>
        </p:style>
      </p:cxnSp>
      <p:pic>
        <p:nvPicPr>
          <p:cNvPr id="17" name="Picture 16">
            <a:extLst>
              <a:ext uri="{FF2B5EF4-FFF2-40B4-BE49-F238E27FC236}">
                <a16:creationId xmlns:a16="http://schemas.microsoft.com/office/drawing/2014/main" id="{7B6FC956-32A7-4497-9F98-342292810696}"/>
              </a:ext>
            </a:extLst>
          </p:cNvPr>
          <p:cNvPicPr>
            <a:picLocks noChangeAspect="1"/>
          </p:cNvPicPr>
          <p:nvPr/>
        </p:nvPicPr>
        <p:blipFill>
          <a:blip r:embed="rId8"/>
          <a:stretch>
            <a:fillRect/>
          </a:stretch>
        </p:blipFill>
        <p:spPr>
          <a:xfrm>
            <a:off x="7112369" y="2924232"/>
            <a:ext cx="863899" cy="1029000"/>
          </a:xfrm>
          <a:prstGeom prst="rect">
            <a:avLst/>
          </a:prstGeom>
        </p:spPr>
      </p:pic>
      <p:pic>
        <p:nvPicPr>
          <p:cNvPr id="19" name="Picture 18">
            <a:extLst>
              <a:ext uri="{FF2B5EF4-FFF2-40B4-BE49-F238E27FC236}">
                <a16:creationId xmlns:a16="http://schemas.microsoft.com/office/drawing/2014/main" id="{C1125C1C-0436-4F61-AC40-AF4E583914F2}"/>
              </a:ext>
            </a:extLst>
          </p:cNvPr>
          <p:cNvPicPr>
            <a:picLocks noChangeAspect="1"/>
          </p:cNvPicPr>
          <p:nvPr/>
        </p:nvPicPr>
        <p:blipFill>
          <a:blip r:embed="rId9"/>
          <a:stretch>
            <a:fillRect/>
          </a:stretch>
        </p:blipFill>
        <p:spPr>
          <a:xfrm>
            <a:off x="5454260" y="2908192"/>
            <a:ext cx="863899" cy="1029000"/>
          </a:xfrm>
          <a:prstGeom prst="rect">
            <a:avLst/>
          </a:prstGeom>
        </p:spPr>
      </p:pic>
      <p:pic>
        <p:nvPicPr>
          <p:cNvPr id="21" name="Picture 20">
            <a:extLst>
              <a:ext uri="{FF2B5EF4-FFF2-40B4-BE49-F238E27FC236}">
                <a16:creationId xmlns:a16="http://schemas.microsoft.com/office/drawing/2014/main" id="{D9E522A1-5D5D-4749-93FB-E1E622F7236F}"/>
              </a:ext>
            </a:extLst>
          </p:cNvPr>
          <p:cNvPicPr>
            <a:picLocks noChangeAspect="1"/>
          </p:cNvPicPr>
          <p:nvPr/>
        </p:nvPicPr>
        <p:blipFill>
          <a:blip r:embed="rId10"/>
          <a:stretch>
            <a:fillRect/>
          </a:stretch>
        </p:blipFill>
        <p:spPr>
          <a:xfrm>
            <a:off x="1708954" y="1838844"/>
            <a:ext cx="1693662" cy="2017340"/>
          </a:xfrm>
          <a:prstGeom prst="rect">
            <a:avLst/>
          </a:prstGeom>
        </p:spPr>
      </p:pic>
      <p:pic>
        <p:nvPicPr>
          <p:cNvPr id="22" name="Picture 21">
            <a:extLst>
              <a:ext uri="{FF2B5EF4-FFF2-40B4-BE49-F238E27FC236}">
                <a16:creationId xmlns:a16="http://schemas.microsoft.com/office/drawing/2014/main" id="{33838DF2-1F0A-4F33-9967-412D1EF607D7}"/>
              </a:ext>
            </a:extLst>
          </p:cNvPr>
          <p:cNvPicPr>
            <a:picLocks noChangeAspect="1"/>
          </p:cNvPicPr>
          <p:nvPr/>
        </p:nvPicPr>
        <p:blipFill>
          <a:blip r:embed="rId10"/>
          <a:stretch>
            <a:fillRect/>
          </a:stretch>
        </p:blipFill>
        <p:spPr>
          <a:xfrm>
            <a:off x="5854993" y="1875319"/>
            <a:ext cx="1693662" cy="2017340"/>
          </a:xfrm>
          <a:prstGeom prst="rect">
            <a:avLst/>
          </a:prstGeom>
        </p:spPr>
      </p:pic>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
        <p:nvSpPr>
          <p:cNvPr id="708" name="Google Shape;708;p85"/>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accent1"/>
              </a:solidFill>
              <a:latin typeface="Roboto"/>
              <a:ea typeface="Roboto"/>
              <a:cs typeface="Roboto"/>
              <a:sym typeface="Roboto"/>
            </a:endParaRPr>
          </a:p>
        </p:txBody>
      </p:sp>
      <p:sp>
        <p:nvSpPr>
          <p:cNvPr id="709" name="Google Shape;709;p85"/>
          <p:cNvSpPr/>
          <p:nvPr/>
        </p:nvSpPr>
        <p:spPr>
          <a:xfrm>
            <a:off x="4813812" y="3493971"/>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710" name="Google Shape;710;p85"/>
          <p:cNvSpPr/>
          <p:nvPr/>
        </p:nvSpPr>
        <p:spPr>
          <a:xfrm>
            <a:off x="2254426" y="4284691"/>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Should I report it?</a:t>
            </a:r>
            <a:endParaRPr>
              <a:latin typeface="Google Sans"/>
              <a:ea typeface="Google Sans"/>
              <a:cs typeface="Google Sans"/>
              <a:sym typeface="Google Sans"/>
            </a:endParaRPr>
          </a:p>
        </p:txBody>
      </p:sp>
      <p:sp>
        <p:nvSpPr>
          <p:cNvPr id="711" name="Google Shape;711;p85"/>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4F78BB"/>
              </a:buClr>
              <a:buSzPts val="4000"/>
              <a:buFont typeface="Arial"/>
              <a:buNone/>
            </a:pPr>
            <a:r>
              <a:rPr lang="en" sz="4000" b="1" i="0" u="none" strike="noStrike" cap="none">
                <a:solidFill>
                  <a:schemeClr val="accent1"/>
                </a:solidFill>
                <a:latin typeface="Google Sans"/>
                <a:ea typeface="Google Sans"/>
                <a:cs typeface="Google Sans"/>
                <a:sym typeface="Google Sans"/>
              </a:rPr>
              <a:t>Activity!</a:t>
            </a:r>
            <a:endParaRPr>
              <a:solidFill>
                <a:schemeClr val="accent1"/>
              </a:solidFill>
              <a:latin typeface="Google Sans"/>
              <a:ea typeface="Google Sans"/>
              <a:cs typeface="Google Sans"/>
              <a:sym typeface="Google Sans"/>
            </a:endParaRPr>
          </a:p>
        </p:txBody>
      </p:sp>
      <p:grpSp>
        <p:nvGrpSpPr>
          <p:cNvPr id="712" name="Google Shape;712;p85"/>
          <p:cNvGrpSpPr/>
          <p:nvPr/>
        </p:nvGrpSpPr>
        <p:grpSpPr>
          <a:xfrm>
            <a:off x="3371894" y="561706"/>
            <a:ext cx="2504398" cy="2804733"/>
            <a:chOff x="4804152" y="394262"/>
            <a:chExt cx="4339625" cy="4860047"/>
          </a:xfrm>
        </p:grpSpPr>
        <p:grpSp>
          <p:nvGrpSpPr>
            <p:cNvPr id="713" name="Google Shape;713;p85"/>
            <p:cNvGrpSpPr/>
            <p:nvPr/>
          </p:nvGrpSpPr>
          <p:grpSpPr>
            <a:xfrm>
              <a:off x="4804152" y="394262"/>
              <a:ext cx="3375254" cy="1831243"/>
              <a:chOff x="1235449" y="1277508"/>
              <a:chExt cx="6673100" cy="3620488"/>
            </a:xfrm>
          </p:grpSpPr>
          <p:pic>
            <p:nvPicPr>
              <p:cNvPr id="714" name="Google Shape;714;p85"/>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715" name="Google Shape;715;p85"/>
              <p:cNvSpPr/>
              <p:nvPr/>
            </p:nvSpPr>
            <p:spPr>
              <a:xfrm>
                <a:off x="2034422" y="1442554"/>
                <a:ext cx="5010900" cy="3078900"/>
              </a:xfrm>
              <a:prstGeom prst="rect">
                <a:avLst/>
              </a:prstGeom>
              <a:solidFill>
                <a:schemeClr val="dk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716" name="Google Shape;716;p85"/>
            <p:cNvSpPr/>
            <p:nvPr/>
          </p:nvSpPr>
          <p:spPr>
            <a:xfrm>
              <a:off x="5334886" y="629527"/>
              <a:ext cx="904200" cy="738000"/>
            </a:xfrm>
            <a:prstGeom prst="rect">
              <a:avLst/>
            </a:prstGeom>
            <a:solidFill>
              <a:schemeClr val="dk1"/>
            </a:solidFill>
            <a:ln>
              <a:noFill/>
            </a:ln>
            <a:effectLst>
              <a:outerShdw blurRad="50800" dist="38100" dir="2700000" algn="tl" rotWithShape="0">
                <a:srgbClr val="000000">
                  <a:alpha val="40000"/>
                </a:srgbClr>
              </a:outerShdw>
            </a:effectLst>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717" name="Google Shape;717;p85"/>
            <p:cNvSpPr/>
            <p:nvPr/>
          </p:nvSpPr>
          <p:spPr>
            <a:xfrm>
              <a:off x="5334886" y="629527"/>
              <a:ext cx="904200" cy="67200"/>
            </a:xfrm>
            <a:prstGeom prst="rect">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718" name="Google Shape;718;p85"/>
            <p:cNvSpPr/>
            <p:nvPr/>
          </p:nvSpPr>
          <p:spPr>
            <a:xfrm>
              <a:off x="6715941" y="629527"/>
              <a:ext cx="904200" cy="738000"/>
            </a:xfrm>
            <a:prstGeom prst="rect">
              <a:avLst/>
            </a:prstGeom>
            <a:solidFill>
              <a:schemeClr val="dk1"/>
            </a:solidFill>
            <a:ln>
              <a:noFill/>
            </a:ln>
            <a:effectLst>
              <a:outerShdw blurRad="50800" dist="38100" dir="2700000" algn="tl" rotWithShape="0">
                <a:srgbClr val="000000">
                  <a:alpha val="40000"/>
                </a:srgbClr>
              </a:outerShdw>
            </a:effectLst>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719" name="Google Shape;719;p85"/>
            <p:cNvSpPr/>
            <p:nvPr/>
          </p:nvSpPr>
          <p:spPr>
            <a:xfrm>
              <a:off x="6715941" y="629527"/>
              <a:ext cx="904200" cy="67200"/>
            </a:xfrm>
            <a:prstGeom prst="rect">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720" name="Google Shape;720;p85"/>
            <p:cNvSpPr/>
            <p:nvPr/>
          </p:nvSpPr>
          <p:spPr>
            <a:xfrm>
              <a:off x="6061732" y="1130604"/>
              <a:ext cx="904200" cy="738000"/>
            </a:xfrm>
            <a:prstGeom prst="rect">
              <a:avLst/>
            </a:prstGeom>
            <a:solidFill>
              <a:schemeClr val="dk1"/>
            </a:solidFill>
            <a:ln>
              <a:noFill/>
            </a:ln>
            <a:effectLst>
              <a:outerShdw blurRad="50800" dist="38100" dir="2700000" algn="tl" rotWithShape="0">
                <a:srgbClr val="000000">
                  <a:alpha val="40000"/>
                </a:srgbClr>
              </a:outerShdw>
            </a:effectLst>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721" name="Google Shape;721;p85"/>
            <p:cNvSpPr/>
            <p:nvPr/>
          </p:nvSpPr>
          <p:spPr>
            <a:xfrm>
              <a:off x="6061732" y="1130604"/>
              <a:ext cx="904200" cy="67200"/>
            </a:xfrm>
            <a:prstGeom prst="rect">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722" name="Google Shape;722;p85"/>
            <p:cNvGrpSpPr/>
            <p:nvPr/>
          </p:nvGrpSpPr>
          <p:grpSpPr>
            <a:xfrm flipH="1">
              <a:off x="5595135" y="1062042"/>
              <a:ext cx="3548643" cy="4192267"/>
              <a:chOff x="6163384" y="3126497"/>
              <a:chExt cx="1507111" cy="1780458"/>
            </a:xfrm>
          </p:grpSpPr>
          <p:sp>
            <p:nvSpPr>
              <p:cNvPr id="723" name="Google Shape;723;p85"/>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4" name="Google Shape;724;p85"/>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5" name="Google Shape;725;p85"/>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6" name="Google Shape;726;p85"/>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7" name="Google Shape;727;p85"/>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8" name="Google Shape;728;p85"/>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9" name="Google Shape;729;p85"/>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0" name="Google Shape;730;p85"/>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1" name="Google Shape;731;p85"/>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2" name="Google Shape;732;p85"/>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3" name="Google Shape;733;p85"/>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4" name="Google Shape;734;p85"/>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5" name="Google Shape;735;p85"/>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6" name="Google Shape;736;p85"/>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7" name="Google Shape;737;p85"/>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8" name="Google Shape;738;p85"/>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9" name="Google Shape;739;p85"/>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0" name="Google Shape;740;p85"/>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1" name="Google Shape;741;p85"/>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2" name="Google Shape;742;p85"/>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3" name="Google Shape;743;p85"/>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4" name="Google Shape;744;p85"/>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5" name="Google Shape;745;p85"/>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6" name="Google Shape;746;p85"/>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7" name="Google Shape;747;p85"/>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8" name="Google Shape;748;p85"/>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9" name="Google Shape;749;p85"/>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0" name="Google Shape;750;p85"/>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1" name="Google Shape;751;p85"/>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2" name="Google Shape;752;p85"/>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3" name="Google Shape;753;p85"/>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4" name="Google Shape;754;p85"/>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5" name="Google Shape;755;p85"/>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6" name="Google Shape;756;p85"/>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7" name="Google Shape;757;p85"/>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8" name="Google Shape;758;p85"/>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9" name="Google Shape;759;p85"/>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0" name="Google Shape;760;p85"/>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1" name="Google Shape;761;p85"/>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2" name="Google Shape;762;p85"/>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3" name="Google Shape;763;p85"/>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4" name="Google Shape;764;p85"/>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5" name="Google Shape;765;p85"/>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6" name="Google Shape;766;p85"/>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7" name="Google Shape;767;p85"/>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8" name="Google Shape;768;p85"/>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9" name="Google Shape;769;p85"/>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0" name="Google Shape;770;p85"/>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1" name="Google Shape;771;p85"/>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2" name="Google Shape;772;p85"/>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3" name="Google Shape;773;p85"/>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4" name="Google Shape;774;p85"/>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5" name="Google Shape;775;p85"/>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6" name="Google Shape;776;p85"/>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7" name="Google Shape;777;p85"/>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8" name="Google Shape;778;p85"/>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9" name="Google Shape;779;p85"/>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0" name="Google Shape;780;p85"/>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1" name="Google Shape;781;p85"/>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2" name="Google Shape;782;p85"/>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3" name="Google Shape;783;p85"/>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4" name="Google Shape;784;p85"/>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5" name="Google Shape;785;p85"/>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6" name="Google Shape;786;p85"/>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7" name="Google Shape;787;p85"/>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8" name="Google Shape;788;p85"/>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9" name="Google Shape;789;p85"/>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0" name="Google Shape;790;p85"/>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1" name="Google Shape;791;p85"/>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2" name="Google Shape;792;p85"/>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3" name="Google Shape;793;p85"/>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4" name="Google Shape;794;p85"/>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5" name="Google Shape;795;p85"/>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6" name="Google Shape;796;p85"/>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797" name="Google Shape;797;p85"/>
              <p:cNvGrpSpPr/>
              <p:nvPr/>
            </p:nvGrpSpPr>
            <p:grpSpPr>
              <a:xfrm rot="-2480660">
                <a:off x="7310707" y="3800069"/>
                <a:ext cx="146280" cy="701617"/>
                <a:chOff x="6945270" y="2693707"/>
                <a:chExt cx="195410" cy="937262"/>
              </a:xfrm>
            </p:grpSpPr>
            <p:sp>
              <p:nvSpPr>
                <p:cNvPr id="798" name="Google Shape;798;p85"/>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9" name="Google Shape;799;p85"/>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0" name="Google Shape;800;p85"/>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1" name="Google Shape;801;p85"/>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2" name="Google Shape;802;p85"/>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3" name="Google Shape;803;p85"/>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4" name="Google Shape;804;p85"/>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5" name="Google Shape;805;p85"/>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6" name="Google Shape;806;p85"/>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807" name="Google Shape;807;p85"/>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8" name="Google Shape;808;p85"/>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9" name="Google Shape;809;p85"/>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0" name="Google Shape;810;p85"/>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1" name="Google Shape;811;p85"/>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2" name="Google Shape;812;p85"/>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3" name="Google Shape;813;p85"/>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4" name="Google Shape;814;p85"/>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5" name="Google Shape;815;p85"/>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6" name="Google Shape;816;p85"/>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7" name="Google Shape;817;p85"/>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8" name="Google Shape;818;p85"/>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9" name="Google Shape;819;p85"/>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0" name="Google Shape;820;p85"/>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1" name="Google Shape;821;p85"/>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2" name="Google Shape;822;p85"/>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3" name="Google Shape;823;p85"/>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4" name="Google Shape;824;p85"/>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5" name="Google Shape;825;p85"/>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6" name="Google Shape;826;p85"/>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7" name="Google Shape;827;p85"/>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8" name="Google Shape;828;p85"/>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9" name="Google Shape;829;p85"/>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0" name="Google Shape;830;p85"/>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1" name="Google Shape;831;p85"/>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2" name="Google Shape;832;p85"/>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3" name="Google Shape;833;p85"/>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4" name="Google Shape;834;p85"/>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5" name="Google Shape;835;p85"/>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6" name="Google Shape;836;p85"/>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7" name="Google Shape;837;p85"/>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sp>
        <p:nvSpPr>
          <p:cNvPr id="838" name="Google Shape;838;p85"/>
          <p:cNvSpPr txBox="1"/>
          <p:nvPr/>
        </p:nvSpPr>
        <p:spPr>
          <a:xfrm>
            <a:off x="3869448" y="696917"/>
            <a:ext cx="1410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Arial"/>
                <a:ea typeface="Arial"/>
                <a:cs typeface="Arial"/>
                <a:sym typeface="Arial"/>
              </a:rPr>
              <a:t>!</a:t>
            </a:r>
            <a:endParaRPr/>
          </a:p>
        </p:txBody>
      </p:sp>
      <p:sp>
        <p:nvSpPr>
          <p:cNvPr id="839" name="Google Shape;839;p85"/>
          <p:cNvSpPr txBox="1"/>
          <p:nvPr/>
        </p:nvSpPr>
        <p:spPr>
          <a:xfrm>
            <a:off x="4680474" y="696917"/>
            <a:ext cx="1410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Arial"/>
                <a:ea typeface="Arial"/>
                <a:cs typeface="Arial"/>
                <a:sym typeface="Arial"/>
              </a:rPr>
              <a:t>!</a:t>
            </a:r>
            <a:endParaRPr/>
          </a:p>
        </p:txBody>
      </p:sp>
      <p:sp>
        <p:nvSpPr>
          <p:cNvPr id="840" name="Google Shape;840;p85"/>
          <p:cNvSpPr txBox="1"/>
          <p:nvPr/>
        </p:nvSpPr>
        <p:spPr>
          <a:xfrm>
            <a:off x="4290551" y="985994"/>
            <a:ext cx="1410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Arial"/>
                <a:ea typeface="Arial"/>
                <a:cs typeface="Arial"/>
                <a:sym typeface="Arial"/>
              </a:rPr>
              <a:t>!</a:t>
            </a:r>
            <a:endParaRPr/>
          </a:p>
        </p:txBody>
      </p:sp>
      <p:sp>
        <p:nvSpPr>
          <p:cNvPr id="2" name="TextBox 1">
            <a:extLst>
              <a:ext uri="{FF2B5EF4-FFF2-40B4-BE49-F238E27FC236}">
                <a16:creationId xmlns:a16="http://schemas.microsoft.com/office/drawing/2014/main" id="{E6BE14F6-E8C2-4B2B-BA39-071ED2B1A4E9}"/>
              </a:ext>
            </a:extLst>
          </p:cNvPr>
          <p:cNvSpPr txBox="1"/>
          <p:nvPr/>
        </p:nvSpPr>
        <p:spPr>
          <a:xfrm>
            <a:off x="3780609" y="4832052"/>
            <a:ext cx="5467023"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44"/>
        <p:cNvGrpSpPr/>
        <p:nvPr/>
      </p:nvGrpSpPr>
      <p:grpSpPr>
        <a:xfrm>
          <a:off x="0" y="0"/>
          <a:ext cx="0" cy="0"/>
          <a:chOff x="0" y="0"/>
          <a:chExt cx="0" cy="0"/>
        </a:xfrm>
      </p:grpSpPr>
      <p:sp>
        <p:nvSpPr>
          <p:cNvPr id="845" name="Google Shape;845;p86"/>
          <p:cNvSpPr txBox="1"/>
          <p:nvPr/>
        </p:nvSpPr>
        <p:spPr>
          <a:xfrm>
            <a:off x="399056" y="64008"/>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Scenario </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A student posts a group photo in a public account, and you hate the way you look in it. Would you report that photo or not? How can you respond?</a:t>
            </a:r>
            <a:endParaRPr>
              <a:latin typeface="Google Sans"/>
              <a:ea typeface="Google Sans"/>
              <a:cs typeface="Google Sans"/>
              <a:sym typeface="Google Sans"/>
            </a:endParaRPr>
          </a:p>
        </p:txBody>
      </p:sp>
      <p:grpSp>
        <p:nvGrpSpPr>
          <p:cNvPr id="846" name="Google Shape;846;p86"/>
          <p:cNvGrpSpPr/>
          <p:nvPr/>
        </p:nvGrpSpPr>
        <p:grpSpPr>
          <a:xfrm>
            <a:off x="1629269" y="1579923"/>
            <a:ext cx="1796628" cy="1796628"/>
            <a:chOff x="798578" y="1007695"/>
            <a:chExt cx="388200" cy="388200"/>
          </a:xfrm>
        </p:grpSpPr>
        <p:sp>
          <p:nvSpPr>
            <p:cNvPr id="847" name="Google Shape;847;p86"/>
            <p:cNvSpPr/>
            <p:nvPr/>
          </p:nvSpPr>
          <p:spPr>
            <a:xfrm>
              <a:off x="798578" y="1007695"/>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848" name="Google Shape;848;p86"/>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Let it go</a:t>
              </a:r>
              <a:endParaRPr>
                <a:latin typeface="Google Sans"/>
                <a:ea typeface="Google Sans"/>
                <a:cs typeface="Google Sans"/>
                <a:sym typeface="Google Sans"/>
              </a:endParaRPr>
            </a:p>
          </p:txBody>
        </p:sp>
      </p:grpSp>
      <p:grpSp>
        <p:nvGrpSpPr>
          <p:cNvPr id="849" name="Google Shape;849;p86"/>
          <p:cNvGrpSpPr/>
          <p:nvPr/>
        </p:nvGrpSpPr>
        <p:grpSpPr>
          <a:xfrm>
            <a:off x="5693642" y="1579923"/>
            <a:ext cx="1796628" cy="1796628"/>
            <a:chOff x="798578" y="1007695"/>
            <a:chExt cx="388200" cy="388200"/>
          </a:xfrm>
        </p:grpSpPr>
        <p:sp>
          <p:nvSpPr>
            <p:cNvPr id="850" name="Google Shape;850;p86"/>
            <p:cNvSpPr/>
            <p:nvPr/>
          </p:nvSpPr>
          <p:spPr>
            <a:xfrm>
              <a:off x="798578" y="100769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851" name="Google Shape;851;p86"/>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2800"/>
                <a:buFont typeface="Arial"/>
                <a:buNone/>
              </a:pPr>
              <a:endParaRPr>
                <a:latin typeface="Google Sans"/>
                <a:ea typeface="Google Sans"/>
                <a:cs typeface="Google Sans"/>
                <a:sym typeface="Google Sans"/>
              </a:endParaRPr>
            </a:p>
          </p:txBody>
        </p:sp>
      </p:grpSp>
      <p:sp>
        <p:nvSpPr>
          <p:cNvPr id="852" name="Google Shape;852;p86"/>
          <p:cNvSpPr txBox="1"/>
          <p:nvPr/>
        </p:nvSpPr>
        <p:spPr>
          <a:xfrm rot="532484">
            <a:off x="4477421" y="1136568"/>
            <a:ext cx="447255" cy="961932"/>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5"/>
              </a:buClr>
              <a:buSzPts val="6000"/>
              <a:buFont typeface="Arial"/>
              <a:buNone/>
            </a:pPr>
            <a:r>
              <a:rPr lang="en" sz="6000" b="1" i="0" u="none" strike="noStrike" cap="none">
                <a:solidFill>
                  <a:schemeClr val="accent5"/>
                </a:solidFill>
                <a:latin typeface="Google Sans"/>
                <a:ea typeface="Google Sans"/>
                <a:cs typeface="Google Sans"/>
                <a:sym typeface="Google Sans"/>
              </a:rPr>
              <a:t>?</a:t>
            </a:r>
            <a:endParaRPr>
              <a:latin typeface="Google Sans"/>
              <a:ea typeface="Google Sans"/>
              <a:cs typeface="Google Sans"/>
              <a:sym typeface="Google Sans"/>
            </a:endParaRPr>
          </a:p>
        </p:txBody>
      </p:sp>
      <p:sp>
        <p:nvSpPr>
          <p:cNvPr id="853" name="Google Shape;853;p86"/>
          <p:cNvSpPr/>
          <p:nvPr/>
        </p:nvSpPr>
        <p:spPr>
          <a:xfrm>
            <a:off x="3802156" y="4201067"/>
            <a:ext cx="1590000" cy="2304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854" name="Google Shape;854;p86"/>
          <p:cNvSpPr/>
          <p:nvPr/>
        </p:nvSpPr>
        <p:spPr>
          <a:xfrm>
            <a:off x="3962737" y="2127100"/>
            <a:ext cx="1182029" cy="727583"/>
          </a:xfrm>
          <a:custGeom>
            <a:avLst/>
            <a:gdLst/>
            <a:ahLst/>
            <a:cxnLst/>
            <a:rect l="l" t="t" r="r" b="b"/>
            <a:pathLst>
              <a:path w="1182029" h="727583" extrusionOk="0">
                <a:moveTo>
                  <a:pt x="1182147" y="644112"/>
                </a:moveTo>
                <a:lnTo>
                  <a:pt x="997779" y="181896"/>
                </a:lnTo>
                <a:lnTo>
                  <a:pt x="951863" y="170829"/>
                </a:lnTo>
                <a:lnTo>
                  <a:pt x="904299" y="56158"/>
                </a:lnTo>
                <a:lnTo>
                  <a:pt x="899355" y="158350"/>
                </a:lnTo>
                <a:lnTo>
                  <a:pt x="659417" y="101132"/>
                </a:lnTo>
                <a:lnTo>
                  <a:pt x="412180" y="101132"/>
                </a:lnTo>
                <a:lnTo>
                  <a:pt x="433842" y="1766"/>
                </a:lnTo>
                <a:lnTo>
                  <a:pt x="361320" y="101132"/>
                </a:lnTo>
                <a:lnTo>
                  <a:pt x="287384" y="101132"/>
                </a:lnTo>
                <a:lnTo>
                  <a:pt x="1766" y="507543"/>
                </a:lnTo>
                <a:lnTo>
                  <a:pt x="568528" y="727230"/>
                </a:lnTo>
                <a:lnTo>
                  <a:pt x="1182147" y="644112"/>
                </a:lnTo>
                <a:close/>
                <a:moveTo>
                  <a:pt x="916779" y="162588"/>
                </a:moveTo>
                <a:lnTo>
                  <a:pt x="942445" y="168710"/>
                </a:lnTo>
                <a:lnTo>
                  <a:pt x="906183" y="159998"/>
                </a:lnTo>
                <a:lnTo>
                  <a:pt x="916779" y="16258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5" name="Google Shape;855;p86"/>
          <p:cNvSpPr/>
          <p:nvPr/>
        </p:nvSpPr>
        <p:spPr>
          <a:xfrm>
            <a:off x="4009124" y="2855390"/>
            <a:ext cx="1087843" cy="1247958"/>
          </a:xfrm>
          <a:custGeom>
            <a:avLst/>
            <a:gdLst/>
            <a:ahLst/>
            <a:cxnLst/>
            <a:rect l="l" t="t" r="r" b="b"/>
            <a:pathLst>
              <a:path w="1087843" h="1247958" extrusionOk="0">
                <a:moveTo>
                  <a:pt x="924314" y="19661"/>
                </a:moveTo>
                <a:lnTo>
                  <a:pt x="924314" y="19661"/>
                </a:lnTo>
                <a:lnTo>
                  <a:pt x="545688" y="1766"/>
                </a:lnTo>
                <a:lnTo>
                  <a:pt x="50272" y="24606"/>
                </a:lnTo>
                <a:lnTo>
                  <a:pt x="1766" y="182838"/>
                </a:lnTo>
                <a:lnTo>
                  <a:pt x="15423" y="251358"/>
                </a:lnTo>
                <a:lnTo>
                  <a:pt x="154582" y="824006"/>
                </a:lnTo>
                <a:lnTo>
                  <a:pt x="320349" y="893468"/>
                </a:lnTo>
                <a:lnTo>
                  <a:pt x="257951" y="920546"/>
                </a:lnTo>
                <a:lnTo>
                  <a:pt x="550633" y="1246193"/>
                </a:lnTo>
                <a:lnTo>
                  <a:pt x="522848" y="938206"/>
                </a:lnTo>
                <a:lnTo>
                  <a:pt x="518609" y="929494"/>
                </a:lnTo>
                <a:lnTo>
                  <a:pt x="518609" y="929494"/>
                </a:lnTo>
                <a:lnTo>
                  <a:pt x="513429" y="918898"/>
                </a:lnTo>
                <a:lnTo>
                  <a:pt x="516019" y="924314"/>
                </a:lnTo>
                <a:lnTo>
                  <a:pt x="621978" y="924314"/>
                </a:lnTo>
                <a:lnTo>
                  <a:pt x="625275" y="918898"/>
                </a:lnTo>
                <a:lnTo>
                  <a:pt x="613501" y="938206"/>
                </a:lnTo>
                <a:lnTo>
                  <a:pt x="594193" y="1246193"/>
                </a:lnTo>
                <a:lnTo>
                  <a:pt x="877221" y="920546"/>
                </a:lnTo>
                <a:lnTo>
                  <a:pt x="789864" y="880753"/>
                </a:lnTo>
                <a:lnTo>
                  <a:pt x="924314" y="824006"/>
                </a:lnTo>
                <a:lnTo>
                  <a:pt x="956573" y="748187"/>
                </a:lnTo>
                <a:lnTo>
                  <a:pt x="1087255" y="188489"/>
                </a:lnTo>
                <a:lnTo>
                  <a:pt x="1036866" y="2507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6" name="Google Shape;856;p86"/>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7" name="Google Shape;857;p86"/>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8" name="Google Shape;858;p86"/>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9" name="Google Shape;859;p86"/>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0" name="Google Shape;860;p86"/>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1" name="Google Shape;861;p86"/>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2" name="Google Shape;862;p86"/>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3" name="Google Shape;863;p86"/>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4" name="Google Shape;864;p86"/>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5" name="Google Shape;865;p86"/>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6" name="Google Shape;866;p86"/>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7" name="Google Shape;867;p86"/>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8" name="Google Shape;868;p86"/>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9" name="Google Shape;869;p86"/>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0" name="Google Shape;870;p86"/>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1" name="Google Shape;871;p86"/>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2" name="Google Shape;872;p86"/>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3" name="Google Shape;873;p86"/>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4" name="Google Shape;874;p86"/>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5" name="Google Shape;875;p86"/>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6" name="Google Shape;876;p86"/>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7" name="Google Shape;877;p86"/>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8" name="Google Shape;878;p86"/>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9" name="Google Shape;879;p86"/>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0" name="Google Shape;880;p86"/>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1" name="Google Shape;881;p86"/>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2" name="Google Shape;882;p86"/>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3" name="Google Shape;883;p86"/>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4" name="Google Shape;884;p86"/>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5" name="Google Shape;885;p86"/>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6" name="Google Shape;886;p86"/>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7" name="Google Shape;887;p86"/>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8" name="Google Shape;888;p86"/>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9" name="Google Shape;889;p86"/>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0" name="Google Shape;890;p86"/>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1" name="Google Shape;891;p86"/>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2" name="Google Shape;892;p86"/>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3" name="Google Shape;893;p86"/>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4" name="Google Shape;894;p86"/>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5" name="Google Shape;895;p86"/>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6" name="Google Shape;896;p86"/>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7" name="Google Shape;897;p86"/>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8" name="Google Shape;898;p86"/>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9" name="Google Shape;899;p86"/>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0" name="Google Shape;900;p86"/>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1" name="Google Shape;901;p86"/>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2" name="Google Shape;902;p86"/>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3" name="Google Shape;903;p86"/>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4" name="Google Shape;904;p86"/>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5" name="Google Shape;905;p86"/>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6" name="Google Shape;906;p86"/>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7" name="Google Shape;907;p86"/>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8" name="Google Shape;908;p86"/>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9" name="Google Shape;909;p86"/>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0" name="Google Shape;910;p86"/>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1" name="Google Shape;911;p86"/>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2" name="Google Shape;912;p86"/>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3" name="Google Shape;913;p86"/>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4" name="Google Shape;914;p86"/>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5" name="Google Shape;915;p86"/>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6" name="Google Shape;916;p86"/>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7" name="Google Shape;917;p86"/>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8" name="Google Shape;918;p86"/>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9" name="Google Shape;919;p86"/>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0" name="Google Shape;920;p86"/>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1" name="Google Shape;921;p86"/>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2" name="Google Shape;922;p86"/>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3" name="Google Shape;923;p86"/>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4" name="Google Shape;924;p86"/>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5" name="Google Shape;925;p86"/>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6" name="Google Shape;926;p86"/>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7" name="Google Shape;927;p86"/>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8" name="Google Shape;928;p86"/>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9" name="Google Shape;929;p86"/>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0" name="Google Shape;930;p86"/>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1" name="Google Shape;931;p86"/>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2" name="Google Shape;932;p86"/>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3" name="Google Shape;933;p86"/>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4" name="Google Shape;934;p86"/>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5" name="Google Shape;935;p86"/>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6" name="Google Shape;936;p86"/>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7" name="Google Shape;937;p86"/>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938" name="Google Shape;938;p86"/>
          <p:cNvGrpSpPr/>
          <p:nvPr/>
        </p:nvGrpSpPr>
        <p:grpSpPr>
          <a:xfrm rot="-8067427">
            <a:off x="5273769" y="2237401"/>
            <a:ext cx="188378" cy="835927"/>
            <a:chOff x="5102383" y="2971546"/>
            <a:chExt cx="188371" cy="835897"/>
          </a:xfrm>
        </p:grpSpPr>
        <p:sp>
          <p:nvSpPr>
            <p:cNvPr id="939" name="Google Shape;939;p86"/>
            <p:cNvSpPr/>
            <p:nvPr/>
          </p:nvSpPr>
          <p:spPr>
            <a:xfrm>
              <a:off x="5102383" y="2971546"/>
              <a:ext cx="188371" cy="835897"/>
            </a:xfrm>
            <a:custGeom>
              <a:avLst/>
              <a:gdLst/>
              <a:ahLst/>
              <a:cxnLst/>
              <a:rect l="l" t="t" r="r" b="b"/>
              <a:pathLst>
                <a:path w="188371" h="835897" extrusionOk="0">
                  <a:moveTo>
                    <a:pt x="19426" y="1766"/>
                  </a:moveTo>
                  <a:lnTo>
                    <a:pt x="1766" y="445616"/>
                  </a:lnTo>
                  <a:lnTo>
                    <a:pt x="131271" y="835308"/>
                  </a:lnTo>
                  <a:lnTo>
                    <a:pt x="187783" y="43855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0" name="Google Shape;940;p86"/>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1" name="Google Shape;941;p86"/>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2" name="Google Shape;942;p86"/>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3" name="Google Shape;943;p86"/>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4" name="Google Shape;944;p86"/>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5" name="Google Shape;945;p86"/>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6" name="Google Shape;946;p86"/>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7" name="Google Shape;947;p86"/>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48" name="Google Shape;948;p86"/>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949" name="Google Shape;949;p86"/>
          <p:cNvGrpSpPr/>
          <p:nvPr/>
        </p:nvGrpSpPr>
        <p:grpSpPr>
          <a:xfrm rot="8226438">
            <a:off x="3668671" y="2196331"/>
            <a:ext cx="188363" cy="840572"/>
            <a:chOff x="3850892" y="3004511"/>
            <a:chExt cx="188371" cy="840606"/>
          </a:xfrm>
        </p:grpSpPr>
        <p:sp>
          <p:nvSpPr>
            <p:cNvPr id="950" name="Google Shape;950;p86"/>
            <p:cNvSpPr/>
            <p:nvPr/>
          </p:nvSpPr>
          <p:spPr>
            <a:xfrm>
              <a:off x="3850892" y="3004511"/>
              <a:ext cx="188371" cy="840606"/>
            </a:xfrm>
            <a:custGeom>
              <a:avLst/>
              <a:gdLst/>
              <a:ahLst/>
              <a:cxnLst/>
              <a:rect l="l" t="t" r="r" b="b"/>
              <a:pathLst>
                <a:path w="188371" h="840606" extrusionOk="0">
                  <a:moveTo>
                    <a:pt x="1766" y="452679"/>
                  </a:moveTo>
                  <a:lnTo>
                    <a:pt x="85356" y="840018"/>
                  </a:lnTo>
                  <a:lnTo>
                    <a:pt x="186605" y="445616"/>
                  </a:lnTo>
                  <a:lnTo>
                    <a:pt x="130094" y="1766"/>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1" name="Google Shape;951;p86"/>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2" name="Google Shape;952;p86"/>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3" name="Google Shape;953;p86"/>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4" name="Google Shape;954;p86"/>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5" name="Google Shape;955;p86"/>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6" name="Google Shape;956;p86"/>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7" name="Google Shape;957;p86"/>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8" name="Google Shape;958;p86"/>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59" name="Google Shape;959;p86"/>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960" name="Google Shape;960;p86"/>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1" name="Google Shape;961;p86"/>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2" name="Google Shape;962;p86"/>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3" name="Google Shape;963;p86"/>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4" name="Google Shape;964;p86"/>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5" name="Google Shape;965;p86"/>
          <p:cNvSpPr txBox="1"/>
          <p:nvPr/>
        </p:nvSpPr>
        <p:spPr>
          <a:xfrm>
            <a:off x="5906650" y="1968582"/>
            <a:ext cx="1370700" cy="1019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b="1">
                <a:solidFill>
                  <a:schemeClr val="accent4"/>
                </a:solidFill>
                <a:latin typeface="Google Sans"/>
                <a:ea typeface="Google Sans"/>
                <a:cs typeface="Google Sans"/>
                <a:sym typeface="Google Sans"/>
              </a:rPr>
              <a:t>Report it</a:t>
            </a:r>
            <a:endParaRPr>
              <a:latin typeface="Google Sans"/>
              <a:ea typeface="Google Sans"/>
              <a:cs typeface="Google Sans"/>
              <a:sym typeface="Google Sans"/>
            </a:endParaRPr>
          </a:p>
        </p:txBody>
      </p:sp>
      <p:sp>
        <p:nvSpPr>
          <p:cNvPr id="966" name="Google Shape;966;p86">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9217A2D6-A5B1-441A-8F98-18DBE98D603F}"/>
              </a:ext>
            </a:extLst>
          </p:cNvPr>
          <p:cNvSpPr txBox="1"/>
          <p:nvPr/>
        </p:nvSpPr>
        <p:spPr>
          <a:xfrm>
            <a:off x="3780609" y="4832052"/>
            <a:ext cx="5467023"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970"/>
        <p:cNvGrpSpPr/>
        <p:nvPr/>
      </p:nvGrpSpPr>
      <p:grpSpPr>
        <a:xfrm>
          <a:off x="0" y="0"/>
          <a:ext cx="0" cy="0"/>
          <a:chOff x="0" y="0"/>
          <a:chExt cx="0" cy="0"/>
        </a:xfrm>
      </p:grpSpPr>
      <p:sp>
        <p:nvSpPr>
          <p:cNvPr id="971" name="Google Shape;971;p87"/>
          <p:cNvSpPr txBox="1"/>
          <p:nvPr/>
        </p:nvSpPr>
        <p:spPr>
          <a:xfrm>
            <a:off x="399056" y="64008"/>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Scenario </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Someone creates an account of a student you know using their name and photo. They </a:t>
            </a:r>
            <a:r>
              <a:rPr lang="en" sz="1600">
                <a:solidFill>
                  <a:schemeClr val="dk2"/>
                </a:solidFill>
                <a:latin typeface="Google Sans"/>
                <a:ea typeface="Google Sans"/>
                <a:cs typeface="Google Sans"/>
                <a:sym typeface="Google Sans"/>
              </a:rPr>
              <a:t>made the photo into a joke by turning it</a:t>
            </a:r>
            <a:r>
              <a:rPr lang="en" sz="1600" i="0" u="none" strike="noStrike" cap="none">
                <a:solidFill>
                  <a:schemeClr val="dk2"/>
                </a:solidFill>
                <a:latin typeface="Google Sans"/>
                <a:ea typeface="Google Sans"/>
                <a:cs typeface="Google Sans"/>
                <a:sym typeface="Google Sans"/>
              </a:rPr>
              <a:t> into a meme</a:t>
            </a:r>
            <a:r>
              <a:rPr lang="en" sz="1600">
                <a:solidFill>
                  <a:schemeClr val="dk2"/>
                </a:solidFill>
                <a:latin typeface="Google Sans"/>
                <a:ea typeface="Google Sans"/>
                <a:cs typeface="Google Sans"/>
                <a:sym typeface="Google Sans"/>
              </a:rPr>
              <a:t>, drawing</a:t>
            </a:r>
            <a:r>
              <a:rPr lang="en" sz="1600" i="0" u="none" strike="noStrike" cap="none">
                <a:solidFill>
                  <a:schemeClr val="dk2"/>
                </a:solidFill>
                <a:latin typeface="Google Sans"/>
                <a:ea typeface="Google Sans"/>
                <a:cs typeface="Google Sans"/>
                <a:sym typeface="Google Sans"/>
              </a:rPr>
              <a:t> a moustache and other weird facial features on it</a:t>
            </a:r>
            <a:r>
              <a:rPr lang="en" sz="1600">
                <a:solidFill>
                  <a:schemeClr val="dk2"/>
                </a:solidFill>
                <a:latin typeface="Google Sans"/>
                <a:ea typeface="Google Sans"/>
                <a:cs typeface="Google Sans"/>
                <a:sym typeface="Google Sans"/>
              </a:rPr>
              <a:t>.</a:t>
            </a:r>
            <a:r>
              <a:rPr lang="en" sz="1600" i="0" u="none" strike="noStrike" cap="none">
                <a:solidFill>
                  <a:schemeClr val="dk2"/>
                </a:solidFill>
                <a:latin typeface="Google Sans"/>
                <a:ea typeface="Google Sans"/>
                <a:cs typeface="Google Sans"/>
                <a:sym typeface="Google Sans"/>
              </a:rPr>
              <a:t> Would you report the account or not?</a:t>
            </a:r>
            <a:endParaRPr>
              <a:latin typeface="Google Sans"/>
              <a:ea typeface="Google Sans"/>
              <a:cs typeface="Google Sans"/>
              <a:sym typeface="Google Sans"/>
            </a:endParaRPr>
          </a:p>
        </p:txBody>
      </p:sp>
      <p:grpSp>
        <p:nvGrpSpPr>
          <p:cNvPr id="972" name="Google Shape;972;p87"/>
          <p:cNvGrpSpPr/>
          <p:nvPr/>
        </p:nvGrpSpPr>
        <p:grpSpPr>
          <a:xfrm>
            <a:off x="1629269" y="1579923"/>
            <a:ext cx="1796628" cy="1796628"/>
            <a:chOff x="798578" y="1007695"/>
            <a:chExt cx="388200" cy="388200"/>
          </a:xfrm>
        </p:grpSpPr>
        <p:sp>
          <p:nvSpPr>
            <p:cNvPr id="973" name="Google Shape;973;p87"/>
            <p:cNvSpPr/>
            <p:nvPr/>
          </p:nvSpPr>
          <p:spPr>
            <a:xfrm>
              <a:off x="798578" y="1007695"/>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Arial"/>
                <a:ea typeface="Arial"/>
                <a:cs typeface="Arial"/>
                <a:sym typeface="Arial"/>
              </a:endParaRPr>
            </a:p>
          </p:txBody>
        </p:sp>
        <p:sp>
          <p:nvSpPr>
            <p:cNvPr id="974" name="Google Shape;974;p87"/>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Let it go</a:t>
              </a:r>
              <a:endParaRPr>
                <a:latin typeface="Google Sans"/>
                <a:ea typeface="Google Sans"/>
                <a:cs typeface="Google Sans"/>
                <a:sym typeface="Google Sans"/>
              </a:endParaRPr>
            </a:p>
          </p:txBody>
        </p:sp>
      </p:grpSp>
      <p:grpSp>
        <p:nvGrpSpPr>
          <p:cNvPr id="975" name="Google Shape;975;p87"/>
          <p:cNvGrpSpPr/>
          <p:nvPr/>
        </p:nvGrpSpPr>
        <p:grpSpPr>
          <a:xfrm>
            <a:off x="5693642" y="1579923"/>
            <a:ext cx="1796628" cy="1796628"/>
            <a:chOff x="798578" y="1007695"/>
            <a:chExt cx="388200" cy="388200"/>
          </a:xfrm>
        </p:grpSpPr>
        <p:sp>
          <p:nvSpPr>
            <p:cNvPr id="976" name="Google Shape;976;p87"/>
            <p:cNvSpPr/>
            <p:nvPr/>
          </p:nvSpPr>
          <p:spPr>
            <a:xfrm>
              <a:off x="798578" y="100769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Arial"/>
                <a:ea typeface="Arial"/>
                <a:cs typeface="Arial"/>
                <a:sym typeface="Arial"/>
              </a:endParaRPr>
            </a:p>
          </p:txBody>
        </p:sp>
        <p:sp>
          <p:nvSpPr>
            <p:cNvPr id="977" name="Google Shape;977;p87"/>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2800"/>
                <a:buFont typeface="Arial"/>
                <a:buNone/>
              </a:pPr>
              <a:endParaRPr/>
            </a:p>
          </p:txBody>
        </p:sp>
      </p:grpSp>
      <p:sp>
        <p:nvSpPr>
          <p:cNvPr id="978" name="Google Shape;978;p87"/>
          <p:cNvSpPr txBox="1"/>
          <p:nvPr/>
        </p:nvSpPr>
        <p:spPr>
          <a:xfrm rot="532484">
            <a:off x="4477421" y="1136568"/>
            <a:ext cx="447255" cy="961932"/>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5"/>
              </a:buClr>
              <a:buSzPts val="6000"/>
              <a:buFont typeface="Arial"/>
              <a:buNone/>
            </a:pPr>
            <a:r>
              <a:rPr lang="en" sz="6000" b="1" i="0" u="none" strike="noStrike" cap="none">
                <a:solidFill>
                  <a:schemeClr val="accent5"/>
                </a:solidFill>
                <a:latin typeface="Google Sans"/>
                <a:ea typeface="Google Sans"/>
                <a:cs typeface="Google Sans"/>
                <a:sym typeface="Google Sans"/>
              </a:rPr>
              <a:t>?</a:t>
            </a:r>
            <a:endParaRPr>
              <a:latin typeface="Google Sans"/>
              <a:ea typeface="Google Sans"/>
              <a:cs typeface="Google Sans"/>
              <a:sym typeface="Google Sans"/>
            </a:endParaRPr>
          </a:p>
        </p:txBody>
      </p:sp>
      <p:sp>
        <p:nvSpPr>
          <p:cNvPr id="979" name="Google Shape;979;p87"/>
          <p:cNvSpPr/>
          <p:nvPr/>
        </p:nvSpPr>
        <p:spPr>
          <a:xfrm>
            <a:off x="3802156" y="4201067"/>
            <a:ext cx="1590000" cy="2304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980" name="Google Shape;980;p87"/>
          <p:cNvSpPr/>
          <p:nvPr/>
        </p:nvSpPr>
        <p:spPr>
          <a:xfrm>
            <a:off x="3962737" y="2127100"/>
            <a:ext cx="1182029" cy="727583"/>
          </a:xfrm>
          <a:custGeom>
            <a:avLst/>
            <a:gdLst/>
            <a:ahLst/>
            <a:cxnLst/>
            <a:rect l="l" t="t" r="r" b="b"/>
            <a:pathLst>
              <a:path w="1182029" h="727583" extrusionOk="0">
                <a:moveTo>
                  <a:pt x="1182147" y="644112"/>
                </a:moveTo>
                <a:lnTo>
                  <a:pt x="997779" y="181896"/>
                </a:lnTo>
                <a:lnTo>
                  <a:pt x="951863" y="170829"/>
                </a:lnTo>
                <a:lnTo>
                  <a:pt x="904299" y="56158"/>
                </a:lnTo>
                <a:lnTo>
                  <a:pt x="899355" y="158350"/>
                </a:lnTo>
                <a:lnTo>
                  <a:pt x="659417" y="101132"/>
                </a:lnTo>
                <a:lnTo>
                  <a:pt x="412180" y="101132"/>
                </a:lnTo>
                <a:lnTo>
                  <a:pt x="433842" y="1766"/>
                </a:lnTo>
                <a:lnTo>
                  <a:pt x="361320" y="101132"/>
                </a:lnTo>
                <a:lnTo>
                  <a:pt x="287384" y="101132"/>
                </a:lnTo>
                <a:lnTo>
                  <a:pt x="1766" y="507543"/>
                </a:lnTo>
                <a:lnTo>
                  <a:pt x="568528" y="727230"/>
                </a:lnTo>
                <a:lnTo>
                  <a:pt x="1182147" y="644112"/>
                </a:lnTo>
                <a:close/>
                <a:moveTo>
                  <a:pt x="916779" y="162588"/>
                </a:moveTo>
                <a:lnTo>
                  <a:pt x="942445" y="168710"/>
                </a:lnTo>
                <a:lnTo>
                  <a:pt x="906183" y="159998"/>
                </a:lnTo>
                <a:lnTo>
                  <a:pt x="916779" y="16258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1" name="Google Shape;981;p87"/>
          <p:cNvSpPr/>
          <p:nvPr/>
        </p:nvSpPr>
        <p:spPr>
          <a:xfrm>
            <a:off x="4009124" y="2855390"/>
            <a:ext cx="1087843" cy="1247958"/>
          </a:xfrm>
          <a:custGeom>
            <a:avLst/>
            <a:gdLst/>
            <a:ahLst/>
            <a:cxnLst/>
            <a:rect l="l" t="t" r="r" b="b"/>
            <a:pathLst>
              <a:path w="1087843" h="1247958" extrusionOk="0">
                <a:moveTo>
                  <a:pt x="924314" y="19661"/>
                </a:moveTo>
                <a:lnTo>
                  <a:pt x="924314" y="19661"/>
                </a:lnTo>
                <a:lnTo>
                  <a:pt x="545688" y="1766"/>
                </a:lnTo>
                <a:lnTo>
                  <a:pt x="50272" y="24606"/>
                </a:lnTo>
                <a:lnTo>
                  <a:pt x="1766" y="182838"/>
                </a:lnTo>
                <a:lnTo>
                  <a:pt x="15423" y="251358"/>
                </a:lnTo>
                <a:lnTo>
                  <a:pt x="154582" y="824006"/>
                </a:lnTo>
                <a:lnTo>
                  <a:pt x="320349" y="893468"/>
                </a:lnTo>
                <a:lnTo>
                  <a:pt x="257951" y="920546"/>
                </a:lnTo>
                <a:lnTo>
                  <a:pt x="550633" y="1246193"/>
                </a:lnTo>
                <a:lnTo>
                  <a:pt x="522848" y="938206"/>
                </a:lnTo>
                <a:lnTo>
                  <a:pt x="518609" y="929494"/>
                </a:lnTo>
                <a:lnTo>
                  <a:pt x="518609" y="929494"/>
                </a:lnTo>
                <a:lnTo>
                  <a:pt x="513429" y="918898"/>
                </a:lnTo>
                <a:lnTo>
                  <a:pt x="516019" y="924314"/>
                </a:lnTo>
                <a:lnTo>
                  <a:pt x="621978" y="924314"/>
                </a:lnTo>
                <a:lnTo>
                  <a:pt x="625275" y="918898"/>
                </a:lnTo>
                <a:lnTo>
                  <a:pt x="613501" y="938206"/>
                </a:lnTo>
                <a:lnTo>
                  <a:pt x="594193" y="1246193"/>
                </a:lnTo>
                <a:lnTo>
                  <a:pt x="877221" y="920546"/>
                </a:lnTo>
                <a:lnTo>
                  <a:pt x="789864" y="880753"/>
                </a:lnTo>
                <a:lnTo>
                  <a:pt x="924314" y="824006"/>
                </a:lnTo>
                <a:lnTo>
                  <a:pt x="956573" y="748187"/>
                </a:lnTo>
                <a:lnTo>
                  <a:pt x="1087255" y="188489"/>
                </a:lnTo>
                <a:lnTo>
                  <a:pt x="1036866" y="2507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2" name="Google Shape;982;p87"/>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3" name="Google Shape;983;p87"/>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4" name="Google Shape;984;p87"/>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5" name="Google Shape;985;p87"/>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6" name="Google Shape;986;p87"/>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7" name="Google Shape;987;p87"/>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8" name="Google Shape;988;p87"/>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9" name="Google Shape;989;p87"/>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0" name="Google Shape;990;p87"/>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1" name="Google Shape;991;p87"/>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2" name="Google Shape;992;p87"/>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3" name="Google Shape;993;p87"/>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4" name="Google Shape;994;p87"/>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5" name="Google Shape;995;p87"/>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6" name="Google Shape;996;p87"/>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7" name="Google Shape;997;p87"/>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8" name="Google Shape;998;p87"/>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9" name="Google Shape;999;p87"/>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0" name="Google Shape;1000;p87"/>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1" name="Google Shape;1001;p87"/>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2" name="Google Shape;1002;p87"/>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3" name="Google Shape;1003;p87"/>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4" name="Google Shape;1004;p87"/>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5" name="Google Shape;1005;p87"/>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6" name="Google Shape;1006;p87"/>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7" name="Google Shape;1007;p87"/>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8" name="Google Shape;1008;p87"/>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9" name="Google Shape;1009;p87"/>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0" name="Google Shape;1010;p87"/>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1" name="Google Shape;1011;p87"/>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2" name="Google Shape;1012;p87"/>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3" name="Google Shape;1013;p87"/>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4" name="Google Shape;1014;p87"/>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5" name="Google Shape;1015;p87"/>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6" name="Google Shape;1016;p87"/>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7" name="Google Shape;1017;p87"/>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8" name="Google Shape;1018;p87"/>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9" name="Google Shape;1019;p87"/>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0" name="Google Shape;1020;p87"/>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1" name="Google Shape;1021;p87"/>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2" name="Google Shape;1022;p87"/>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3" name="Google Shape;1023;p87"/>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4" name="Google Shape;1024;p87"/>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5" name="Google Shape;1025;p87"/>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6" name="Google Shape;1026;p87"/>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7" name="Google Shape;1027;p87"/>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8" name="Google Shape;1028;p87"/>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9" name="Google Shape;1029;p87"/>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0" name="Google Shape;1030;p87"/>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1" name="Google Shape;1031;p87"/>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2" name="Google Shape;1032;p87"/>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3" name="Google Shape;1033;p87"/>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4" name="Google Shape;1034;p87"/>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5" name="Google Shape;1035;p87"/>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6" name="Google Shape;1036;p87"/>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7" name="Google Shape;1037;p87"/>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8" name="Google Shape;1038;p87"/>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9" name="Google Shape;1039;p87"/>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0" name="Google Shape;1040;p87"/>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1" name="Google Shape;1041;p87"/>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2" name="Google Shape;1042;p87"/>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3" name="Google Shape;1043;p87"/>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4" name="Google Shape;1044;p87"/>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5" name="Google Shape;1045;p87"/>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6" name="Google Shape;1046;p87"/>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7" name="Google Shape;1047;p87"/>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8" name="Google Shape;1048;p87"/>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9" name="Google Shape;1049;p87"/>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0" name="Google Shape;1050;p87"/>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1" name="Google Shape;1051;p87"/>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2" name="Google Shape;1052;p87"/>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3" name="Google Shape;1053;p87"/>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4" name="Google Shape;1054;p87"/>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5" name="Google Shape;1055;p87"/>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6" name="Google Shape;1056;p87"/>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7" name="Google Shape;1057;p87"/>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8" name="Google Shape;1058;p87"/>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9" name="Google Shape;1059;p87"/>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0" name="Google Shape;1060;p87"/>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1" name="Google Shape;1061;p87"/>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2" name="Google Shape;1062;p87"/>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3" name="Google Shape;1063;p87"/>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064" name="Google Shape;1064;p87"/>
          <p:cNvGrpSpPr/>
          <p:nvPr/>
        </p:nvGrpSpPr>
        <p:grpSpPr>
          <a:xfrm rot="-8067427">
            <a:off x="5273769" y="2237401"/>
            <a:ext cx="188378" cy="835927"/>
            <a:chOff x="5102383" y="2971546"/>
            <a:chExt cx="188371" cy="835897"/>
          </a:xfrm>
        </p:grpSpPr>
        <p:sp>
          <p:nvSpPr>
            <p:cNvPr id="1065" name="Google Shape;1065;p87"/>
            <p:cNvSpPr/>
            <p:nvPr/>
          </p:nvSpPr>
          <p:spPr>
            <a:xfrm>
              <a:off x="5102383" y="2971546"/>
              <a:ext cx="188371" cy="835897"/>
            </a:xfrm>
            <a:custGeom>
              <a:avLst/>
              <a:gdLst/>
              <a:ahLst/>
              <a:cxnLst/>
              <a:rect l="l" t="t" r="r" b="b"/>
              <a:pathLst>
                <a:path w="188371" h="835897" extrusionOk="0">
                  <a:moveTo>
                    <a:pt x="19426" y="1766"/>
                  </a:moveTo>
                  <a:lnTo>
                    <a:pt x="1766" y="445616"/>
                  </a:lnTo>
                  <a:lnTo>
                    <a:pt x="131271" y="835308"/>
                  </a:lnTo>
                  <a:lnTo>
                    <a:pt x="187783" y="43855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6" name="Google Shape;1066;p87"/>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7" name="Google Shape;1067;p87"/>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8" name="Google Shape;1068;p87"/>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9" name="Google Shape;1069;p87"/>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0" name="Google Shape;1070;p87"/>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1" name="Google Shape;1071;p87"/>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2" name="Google Shape;1072;p87"/>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3" name="Google Shape;1073;p87"/>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4" name="Google Shape;1074;p87"/>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075" name="Google Shape;1075;p87"/>
          <p:cNvGrpSpPr/>
          <p:nvPr/>
        </p:nvGrpSpPr>
        <p:grpSpPr>
          <a:xfrm rot="8226438">
            <a:off x="3668671" y="2196331"/>
            <a:ext cx="188363" cy="840572"/>
            <a:chOff x="3850892" y="3004511"/>
            <a:chExt cx="188371" cy="840606"/>
          </a:xfrm>
        </p:grpSpPr>
        <p:sp>
          <p:nvSpPr>
            <p:cNvPr id="1076" name="Google Shape;1076;p87"/>
            <p:cNvSpPr/>
            <p:nvPr/>
          </p:nvSpPr>
          <p:spPr>
            <a:xfrm>
              <a:off x="3850892" y="3004511"/>
              <a:ext cx="188371" cy="840606"/>
            </a:xfrm>
            <a:custGeom>
              <a:avLst/>
              <a:gdLst/>
              <a:ahLst/>
              <a:cxnLst/>
              <a:rect l="l" t="t" r="r" b="b"/>
              <a:pathLst>
                <a:path w="188371" h="840606" extrusionOk="0">
                  <a:moveTo>
                    <a:pt x="1766" y="452679"/>
                  </a:moveTo>
                  <a:lnTo>
                    <a:pt x="85356" y="840018"/>
                  </a:lnTo>
                  <a:lnTo>
                    <a:pt x="186605" y="445616"/>
                  </a:lnTo>
                  <a:lnTo>
                    <a:pt x="130094" y="1766"/>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7" name="Google Shape;1077;p87"/>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8" name="Google Shape;1078;p87"/>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9" name="Google Shape;1079;p87"/>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0" name="Google Shape;1080;p87"/>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1" name="Google Shape;1081;p87"/>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2" name="Google Shape;1082;p87"/>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3" name="Google Shape;1083;p87"/>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4" name="Google Shape;1084;p87"/>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5" name="Google Shape;1085;p87"/>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086" name="Google Shape;1086;p87"/>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7" name="Google Shape;1087;p87"/>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8" name="Google Shape;1088;p87"/>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89" name="Google Shape;1089;p87"/>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0" name="Google Shape;1090;p87"/>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91" name="Google Shape;1091;p87"/>
          <p:cNvSpPr txBox="1"/>
          <p:nvPr/>
        </p:nvSpPr>
        <p:spPr>
          <a:xfrm>
            <a:off x="5906650" y="1968582"/>
            <a:ext cx="1370700" cy="1019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b="1">
                <a:solidFill>
                  <a:schemeClr val="accent4"/>
                </a:solidFill>
                <a:latin typeface="Google Sans"/>
                <a:ea typeface="Google Sans"/>
                <a:cs typeface="Google Sans"/>
                <a:sym typeface="Google Sans"/>
              </a:rPr>
              <a:t>Report it</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79368E6E-FBCA-465B-B816-8FC62BE041E1}"/>
              </a:ext>
            </a:extLst>
          </p:cNvPr>
          <p:cNvSpPr txBox="1"/>
          <p:nvPr/>
        </p:nvSpPr>
        <p:spPr>
          <a:xfrm>
            <a:off x="3780609" y="4832052"/>
            <a:ext cx="5467023"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95"/>
        <p:cNvGrpSpPr/>
        <p:nvPr/>
      </p:nvGrpSpPr>
      <p:grpSpPr>
        <a:xfrm>
          <a:off x="0" y="0"/>
          <a:ext cx="0" cy="0"/>
          <a:chOff x="0" y="0"/>
          <a:chExt cx="0" cy="0"/>
        </a:xfrm>
      </p:grpSpPr>
      <p:sp>
        <p:nvSpPr>
          <p:cNvPr id="1096" name="Google Shape;1096;p88"/>
          <p:cNvSpPr txBox="1"/>
          <p:nvPr/>
        </p:nvSpPr>
        <p:spPr>
          <a:xfrm>
            <a:off x="843803" y="64008"/>
            <a:ext cx="74565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dirty="0">
                <a:solidFill>
                  <a:schemeClr val="dk2"/>
                </a:solidFill>
                <a:latin typeface="Google Sans"/>
                <a:ea typeface="Google Sans"/>
                <a:cs typeface="Google Sans"/>
                <a:sym typeface="Google Sans"/>
              </a:rPr>
              <a:t>Scenario</a:t>
            </a:r>
            <a:endParaRPr dirty="0">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r>
              <a:rPr lang="en" sz="1600" i="0" u="none" strike="noStrike" cap="none" dirty="0">
                <a:solidFill>
                  <a:schemeClr val="dk2"/>
                </a:solidFill>
                <a:latin typeface="Google Sans"/>
                <a:ea typeface="Google Sans"/>
                <a:cs typeface="Google Sans"/>
                <a:sym typeface="Google Sans"/>
              </a:rPr>
              <a:t>One night, you notice that a student has made a comment online saying they’re going to fight with another student in the lunchroom the next day. </a:t>
            </a:r>
            <a:br>
              <a:rPr lang="en" sz="1600" i="0" u="none" strike="noStrike" cap="none" dirty="0">
                <a:solidFill>
                  <a:schemeClr val="dk2"/>
                </a:solidFill>
                <a:latin typeface="Google Sans"/>
                <a:ea typeface="Google Sans"/>
                <a:cs typeface="Google Sans"/>
                <a:sym typeface="Google Sans"/>
              </a:rPr>
            </a:br>
            <a:r>
              <a:rPr lang="en" sz="1600" i="0" u="none" strike="noStrike" cap="none" dirty="0">
                <a:solidFill>
                  <a:schemeClr val="dk2"/>
                </a:solidFill>
                <a:latin typeface="Google Sans"/>
                <a:ea typeface="Google Sans"/>
                <a:cs typeface="Google Sans"/>
                <a:sym typeface="Google Sans"/>
              </a:rPr>
              <a:t>Mark all the things you think you would do.</a:t>
            </a:r>
            <a:endParaRPr dirty="0">
              <a:latin typeface="Google Sans"/>
              <a:ea typeface="Google Sans"/>
              <a:cs typeface="Google Sans"/>
              <a:sym typeface="Google Sans"/>
            </a:endParaRPr>
          </a:p>
        </p:txBody>
      </p:sp>
      <p:sp>
        <p:nvSpPr>
          <p:cNvPr id="1097" name="Google Shape;1097;p88"/>
          <p:cNvSpPr/>
          <p:nvPr/>
        </p:nvSpPr>
        <p:spPr>
          <a:xfrm>
            <a:off x="2643155" y="1852197"/>
            <a:ext cx="1796700" cy="17967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098" name="Google Shape;1098;p88"/>
          <p:cNvSpPr/>
          <p:nvPr/>
        </p:nvSpPr>
        <p:spPr>
          <a:xfrm>
            <a:off x="6781712" y="1852197"/>
            <a:ext cx="1796700" cy="17967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099" name="Google Shape;1099;p88"/>
          <p:cNvSpPr/>
          <p:nvPr/>
        </p:nvSpPr>
        <p:spPr>
          <a:xfrm>
            <a:off x="4712433" y="1852197"/>
            <a:ext cx="1796700" cy="17967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00" name="Google Shape;1100;p88"/>
          <p:cNvSpPr/>
          <p:nvPr/>
        </p:nvSpPr>
        <p:spPr>
          <a:xfrm>
            <a:off x="565584" y="1852197"/>
            <a:ext cx="1796700" cy="17967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cxnSp>
        <p:nvCxnSpPr>
          <p:cNvPr id="1101" name="Google Shape;1101;p88"/>
          <p:cNvCxnSpPr>
            <a:stCxn id="1100" idx="2"/>
            <a:endCxn id="1100" idx="6"/>
          </p:cNvCxnSpPr>
          <p:nvPr/>
        </p:nvCxnSpPr>
        <p:spPr>
          <a:xfrm>
            <a:off x="565584" y="2750547"/>
            <a:ext cx="1796700" cy="0"/>
          </a:xfrm>
          <a:prstGeom prst="straightConnector1">
            <a:avLst/>
          </a:prstGeom>
          <a:noFill/>
          <a:ln w="25400" cap="flat" cmpd="sng">
            <a:solidFill>
              <a:schemeClr val="accent1"/>
            </a:solidFill>
            <a:prstDash val="solid"/>
            <a:round/>
            <a:headEnd type="none" w="sm" len="sm"/>
            <a:tailEnd type="none" w="sm" len="sm"/>
          </a:ln>
        </p:spPr>
      </p:cxnSp>
      <p:cxnSp>
        <p:nvCxnSpPr>
          <p:cNvPr id="1102" name="Google Shape;1102;p88"/>
          <p:cNvCxnSpPr/>
          <p:nvPr/>
        </p:nvCxnSpPr>
        <p:spPr>
          <a:xfrm>
            <a:off x="2643154" y="2750550"/>
            <a:ext cx="1796700" cy="0"/>
          </a:xfrm>
          <a:prstGeom prst="straightConnector1">
            <a:avLst/>
          </a:prstGeom>
          <a:noFill/>
          <a:ln w="25400" cap="flat" cmpd="sng">
            <a:solidFill>
              <a:schemeClr val="accent1"/>
            </a:solidFill>
            <a:prstDash val="solid"/>
            <a:round/>
            <a:headEnd type="none" w="sm" len="sm"/>
            <a:tailEnd type="none" w="sm" len="sm"/>
          </a:ln>
        </p:spPr>
      </p:cxnSp>
      <p:cxnSp>
        <p:nvCxnSpPr>
          <p:cNvPr id="1103" name="Google Shape;1103;p88"/>
          <p:cNvCxnSpPr/>
          <p:nvPr/>
        </p:nvCxnSpPr>
        <p:spPr>
          <a:xfrm>
            <a:off x="4712432" y="2750550"/>
            <a:ext cx="1796700" cy="0"/>
          </a:xfrm>
          <a:prstGeom prst="straightConnector1">
            <a:avLst/>
          </a:prstGeom>
          <a:noFill/>
          <a:ln w="25400" cap="flat" cmpd="sng">
            <a:solidFill>
              <a:schemeClr val="accent1"/>
            </a:solidFill>
            <a:prstDash val="solid"/>
            <a:round/>
            <a:headEnd type="none" w="sm" len="sm"/>
            <a:tailEnd type="none" w="sm" len="sm"/>
          </a:ln>
        </p:spPr>
      </p:cxnSp>
      <p:cxnSp>
        <p:nvCxnSpPr>
          <p:cNvPr id="1104" name="Google Shape;1104;p88"/>
          <p:cNvCxnSpPr/>
          <p:nvPr/>
        </p:nvCxnSpPr>
        <p:spPr>
          <a:xfrm>
            <a:off x="6781711" y="2750550"/>
            <a:ext cx="1796700" cy="0"/>
          </a:xfrm>
          <a:prstGeom prst="straightConnector1">
            <a:avLst/>
          </a:prstGeom>
          <a:noFill/>
          <a:ln w="25400" cap="flat" cmpd="sng">
            <a:solidFill>
              <a:schemeClr val="accent1"/>
            </a:solidFill>
            <a:prstDash val="solid"/>
            <a:round/>
            <a:headEnd type="none" w="sm" len="sm"/>
            <a:tailEnd type="none" w="sm" len="sm"/>
          </a:ln>
        </p:spPr>
      </p:cxnSp>
      <p:sp>
        <p:nvSpPr>
          <p:cNvPr id="1105" name="Google Shape;1105;p88"/>
          <p:cNvSpPr txBox="1"/>
          <p:nvPr/>
        </p:nvSpPr>
        <p:spPr>
          <a:xfrm>
            <a:off x="644938" y="1727675"/>
            <a:ext cx="1638000" cy="1092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600" b="1">
                <a:solidFill>
                  <a:schemeClr val="accent1"/>
                </a:solidFill>
                <a:latin typeface="Google Sans"/>
                <a:ea typeface="Google Sans"/>
                <a:cs typeface="Google Sans"/>
                <a:sym typeface="Google Sans"/>
              </a:rPr>
              <a:t>Report online</a:t>
            </a:r>
            <a:br>
              <a:rPr lang="en" sz="1600" b="1">
                <a:solidFill>
                  <a:schemeClr val="accent1"/>
                </a:solidFill>
                <a:latin typeface="Google Sans"/>
                <a:ea typeface="Google Sans"/>
                <a:cs typeface="Google Sans"/>
                <a:sym typeface="Google Sans"/>
              </a:rPr>
            </a:br>
            <a:r>
              <a:rPr lang="en" sz="1600" b="1">
                <a:solidFill>
                  <a:schemeClr val="accent1"/>
                </a:solidFill>
                <a:latin typeface="Google Sans"/>
                <a:ea typeface="Google Sans"/>
                <a:cs typeface="Google Sans"/>
                <a:sym typeface="Google Sans"/>
              </a:rPr>
              <a:t>right away</a:t>
            </a:r>
            <a:endParaRPr>
              <a:solidFill>
                <a:schemeClr val="accent1"/>
              </a:solidFill>
              <a:latin typeface="Google Sans"/>
              <a:ea typeface="Google Sans"/>
              <a:cs typeface="Google Sans"/>
              <a:sym typeface="Google Sans"/>
            </a:endParaRPr>
          </a:p>
        </p:txBody>
      </p:sp>
      <p:sp>
        <p:nvSpPr>
          <p:cNvPr id="1106" name="Google Shape;1106;p88"/>
          <p:cNvSpPr txBox="1"/>
          <p:nvPr/>
        </p:nvSpPr>
        <p:spPr>
          <a:xfrm>
            <a:off x="2718338" y="1727675"/>
            <a:ext cx="1638000" cy="1092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600" b="1">
                <a:solidFill>
                  <a:schemeClr val="accent1"/>
                </a:solidFill>
                <a:latin typeface="Google Sans"/>
                <a:ea typeface="Google Sans"/>
                <a:cs typeface="Google Sans"/>
                <a:sym typeface="Google Sans"/>
              </a:rPr>
              <a:t>Report to</a:t>
            </a:r>
            <a:br>
              <a:rPr lang="en" sz="1600" b="1">
                <a:solidFill>
                  <a:schemeClr val="accent1"/>
                </a:solidFill>
                <a:latin typeface="Google Sans"/>
                <a:ea typeface="Google Sans"/>
                <a:cs typeface="Google Sans"/>
                <a:sym typeface="Google Sans"/>
              </a:rPr>
            </a:br>
            <a:r>
              <a:rPr lang="en" sz="1600" b="1">
                <a:solidFill>
                  <a:schemeClr val="accent1"/>
                </a:solidFill>
                <a:latin typeface="Google Sans"/>
                <a:ea typeface="Google Sans"/>
                <a:cs typeface="Google Sans"/>
                <a:sym typeface="Google Sans"/>
              </a:rPr>
              <a:t>a teacher </a:t>
            </a:r>
            <a:br>
              <a:rPr lang="en" sz="1600" b="1">
                <a:solidFill>
                  <a:schemeClr val="accent1"/>
                </a:solidFill>
                <a:latin typeface="Google Sans"/>
                <a:ea typeface="Google Sans"/>
                <a:cs typeface="Google Sans"/>
                <a:sym typeface="Google Sans"/>
              </a:rPr>
            </a:br>
            <a:r>
              <a:rPr lang="en" sz="1600" b="1">
                <a:solidFill>
                  <a:schemeClr val="accent1"/>
                </a:solidFill>
                <a:latin typeface="Google Sans"/>
                <a:ea typeface="Google Sans"/>
                <a:cs typeface="Google Sans"/>
                <a:sym typeface="Google Sans"/>
              </a:rPr>
              <a:t>the next day</a:t>
            </a:r>
            <a:endParaRPr sz="1600" b="1">
              <a:solidFill>
                <a:schemeClr val="accent1"/>
              </a:solidFill>
              <a:latin typeface="Google Sans"/>
              <a:ea typeface="Google Sans"/>
              <a:cs typeface="Google Sans"/>
              <a:sym typeface="Google Sans"/>
            </a:endParaRPr>
          </a:p>
        </p:txBody>
      </p:sp>
      <p:sp>
        <p:nvSpPr>
          <p:cNvPr id="1107" name="Google Shape;1107;p88"/>
          <p:cNvSpPr txBox="1"/>
          <p:nvPr/>
        </p:nvSpPr>
        <p:spPr>
          <a:xfrm>
            <a:off x="4791785" y="1727675"/>
            <a:ext cx="1638000" cy="1092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600" b="1">
                <a:solidFill>
                  <a:schemeClr val="accent1"/>
                </a:solidFill>
                <a:latin typeface="Google Sans"/>
                <a:ea typeface="Google Sans"/>
                <a:cs typeface="Google Sans"/>
                <a:sym typeface="Google Sans"/>
              </a:rPr>
              <a:t>Report to</a:t>
            </a:r>
            <a:br>
              <a:rPr lang="en" sz="1600" b="1">
                <a:solidFill>
                  <a:schemeClr val="accent1"/>
                </a:solidFill>
                <a:latin typeface="Google Sans"/>
                <a:ea typeface="Google Sans"/>
                <a:cs typeface="Google Sans"/>
                <a:sym typeface="Google Sans"/>
              </a:rPr>
            </a:br>
            <a:r>
              <a:rPr lang="en" sz="1600" b="1">
                <a:solidFill>
                  <a:schemeClr val="accent1"/>
                </a:solidFill>
                <a:latin typeface="Google Sans"/>
                <a:ea typeface="Google Sans"/>
                <a:cs typeface="Google Sans"/>
                <a:sym typeface="Google Sans"/>
              </a:rPr>
              <a:t>the Principal </a:t>
            </a:r>
            <a:br>
              <a:rPr lang="en" sz="1600" b="1">
                <a:solidFill>
                  <a:schemeClr val="accent1"/>
                </a:solidFill>
                <a:latin typeface="Google Sans"/>
                <a:ea typeface="Google Sans"/>
                <a:cs typeface="Google Sans"/>
                <a:sym typeface="Google Sans"/>
              </a:rPr>
            </a:br>
            <a:r>
              <a:rPr lang="en" sz="1600" b="1">
                <a:solidFill>
                  <a:schemeClr val="accent1"/>
                </a:solidFill>
                <a:latin typeface="Google Sans"/>
                <a:ea typeface="Google Sans"/>
                <a:cs typeface="Google Sans"/>
                <a:sym typeface="Google Sans"/>
              </a:rPr>
              <a:t>the next day</a:t>
            </a:r>
            <a:endParaRPr sz="1600" b="1">
              <a:solidFill>
                <a:schemeClr val="accent1"/>
              </a:solidFill>
              <a:latin typeface="Google Sans"/>
              <a:ea typeface="Google Sans"/>
              <a:cs typeface="Google Sans"/>
              <a:sym typeface="Google Sans"/>
            </a:endParaRPr>
          </a:p>
        </p:txBody>
      </p:sp>
      <p:sp>
        <p:nvSpPr>
          <p:cNvPr id="1108" name="Google Shape;1108;p88"/>
          <p:cNvSpPr txBox="1"/>
          <p:nvPr/>
        </p:nvSpPr>
        <p:spPr>
          <a:xfrm>
            <a:off x="6861064" y="1727675"/>
            <a:ext cx="1638000" cy="10920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1600" b="1">
                <a:solidFill>
                  <a:schemeClr val="accent1"/>
                </a:solidFill>
                <a:latin typeface="Google Sans"/>
                <a:ea typeface="Google Sans"/>
                <a:cs typeface="Google Sans"/>
                <a:sym typeface="Google Sans"/>
              </a:rPr>
              <a:t>Don’t report </a:t>
            </a:r>
            <a:br>
              <a:rPr lang="en" sz="1600" b="1">
                <a:solidFill>
                  <a:schemeClr val="accent1"/>
                </a:solidFill>
                <a:latin typeface="Google Sans"/>
                <a:ea typeface="Google Sans"/>
                <a:cs typeface="Google Sans"/>
                <a:sym typeface="Google Sans"/>
              </a:rPr>
            </a:br>
            <a:r>
              <a:rPr lang="en" sz="1600" b="1">
                <a:solidFill>
                  <a:schemeClr val="accent1"/>
                </a:solidFill>
                <a:latin typeface="Google Sans"/>
                <a:ea typeface="Google Sans"/>
                <a:cs typeface="Google Sans"/>
                <a:sym typeface="Google Sans"/>
              </a:rPr>
              <a:t>at all</a:t>
            </a:r>
            <a:endParaRPr sz="1600" b="1">
              <a:solidFill>
                <a:schemeClr val="accent1"/>
              </a:solidFill>
              <a:latin typeface="Google Sans"/>
              <a:ea typeface="Google Sans"/>
              <a:cs typeface="Google Sans"/>
              <a:sym typeface="Google Sans"/>
            </a:endParaRPr>
          </a:p>
        </p:txBody>
      </p:sp>
      <p:sp>
        <p:nvSpPr>
          <p:cNvPr id="1109" name="Google Shape;1109;p88">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4F96C91B-A465-44DC-AD40-E06C5DD67129}"/>
              </a:ext>
            </a:extLst>
          </p:cNvPr>
          <p:cNvSpPr txBox="1"/>
          <p:nvPr/>
        </p:nvSpPr>
        <p:spPr>
          <a:xfrm>
            <a:off x="3780609" y="4832052"/>
            <a:ext cx="5467023"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89"/>
          <p:cNvSpPr txBox="1"/>
          <p:nvPr/>
        </p:nvSpPr>
        <p:spPr>
          <a:xfrm>
            <a:off x="775479" y="64008"/>
            <a:ext cx="7593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Scenario </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You’re watching a cartoon video and all of a sudden there’s some weird content in it that’s definitely not appropriate for kids and makes you feel uncomfortable. Do you report it or not?</a:t>
            </a:r>
            <a:endParaRPr>
              <a:latin typeface="Google Sans"/>
              <a:ea typeface="Google Sans"/>
              <a:cs typeface="Google Sans"/>
              <a:sym typeface="Google Sans"/>
            </a:endParaRPr>
          </a:p>
        </p:txBody>
      </p:sp>
      <p:grpSp>
        <p:nvGrpSpPr>
          <p:cNvPr id="1115" name="Google Shape;1115;p89"/>
          <p:cNvGrpSpPr/>
          <p:nvPr/>
        </p:nvGrpSpPr>
        <p:grpSpPr>
          <a:xfrm>
            <a:off x="1629269" y="1579923"/>
            <a:ext cx="1796628" cy="1796628"/>
            <a:chOff x="798578" y="1007695"/>
            <a:chExt cx="388200" cy="388200"/>
          </a:xfrm>
        </p:grpSpPr>
        <p:sp>
          <p:nvSpPr>
            <p:cNvPr id="1116" name="Google Shape;1116;p89"/>
            <p:cNvSpPr/>
            <p:nvPr/>
          </p:nvSpPr>
          <p:spPr>
            <a:xfrm>
              <a:off x="798578" y="1007695"/>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Arial"/>
                <a:ea typeface="Arial"/>
                <a:cs typeface="Arial"/>
                <a:sym typeface="Arial"/>
              </a:endParaRPr>
            </a:p>
          </p:txBody>
        </p:sp>
        <p:sp>
          <p:nvSpPr>
            <p:cNvPr id="1117" name="Google Shape;1117;p89"/>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Let it go</a:t>
              </a:r>
              <a:endParaRPr>
                <a:latin typeface="Google Sans"/>
                <a:ea typeface="Google Sans"/>
                <a:cs typeface="Google Sans"/>
                <a:sym typeface="Google Sans"/>
              </a:endParaRPr>
            </a:p>
          </p:txBody>
        </p:sp>
      </p:grpSp>
      <p:grpSp>
        <p:nvGrpSpPr>
          <p:cNvPr id="1118" name="Google Shape;1118;p89"/>
          <p:cNvGrpSpPr/>
          <p:nvPr/>
        </p:nvGrpSpPr>
        <p:grpSpPr>
          <a:xfrm>
            <a:off x="5693642" y="1579923"/>
            <a:ext cx="1796628" cy="1796628"/>
            <a:chOff x="798578" y="1007695"/>
            <a:chExt cx="388200" cy="388200"/>
          </a:xfrm>
        </p:grpSpPr>
        <p:sp>
          <p:nvSpPr>
            <p:cNvPr id="1119" name="Google Shape;1119;p89"/>
            <p:cNvSpPr/>
            <p:nvPr/>
          </p:nvSpPr>
          <p:spPr>
            <a:xfrm>
              <a:off x="798578" y="100769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Arial"/>
                <a:ea typeface="Arial"/>
                <a:cs typeface="Arial"/>
                <a:sym typeface="Arial"/>
              </a:endParaRPr>
            </a:p>
          </p:txBody>
        </p:sp>
        <p:sp>
          <p:nvSpPr>
            <p:cNvPr id="1120" name="Google Shape;1120;p89"/>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2800"/>
                <a:buFont typeface="Arial"/>
                <a:buNone/>
              </a:pPr>
              <a:endParaRPr/>
            </a:p>
          </p:txBody>
        </p:sp>
      </p:grpSp>
      <p:sp>
        <p:nvSpPr>
          <p:cNvPr id="1121" name="Google Shape;1121;p89"/>
          <p:cNvSpPr txBox="1"/>
          <p:nvPr/>
        </p:nvSpPr>
        <p:spPr>
          <a:xfrm rot="532484">
            <a:off x="4477421" y="1136568"/>
            <a:ext cx="447255" cy="961932"/>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5"/>
              </a:buClr>
              <a:buSzPts val="6000"/>
              <a:buFont typeface="Arial"/>
              <a:buNone/>
            </a:pPr>
            <a:r>
              <a:rPr lang="en" sz="6000" b="1" i="0" u="none" strike="noStrike" cap="none">
                <a:solidFill>
                  <a:schemeClr val="accent5"/>
                </a:solidFill>
                <a:latin typeface="Google Sans"/>
                <a:ea typeface="Google Sans"/>
                <a:cs typeface="Google Sans"/>
                <a:sym typeface="Google Sans"/>
              </a:rPr>
              <a:t>?</a:t>
            </a:r>
            <a:endParaRPr>
              <a:latin typeface="Google Sans"/>
              <a:ea typeface="Google Sans"/>
              <a:cs typeface="Google Sans"/>
              <a:sym typeface="Google Sans"/>
            </a:endParaRPr>
          </a:p>
        </p:txBody>
      </p:sp>
      <p:sp>
        <p:nvSpPr>
          <p:cNvPr id="1122" name="Google Shape;1122;p89"/>
          <p:cNvSpPr/>
          <p:nvPr/>
        </p:nvSpPr>
        <p:spPr>
          <a:xfrm>
            <a:off x="3802156" y="4201067"/>
            <a:ext cx="1590000" cy="2304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123" name="Google Shape;1123;p89"/>
          <p:cNvSpPr/>
          <p:nvPr/>
        </p:nvSpPr>
        <p:spPr>
          <a:xfrm>
            <a:off x="3962737" y="2127100"/>
            <a:ext cx="1182029" cy="727583"/>
          </a:xfrm>
          <a:custGeom>
            <a:avLst/>
            <a:gdLst/>
            <a:ahLst/>
            <a:cxnLst/>
            <a:rect l="l" t="t" r="r" b="b"/>
            <a:pathLst>
              <a:path w="1182029" h="727583" extrusionOk="0">
                <a:moveTo>
                  <a:pt x="1182147" y="644112"/>
                </a:moveTo>
                <a:lnTo>
                  <a:pt x="997779" y="181896"/>
                </a:lnTo>
                <a:lnTo>
                  <a:pt x="951863" y="170829"/>
                </a:lnTo>
                <a:lnTo>
                  <a:pt x="904299" y="56158"/>
                </a:lnTo>
                <a:lnTo>
                  <a:pt x="899355" y="158350"/>
                </a:lnTo>
                <a:lnTo>
                  <a:pt x="659417" y="101132"/>
                </a:lnTo>
                <a:lnTo>
                  <a:pt x="412180" y="101132"/>
                </a:lnTo>
                <a:lnTo>
                  <a:pt x="433842" y="1766"/>
                </a:lnTo>
                <a:lnTo>
                  <a:pt x="361320" y="101132"/>
                </a:lnTo>
                <a:lnTo>
                  <a:pt x="287384" y="101132"/>
                </a:lnTo>
                <a:lnTo>
                  <a:pt x="1766" y="507543"/>
                </a:lnTo>
                <a:lnTo>
                  <a:pt x="568528" y="727230"/>
                </a:lnTo>
                <a:lnTo>
                  <a:pt x="1182147" y="644112"/>
                </a:lnTo>
                <a:close/>
                <a:moveTo>
                  <a:pt x="916779" y="162588"/>
                </a:moveTo>
                <a:lnTo>
                  <a:pt x="942445" y="168710"/>
                </a:lnTo>
                <a:lnTo>
                  <a:pt x="906183" y="159998"/>
                </a:lnTo>
                <a:lnTo>
                  <a:pt x="916779" y="16258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4" name="Google Shape;1124;p89"/>
          <p:cNvSpPr/>
          <p:nvPr/>
        </p:nvSpPr>
        <p:spPr>
          <a:xfrm>
            <a:off x="4009124" y="2855390"/>
            <a:ext cx="1087843" cy="1247958"/>
          </a:xfrm>
          <a:custGeom>
            <a:avLst/>
            <a:gdLst/>
            <a:ahLst/>
            <a:cxnLst/>
            <a:rect l="l" t="t" r="r" b="b"/>
            <a:pathLst>
              <a:path w="1087843" h="1247958" extrusionOk="0">
                <a:moveTo>
                  <a:pt x="924314" y="19661"/>
                </a:moveTo>
                <a:lnTo>
                  <a:pt x="924314" y="19661"/>
                </a:lnTo>
                <a:lnTo>
                  <a:pt x="545688" y="1766"/>
                </a:lnTo>
                <a:lnTo>
                  <a:pt x="50272" y="24606"/>
                </a:lnTo>
                <a:lnTo>
                  <a:pt x="1766" y="182838"/>
                </a:lnTo>
                <a:lnTo>
                  <a:pt x="15423" y="251358"/>
                </a:lnTo>
                <a:lnTo>
                  <a:pt x="154582" y="824006"/>
                </a:lnTo>
                <a:lnTo>
                  <a:pt x="320349" y="893468"/>
                </a:lnTo>
                <a:lnTo>
                  <a:pt x="257951" y="920546"/>
                </a:lnTo>
                <a:lnTo>
                  <a:pt x="550633" y="1246193"/>
                </a:lnTo>
                <a:lnTo>
                  <a:pt x="522848" y="938206"/>
                </a:lnTo>
                <a:lnTo>
                  <a:pt x="518609" y="929494"/>
                </a:lnTo>
                <a:lnTo>
                  <a:pt x="518609" y="929494"/>
                </a:lnTo>
                <a:lnTo>
                  <a:pt x="513429" y="918898"/>
                </a:lnTo>
                <a:lnTo>
                  <a:pt x="516019" y="924314"/>
                </a:lnTo>
                <a:lnTo>
                  <a:pt x="621978" y="924314"/>
                </a:lnTo>
                <a:lnTo>
                  <a:pt x="625275" y="918898"/>
                </a:lnTo>
                <a:lnTo>
                  <a:pt x="613501" y="938206"/>
                </a:lnTo>
                <a:lnTo>
                  <a:pt x="594193" y="1246193"/>
                </a:lnTo>
                <a:lnTo>
                  <a:pt x="877221" y="920546"/>
                </a:lnTo>
                <a:lnTo>
                  <a:pt x="789864" y="880753"/>
                </a:lnTo>
                <a:lnTo>
                  <a:pt x="924314" y="824006"/>
                </a:lnTo>
                <a:lnTo>
                  <a:pt x="956573" y="748187"/>
                </a:lnTo>
                <a:lnTo>
                  <a:pt x="1087255" y="188489"/>
                </a:lnTo>
                <a:lnTo>
                  <a:pt x="1036866" y="2507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5" name="Google Shape;1125;p89"/>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6" name="Google Shape;1126;p89"/>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7" name="Google Shape;1127;p89"/>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8" name="Google Shape;1128;p89"/>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29" name="Google Shape;1129;p89"/>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0" name="Google Shape;1130;p89"/>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1" name="Google Shape;1131;p89"/>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2" name="Google Shape;1132;p89"/>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3" name="Google Shape;1133;p89"/>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4" name="Google Shape;1134;p89"/>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5" name="Google Shape;1135;p89"/>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6" name="Google Shape;1136;p89"/>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7" name="Google Shape;1137;p89"/>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8" name="Google Shape;1138;p89"/>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39" name="Google Shape;1139;p89"/>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0" name="Google Shape;1140;p89"/>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1" name="Google Shape;1141;p89"/>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2" name="Google Shape;1142;p89"/>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3" name="Google Shape;1143;p89"/>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4" name="Google Shape;1144;p89"/>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5" name="Google Shape;1145;p89"/>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6" name="Google Shape;1146;p89"/>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7" name="Google Shape;1147;p89"/>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8" name="Google Shape;1148;p89"/>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49" name="Google Shape;1149;p89"/>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0" name="Google Shape;1150;p89"/>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1" name="Google Shape;1151;p89"/>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2" name="Google Shape;1152;p89"/>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3" name="Google Shape;1153;p89"/>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4" name="Google Shape;1154;p89"/>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5" name="Google Shape;1155;p89"/>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6" name="Google Shape;1156;p89"/>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7" name="Google Shape;1157;p89"/>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8" name="Google Shape;1158;p89"/>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9" name="Google Shape;1159;p89"/>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0" name="Google Shape;1160;p89"/>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1" name="Google Shape;1161;p89"/>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2" name="Google Shape;1162;p89"/>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3" name="Google Shape;1163;p89"/>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4" name="Google Shape;1164;p89"/>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5" name="Google Shape;1165;p89"/>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6" name="Google Shape;1166;p89"/>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7" name="Google Shape;1167;p89"/>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8" name="Google Shape;1168;p89"/>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9" name="Google Shape;1169;p89"/>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0" name="Google Shape;1170;p89"/>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1" name="Google Shape;1171;p89"/>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2" name="Google Shape;1172;p89"/>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3" name="Google Shape;1173;p89"/>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4" name="Google Shape;1174;p89"/>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5" name="Google Shape;1175;p89"/>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6" name="Google Shape;1176;p89"/>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7" name="Google Shape;1177;p89"/>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8" name="Google Shape;1178;p89"/>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9" name="Google Shape;1179;p89"/>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0" name="Google Shape;1180;p89"/>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1" name="Google Shape;1181;p89"/>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2" name="Google Shape;1182;p89"/>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3" name="Google Shape;1183;p89"/>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4" name="Google Shape;1184;p89"/>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5" name="Google Shape;1185;p89"/>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6" name="Google Shape;1186;p89"/>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7" name="Google Shape;1187;p89"/>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8" name="Google Shape;1188;p89"/>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9" name="Google Shape;1189;p89"/>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0" name="Google Shape;1190;p89"/>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1" name="Google Shape;1191;p89"/>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2" name="Google Shape;1192;p89"/>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3" name="Google Shape;1193;p89"/>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4" name="Google Shape;1194;p89"/>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5" name="Google Shape;1195;p89"/>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6" name="Google Shape;1196;p89"/>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7" name="Google Shape;1197;p89"/>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8" name="Google Shape;1198;p89"/>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9" name="Google Shape;1199;p89"/>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0" name="Google Shape;1200;p89"/>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1" name="Google Shape;1201;p89"/>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2" name="Google Shape;1202;p89"/>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3" name="Google Shape;1203;p89"/>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4" name="Google Shape;1204;p89"/>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5" name="Google Shape;1205;p89"/>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6" name="Google Shape;1206;p89"/>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207" name="Google Shape;1207;p89"/>
          <p:cNvGrpSpPr/>
          <p:nvPr/>
        </p:nvGrpSpPr>
        <p:grpSpPr>
          <a:xfrm rot="-8067427">
            <a:off x="5273769" y="2237401"/>
            <a:ext cx="188378" cy="835927"/>
            <a:chOff x="5102383" y="2971546"/>
            <a:chExt cx="188371" cy="835897"/>
          </a:xfrm>
        </p:grpSpPr>
        <p:sp>
          <p:nvSpPr>
            <p:cNvPr id="1208" name="Google Shape;1208;p89"/>
            <p:cNvSpPr/>
            <p:nvPr/>
          </p:nvSpPr>
          <p:spPr>
            <a:xfrm>
              <a:off x="5102383" y="2971546"/>
              <a:ext cx="188371" cy="835897"/>
            </a:xfrm>
            <a:custGeom>
              <a:avLst/>
              <a:gdLst/>
              <a:ahLst/>
              <a:cxnLst/>
              <a:rect l="l" t="t" r="r" b="b"/>
              <a:pathLst>
                <a:path w="188371" h="835897" extrusionOk="0">
                  <a:moveTo>
                    <a:pt x="19426" y="1766"/>
                  </a:moveTo>
                  <a:lnTo>
                    <a:pt x="1766" y="445616"/>
                  </a:lnTo>
                  <a:lnTo>
                    <a:pt x="131271" y="835308"/>
                  </a:lnTo>
                  <a:lnTo>
                    <a:pt x="187783" y="43855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9" name="Google Shape;1209;p89"/>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0" name="Google Shape;1210;p89"/>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1" name="Google Shape;1211;p89"/>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2" name="Google Shape;1212;p89"/>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3" name="Google Shape;1213;p89"/>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4" name="Google Shape;1214;p89"/>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5" name="Google Shape;1215;p89"/>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6" name="Google Shape;1216;p89"/>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7" name="Google Shape;1217;p89"/>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218" name="Google Shape;1218;p89"/>
          <p:cNvGrpSpPr/>
          <p:nvPr/>
        </p:nvGrpSpPr>
        <p:grpSpPr>
          <a:xfrm rot="8226438">
            <a:off x="3668671" y="2196331"/>
            <a:ext cx="188363" cy="840572"/>
            <a:chOff x="3850892" y="3004511"/>
            <a:chExt cx="188371" cy="840606"/>
          </a:xfrm>
        </p:grpSpPr>
        <p:sp>
          <p:nvSpPr>
            <p:cNvPr id="1219" name="Google Shape;1219;p89"/>
            <p:cNvSpPr/>
            <p:nvPr/>
          </p:nvSpPr>
          <p:spPr>
            <a:xfrm>
              <a:off x="3850892" y="3004511"/>
              <a:ext cx="188371" cy="840606"/>
            </a:xfrm>
            <a:custGeom>
              <a:avLst/>
              <a:gdLst/>
              <a:ahLst/>
              <a:cxnLst/>
              <a:rect l="l" t="t" r="r" b="b"/>
              <a:pathLst>
                <a:path w="188371" h="840606" extrusionOk="0">
                  <a:moveTo>
                    <a:pt x="1766" y="452679"/>
                  </a:moveTo>
                  <a:lnTo>
                    <a:pt x="85356" y="840018"/>
                  </a:lnTo>
                  <a:lnTo>
                    <a:pt x="186605" y="445616"/>
                  </a:lnTo>
                  <a:lnTo>
                    <a:pt x="130094" y="1766"/>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0" name="Google Shape;1220;p89"/>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1" name="Google Shape;1221;p89"/>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2" name="Google Shape;1222;p89"/>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3" name="Google Shape;1223;p89"/>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4" name="Google Shape;1224;p89"/>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5" name="Google Shape;1225;p89"/>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6" name="Google Shape;1226;p89"/>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7" name="Google Shape;1227;p89"/>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8" name="Google Shape;1228;p89"/>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229" name="Google Shape;1229;p89"/>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0" name="Google Shape;1230;p89"/>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1" name="Google Shape;1231;p89"/>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2" name="Google Shape;1232;p89"/>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3" name="Google Shape;1233;p89"/>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4" name="Google Shape;1234;p89"/>
          <p:cNvSpPr txBox="1"/>
          <p:nvPr/>
        </p:nvSpPr>
        <p:spPr>
          <a:xfrm>
            <a:off x="5906650" y="1968582"/>
            <a:ext cx="1370700" cy="1019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b="1">
                <a:solidFill>
                  <a:schemeClr val="accent4"/>
                </a:solidFill>
                <a:latin typeface="Google Sans"/>
                <a:ea typeface="Google Sans"/>
                <a:cs typeface="Google Sans"/>
                <a:sym typeface="Google Sans"/>
              </a:rPr>
              <a:t>Report it</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BBA43C02-A9F0-4A50-AEF7-80DC95655639}"/>
              </a:ext>
            </a:extLst>
          </p:cNvPr>
          <p:cNvSpPr txBox="1"/>
          <p:nvPr/>
        </p:nvSpPr>
        <p:spPr>
          <a:xfrm>
            <a:off x="3780609" y="4832052"/>
            <a:ext cx="5467023"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238"/>
        <p:cNvGrpSpPr/>
        <p:nvPr/>
      </p:nvGrpSpPr>
      <p:grpSpPr>
        <a:xfrm>
          <a:off x="0" y="0"/>
          <a:ext cx="0" cy="0"/>
          <a:chOff x="0" y="0"/>
          <a:chExt cx="0" cy="0"/>
        </a:xfrm>
      </p:grpSpPr>
      <p:sp>
        <p:nvSpPr>
          <p:cNvPr id="1239" name="Google Shape;1239;p90"/>
          <p:cNvSpPr txBox="1"/>
          <p:nvPr/>
        </p:nvSpPr>
        <p:spPr>
          <a:xfrm>
            <a:off x="468966" y="64008"/>
            <a:ext cx="82062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Scenario </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You’re playing an online game with friends and someone none of the players know starts chatting with you. They’re not being mean or anything, but you don’t know them. Do you ignore them or report them?</a:t>
            </a:r>
            <a:endParaRPr>
              <a:latin typeface="Google Sans"/>
              <a:ea typeface="Google Sans"/>
              <a:cs typeface="Google Sans"/>
              <a:sym typeface="Google Sans"/>
            </a:endParaRPr>
          </a:p>
        </p:txBody>
      </p:sp>
      <p:grpSp>
        <p:nvGrpSpPr>
          <p:cNvPr id="1240" name="Google Shape;1240;p90"/>
          <p:cNvGrpSpPr/>
          <p:nvPr/>
        </p:nvGrpSpPr>
        <p:grpSpPr>
          <a:xfrm>
            <a:off x="1629269" y="1579923"/>
            <a:ext cx="1796628" cy="1796628"/>
            <a:chOff x="798578" y="1007695"/>
            <a:chExt cx="388200" cy="388200"/>
          </a:xfrm>
        </p:grpSpPr>
        <p:sp>
          <p:nvSpPr>
            <p:cNvPr id="1241" name="Google Shape;1241;p90"/>
            <p:cNvSpPr/>
            <p:nvPr/>
          </p:nvSpPr>
          <p:spPr>
            <a:xfrm>
              <a:off x="798578" y="1007695"/>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1242" name="Google Shape;1242;p90"/>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Let it go</a:t>
              </a:r>
              <a:endParaRPr>
                <a:latin typeface="Google Sans"/>
                <a:ea typeface="Google Sans"/>
                <a:cs typeface="Google Sans"/>
                <a:sym typeface="Google Sans"/>
              </a:endParaRPr>
            </a:p>
          </p:txBody>
        </p:sp>
      </p:grpSp>
      <p:grpSp>
        <p:nvGrpSpPr>
          <p:cNvPr id="1243" name="Google Shape;1243;p90"/>
          <p:cNvGrpSpPr/>
          <p:nvPr/>
        </p:nvGrpSpPr>
        <p:grpSpPr>
          <a:xfrm>
            <a:off x="5693642" y="1579923"/>
            <a:ext cx="1796628" cy="1796628"/>
            <a:chOff x="798578" y="1007695"/>
            <a:chExt cx="388200" cy="388200"/>
          </a:xfrm>
        </p:grpSpPr>
        <p:sp>
          <p:nvSpPr>
            <p:cNvPr id="1244" name="Google Shape;1244;p90"/>
            <p:cNvSpPr/>
            <p:nvPr/>
          </p:nvSpPr>
          <p:spPr>
            <a:xfrm>
              <a:off x="798578" y="100769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Arial"/>
                <a:ea typeface="Arial"/>
                <a:cs typeface="Arial"/>
                <a:sym typeface="Arial"/>
              </a:endParaRPr>
            </a:p>
          </p:txBody>
        </p:sp>
        <p:sp>
          <p:nvSpPr>
            <p:cNvPr id="1245" name="Google Shape;1245;p90"/>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2800"/>
                <a:buFont typeface="Arial"/>
                <a:buNone/>
              </a:pPr>
              <a:endParaRPr/>
            </a:p>
          </p:txBody>
        </p:sp>
      </p:grpSp>
      <p:sp>
        <p:nvSpPr>
          <p:cNvPr id="1246" name="Google Shape;1246;p90"/>
          <p:cNvSpPr txBox="1"/>
          <p:nvPr/>
        </p:nvSpPr>
        <p:spPr>
          <a:xfrm rot="532484">
            <a:off x="4477421" y="1136568"/>
            <a:ext cx="447255" cy="961932"/>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5"/>
              </a:buClr>
              <a:buSzPts val="6000"/>
              <a:buFont typeface="Arial"/>
              <a:buNone/>
            </a:pPr>
            <a:r>
              <a:rPr lang="en" sz="6000" b="1" i="0" u="none" strike="noStrike" cap="none">
                <a:solidFill>
                  <a:schemeClr val="accent5"/>
                </a:solidFill>
                <a:latin typeface="Google Sans"/>
                <a:ea typeface="Google Sans"/>
                <a:cs typeface="Google Sans"/>
                <a:sym typeface="Google Sans"/>
              </a:rPr>
              <a:t>?</a:t>
            </a:r>
            <a:endParaRPr>
              <a:latin typeface="Google Sans"/>
              <a:ea typeface="Google Sans"/>
              <a:cs typeface="Google Sans"/>
              <a:sym typeface="Google Sans"/>
            </a:endParaRPr>
          </a:p>
        </p:txBody>
      </p:sp>
      <p:sp>
        <p:nvSpPr>
          <p:cNvPr id="1247" name="Google Shape;1247;p90"/>
          <p:cNvSpPr/>
          <p:nvPr/>
        </p:nvSpPr>
        <p:spPr>
          <a:xfrm>
            <a:off x="3802156" y="4201067"/>
            <a:ext cx="1590000" cy="2304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248" name="Google Shape;1248;p90"/>
          <p:cNvSpPr/>
          <p:nvPr/>
        </p:nvSpPr>
        <p:spPr>
          <a:xfrm>
            <a:off x="3962737" y="2127100"/>
            <a:ext cx="1182029" cy="727583"/>
          </a:xfrm>
          <a:custGeom>
            <a:avLst/>
            <a:gdLst/>
            <a:ahLst/>
            <a:cxnLst/>
            <a:rect l="l" t="t" r="r" b="b"/>
            <a:pathLst>
              <a:path w="1182029" h="727583" extrusionOk="0">
                <a:moveTo>
                  <a:pt x="1182147" y="644112"/>
                </a:moveTo>
                <a:lnTo>
                  <a:pt x="997779" y="181896"/>
                </a:lnTo>
                <a:lnTo>
                  <a:pt x="951863" y="170829"/>
                </a:lnTo>
                <a:lnTo>
                  <a:pt x="904299" y="56158"/>
                </a:lnTo>
                <a:lnTo>
                  <a:pt x="899355" y="158350"/>
                </a:lnTo>
                <a:lnTo>
                  <a:pt x="659417" y="101132"/>
                </a:lnTo>
                <a:lnTo>
                  <a:pt x="412180" y="101132"/>
                </a:lnTo>
                <a:lnTo>
                  <a:pt x="433842" y="1766"/>
                </a:lnTo>
                <a:lnTo>
                  <a:pt x="361320" y="101132"/>
                </a:lnTo>
                <a:lnTo>
                  <a:pt x="287384" y="101132"/>
                </a:lnTo>
                <a:lnTo>
                  <a:pt x="1766" y="507543"/>
                </a:lnTo>
                <a:lnTo>
                  <a:pt x="568528" y="727230"/>
                </a:lnTo>
                <a:lnTo>
                  <a:pt x="1182147" y="644112"/>
                </a:lnTo>
                <a:close/>
                <a:moveTo>
                  <a:pt x="916779" y="162588"/>
                </a:moveTo>
                <a:lnTo>
                  <a:pt x="942445" y="168710"/>
                </a:lnTo>
                <a:lnTo>
                  <a:pt x="906183" y="159998"/>
                </a:lnTo>
                <a:lnTo>
                  <a:pt x="916779" y="16258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9" name="Google Shape;1249;p90"/>
          <p:cNvSpPr/>
          <p:nvPr/>
        </p:nvSpPr>
        <p:spPr>
          <a:xfrm>
            <a:off x="4009124" y="2855390"/>
            <a:ext cx="1087843" cy="1247958"/>
          </a:xfrm>
          <a:custGeom>
            <a:avLst/>
            <a:gdLst/>
            <a:ahLst/>
            <a:cxnLst/>
            <a:rect l="l" t="t" r="r" b="b"/>
            <a:pathLst>
              <a:path w="1087843" h="1247958" extrusionOk="0">
                <a:moveTo>
                  <a:pt x="924314" y="19661"/>
                </a:moveTo>
                <a:lnTo>
                  <a:pt x="924314" y="19661"/>
                </a:lnTo>
                <a:lnTo>
                  <a:pt x="545688" y="1766"/>
                </a:lnTo>
                <a:lnTo>
                  <a:pt x="50272" y="24606"/>
                </a:lnTo>
                <a:lnTo>
                  <a:pt x="1766" y="182838"/>
                </a:lnTo>
                <a:lnTo>
                  <a:pt x="15423" y="251358"/>
                </a:lnTo>
                <a:lnTo>
                  <a:pt x="154582" y="824006"/>
                </a:lnTo>
                <a:lnTo>
                  <a:pt x="320349" y="893468"/>
                </a:lnTo>
                <a:lnTo>
                  <a:pt x="257951" y="920546"/>
                </a:lnTo>
                <a:lnTo>
                  <a:pt x="550633" y="1246193"/>
                </a:lnTo>
                <a:lnTo>
                  <a:pt x="522848" y="938206"/>
                </a:lnTo>
                <a:lnTo>
                  <a:pt x="518609" y="929494"/>
                </a:lnTo>
                <a:lnTo>
                  <a:pt x="518609" y="929494"/>
                </a:lnTo>
                <a:lnTo>
                  <a:pt x="513429" y="918898"/>
                </a:lnTo>
                <a:lnTo>
                  <a:pt x="516019" y="924314"/>
                </a:lnTo>
                <a:lnTo>
                  <a:pt x="621978" y="924314"/>
                </a:lnTo>
                <a:lnTo>
                  <a:pt x="625275" y="918898"/>
                </a:lnTo>
                <a:lnTo>
                  <a:pt x="613501" y="938206"/>
                </a:lnTo>
                <a:lnTo>
                  <a:pt x="594193" y="1246193"/>
                </a:lnTo>
                <a:lnTo>
                  <a:pt x="877221" y="920546"/>
                </a:lnTo>
                <a:lnTo>
                  <a:pt x="789864" y="880753"/>
                </a:lnTo>
                <a:lnTo>
                  <a:pt x="924314" y="824006"/>
                </a:lnTo>
                <a:lnTo>
                  <a:pt x="956573" y="748187"/>
                </a:lnTo>
                <a:lnTo>
                  <a:pt x="1087255" y="188489"/>
                </a:lnTo>
                <a:lnTo>
                  <a:pt x="1036866" y="2507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0" name="Google Shape;1250;p90"/>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1" name="Google Shape;1251;p90"/>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2" name="Google Shape;1252;p90"/>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3" name="Google Shape;1253;p90"/>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4" name="Google Shape;1254;p90"/>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5" name="Google Shape;1255;p90"/>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6" name="Google Shape;1256;p90"/>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7" name="Google Shape;1257;p90"/>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8" name="Google Shape;1258;p90"/>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9" name="Google Shape;1259;p90"/>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0" name="Google Shape;1260;p90"/>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1" name="Google Shape;1261;p90"/>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2" name="Google Shape;1262;p90"/>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3" name="Google Shape;1263;p90"/>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4" name="Google Shape;1264;p90"/>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5" name="Google Shape;1265;p90"/>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6" name="Google Shape;1266;p90"/>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7" name="Google Shape;1267;p90"/>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8" name="Google Shape;1268;p90"/>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9" name="Google Shape;1269;p90"/>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0" name="Google Shape;1270;p90"/>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1" name="Google Shape;1271;p90"/>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2" name="Google Shape;1272;p90"/>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3" name="Google Shape;1273;p90"/>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4" name="Google Shape;1274;p90"/>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5" name="Google Shape;1275;p90"/>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6" name="Google Shape;1276;p90"/>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7" name="Google Shape;1277;p90"/>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8" name="Google Shape;1278;p90"/>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9" name="Google Shape;1279;p90"/>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0" name="Google Shape;1280;p90"/>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1" name="Google Shape;1281;p90"/>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2" name="Google Shape;1282;p90"/>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3" name="Google Shape;1283;p90"/>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4" name="Google Shape;1284;p90"/>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5" name="Google Shape;1285;p90"/>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6" name="Google Shape;1286;p90"/>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7" name="Google Shape;1287;p90"/>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8" name="Google Shape;1288;p90"/>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89" name="Google Shape;1289;p90"/>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0" name="Google Shape;1290;p90"/>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1" name="Google Shape;1291;p90"/>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2" name="Google Shape;1292;p90"/>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3" name="Google Shape;1293;p90"/>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4" name="Google Shape;1294;p90"/>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5" name="Google Shape;1295;p90"/>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6" name="Google Shape;1296;p90"/>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7" name="Google Shape;1297;p90"/>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8" name="Google Shape;1298;p90"/>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9" name="Google Shape;1299;p90"/>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0" name="Google Shape;1300;p90"/>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1" name="Google Shape;1301;p90"/>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2" name="Google Shape;1302;p90"/>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3" name="Google Shape;1303;p90"/>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4" name="Google Shape;1304;p90"/>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5" name="Google Shape;1305;p90"/>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6" name="Google Shape;1306;p90"/>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7" name="Google Shape;1307;p90"/>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8" name="Google Shape;1308;p90"/>
          <p:cNvSpPr/>
          <p:nvPr/>
        </p:nvSpPr>
        <p:spPr>
          <a:xfrm>
            <a:off x="3964067" y="2227795"/>
            <a:ext cx="569822" cy="508602"/>
          </a:xfrm>
          <a:custGeom>
            <a:avLst/>
            <a:gdLst/>
            <a:ahLst/>
            <a:cxnLst/>
            <a:rect l="l" t="t" r="r" b="b"/>
            <a:pathLst>
              <a:path w="569822" h="508602" extrusionOk="0">
                <a:moveTo>
                  <a:pt x="436" y="406847"/>
                </a:moveTo>
                <a:lnTo>
                  <a:pt x="286054" y="436"/>
                </a:lnTo>
                <a:lnTo>
                  <a:pt x="569553" y="50974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9" name="Google Shape;1309;p90"/>
          <p:cNvSpPr/>
          <p:nvPr/>
        </p:nvSpPr>
        <p:spPr>
          <a:xfrm>
            <a:off x="4533183" y="2308559"/>
            <a:ext cx="609851" cy="461509"/>
          </a:xfrm>
          <a:custGeom>
            <a:avLst/>
            <a:gdLst/>
            <a:ahLst/>
            <a:cxnLst/>
            <a:rect l="l" t="t" r="r" b="b"/>
            <a:pathLst>
              <a:path w="609851" h="461509" extrusionOk="0">
                <a:moveTo>
                  <a:pt x="427333" y="436"/>
                </a:moveTo>
                <a:lnTo>
                  <a:pt x="611701" y="462652"/>
                </a:lnTo>
                <a:lnTo>
                  <a:pt x="436" y="428981"/>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0" name="Google Shape;1310;p90"/>
          <p:cNvSpPr/>
          <p:nvPr/>
        </p:nvSpPr>
        <p:spPr>
          <a:xfrm>
            <a:off x="4249685" y="2227795"/>
            <a:ext cx="711101" cy="508602"/>
          </a:xfrm>
          <a:custGeom>
            <a:avLst/>
            <a:gdLst/>
            <a:ahLst/>
            <a:cxnLst/>
            <a:rect l="l" t="t" r="r" b="b"/>
            <a:pathLst>
              <a:path w="711101" h="508602" extrusionOk="0">
                <a:moveTo>
                  <a:pt x="436" y="436"/>
                </a:moveTo>
                <a:lnTo>
                  <a:pt x="710831" y="81201"/>
                </a:lnTo>
                <a:lnTo>
                  <a:pt x="283935" y="50974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1" name="Google Shape;1311;p90"/>
          <p:cNvSpPr/>
          <p:nvPr/>
        </p:nvSpPr>
        <p:spPr>
          <a:xfrm>
            <a:off x="3964067" y="2634206"/>
            <a:ext cx="1179674" cy="218981"/>
          </a:xfrm>
          <a:custGeom>
            <a:avLst/>
            <a:gdLst/>
            <a:ahLst/>
            <a:cxnLst/>
            <a:rect l="l" t="t" r="r" b="b"/>
            <a:pathLst>
              <a:path w="1179674" h="218981" extrusionOk="0">
                <a:moveTo>
                  <a:pt x="1180817" y="137006"/>
                </a:moveTo>
                <a:lnTo>
                  <a:pt x="567198" y="220360"/>
                </a:lnTo>
                <a:lnTo>
                  <a:pt x="436" y="436"/>
                </a:lnTo>
                <a:lnTo>
                  <a:pt x="569553" y="103334"/>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2" name="Google Shape;1312;p90"/>
          <p:cNvSpPr/>
          <p:nvPr/>
        </p:nvSpPr>
        <p:spPr>
          <a:xfrm>
            <a:off x="4249685" y="2227795"/>
            <a:ext cx="711101" cy="80057"/>
          </a:xfrm>
          <a:custGeom>
            <a:avLst/>
            <a:gdLst/>
            <a:ahLst/>
            <a:cxnLst/>
            <a:rect l="l" t="t" r="r" b="b"/>
            <a:pathLst>
              <a:path w="711101" h="80057" extrusionOk="0">
                <a:moveTo>
                  <a:pt x="436" y="436"/>
                </a:moveTo>
                <a:lnTo>
                  <a:pt x="372470" y="436"/>
                </a:lnTo>
                <a:lnTo>
                  <a:pt x="710831" y="81201"/>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3" name="Google Shape;1313;p90"/>
          <p:cNvSpPr/>
          <p:nvPr/>
        </p:nvSpPr>
        <p:spPr>
          <a:xfrm>
            <a:off x="4866600" y="2182822"/>
            <a:ext cx="47092" cy="115377"/>
          </a:xfrm>
          <a:custGeom>
            <a:avLst/>
            <a:gdLst/>
            <a:ahLst/>
            <a:cxnLst/>
            <a:rect l="l" t="t" r="r" b="b"/>
            <a:pathLst>
              <a:path w="47092" h="115377" extrusionOk="0">
                <a:moveTo>
                  <a:pt x="436" y="436"/>
                </a:moveTo>
                <a:lnTo>
                  <a:pt x="48000" y="115107"/>
                </a:lnTo>
                <a:lnTo>
                  <a:pt x="12916" y="106866"/>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4" name="Google Shape;1314;p90"/>
          <p:cNvSpPr/>
          <p:nvPr/>
        </p:nvSpPr>
        <p:spPr>
          <a:xfrm>
            <a:off x="4861420" y="2182822"/>
            <a:ext cx="16482" cy="105958"/>
          </a:xfrm>
          <a:custGeom>
            <a:avLst/>
            <a:gdLst/>
            <a:ahLst/>
            <a:cxnLst/>
            <a:rect l="l" t="t" r="r" b="b"/>
            <a:pathLst>
              <a:path w="16482" h="105958" extrusionOk="0">
                <a:moveTo>
                  <a:pt x="436" y="102628"/>
                </a:moveTo>
                <a:lnTo>
                  <a:pt x="5617" y="436"/>
                </a:lnTo>
                <a:lnTo>
                  <a:pt x="18096" y="106866"/>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5" name="Google Shape;1315;p90"/>
          <p:cNvSpPr/>
          <p:nvPr/>
        </p:nvSpPr>
        <p:spPr>
          <a:xfrm>
            <a:off x="4323856" y="2128430"/>
            <a:ext cx="72993" cy="98894"/>
          </a:xfrm>
          <a:custGeom>
            <a:avLst/>
            <a:gdLst/>
            <a:ahLst/>
            <a:cxnLst/>
            <a:rect l="l" t="t" r="r" b="b"/>
            <a:pathLst>
              <a:path w="72993" h="98894" extrusionOk="0">
                <a:moveTo>
                  <a:pt x="436" y="99802"/>
                </a:moveTo>
                <a:lnTo>
                  <a:pt x="72724" y="436"/>
                </a:lnTo>
                <a:lnTo>
                  <a:pt x="30340" y="9980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6" name="Google Shape;1316;p90"/>
          <p:cNvSpPr/>
          <p:nvPr/>
        </p:nvSpPr>
        <p:spPr>
          <a:xfrm>
            <a:off x="4353760" y="2128430"/>
            <a:ext cx="42383" cy="98894"/>
          </a:xfrm>
          <a:custGeom>
            <a:avLst/>
            <a:gdLst/>
            <a:ahLst/>
            <a:cxnLst/>
            <a:rect l="l" t="t" r="r" b="b"/>
            <a:pathLst>
              <a:path w="42383" h="98894" extrusionOk="0">
                <a:moveTo>
                  <a:pt x="21157" y="99802"/>
                </a:moveTo>
                <a:lnTo>
                  <a:pt x="42820" y="436"/>
                </a:lnTo>
                <a:lnTo>
                  <a:pt x="436" y="99802"/>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7" name="Google Shape;1317;p90"/>
          <p:cNvSpPr/>
          <p:nvPr/>
        </p:nvSpPr>
        <p:spPr>
          <a:xfrm>
            <a:off x="4540483" y="2856720"/>
            <a:ext cx="503892" cy="174243"/>
          </a:xfrm>
          <a:custGeom>
            <a:avLst/>
            <a:gdLst/>
            <a:ahLst/>
            <a:cxnLst/>
            <a:rect l="l" t="t" r="r" b="b"/>
            <a:pathLst>
              <a:path w="503892" h="174243" extrusionOk="0">
                <a:moveTo>
                  <a:pt x="505507" y="23747"/>
                </a:moveTo>
                <a:lnTo>
                  <a:pt x="477251" y="77904"/>
                </a:lnTo>
                <a:lnTo>
                  <a:pt x="436" y="174209"/>
                </a:lnTo>
                <a:lnTo>
                  <a:pt x="14329" y="43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8" name="Google Shape;1318;p90"/>
          <p:cNvSpPr/>
          <p:nvPr/>
        </p:nvSpPr>
        <p:spPr>
          <a:xfrm>
            <a:off x="4058959" y="2856720"/>
            <a:ext cx="494474" cy="174243"/>
          </a:xfrm>
          <a:custGeom>
            <a:avLst/>
            <a:gdLst/>
            <a:ahLst/>
            <a:cxnLst/>
            <a:rect l="l" t="t" r="r" b="b"/>
            <a:pathLst>
              <a:path w="494474" h="174243" extrusionOk="0">
                <a:moveTo>
                  <a:pt x="436" y="23276"/>
                </a:moveTo>
                <a:lnTo>
                  <a:pt x="495853" y="436"/>
                </a:lnTo>
                <a:lnTo>
                  <a:pt x="481960" y="174209"/>
                </a:lnTo>
                <a:lnTo>
                  <a:pt x="15742" y="762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9" name="Google Shape;1319;p90"/>
          <p:cNvSpPr/>
          <p:nvPr/>
        </p:nvSpPr>
        <p:spPr>
          <a:xfrm>
            <a:off x="4010453" y="2879560"/>
            <a:ext cx="63575" cy="226045"/>
          </a:xfrm>
          <a:custGeom>
            <a:avLst/>
            <a:gdLst/>
            <a:ahLst/>
            <a:cxnLst/>
            <a:rect l="l" t="t" r="r" b="b"/>
            <a:pathLst>
              <a:path w="63575" h="226045" extrusionOk="0">
                <a:moveTo>
                  <a:pt x="436" y="158668"/>
                </a:moveTo>
                <a:lnTo>
                  <a:pt x="14093" y="227188"/>
                </a:lnTo>
                <a:lnTo>
                  <a:pt x="64247" y="53416"/>
                </a:lnTo>
                <a:lnTo>
                  <a:pt x="48942" y="436"/>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0" name="Google Shape;1320;p90"/>
          <p:cNvSpPr/>
          <p:nvPr/>
        </p:nvSpPr>
        <p:spPr>
          <a:xfrm>
            <a:off x="4024110" y="2932539"/>
            <a:ext cx="515666" cy="296684"/>
          </a:xfrm>
          <a:custGeom>
            <a:avLst/>
            <a:gdLst/>
            <a:ahLst/>
            <a:cxnLst/>
            <a:rect l="l" t="t" r="r" b="b"/>
            <a:pathLst>
              <a:path w="515666" h="296684" extrusionOk="0">
                <a:moveTo>
                  <a:pt x="516809" y="98389"/>
                </a:moveTo>
                <a:lnTo>
                  <a:pt x="516809" y="297121"/>
                </a:lnTo>
                <a:lnTo>
                  <a:pt x="436" y="174209"/>
                </a:lnTo>
                <a:lnTo>
                  <a:pt x="50590" y="4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1" name="Google Shape;1321;p90"/>
          <p:cNvSpPr/>
          <p:nvPr/>
        </p:nvSpPr>
        <p:spPr>
          <a:xfrm>
            <a:off x="4540483" y="2934187"/>
            <a:ext cx="525084" cy="294329"/>
          </a:xfrm>
          <a:custGeom>
            <a:avLst/>
            <a:gdLst/>
            <a:ahLst/>
            <a:cxnLst/>
            <a:rect l="l" t="t" r="r" b="b"/>
            <a:pathLst>
              <a:path w="525084" h="294329" extrusionOk="0">
                <a:moveTo>
                  <a:pt x="477251" y="436"/>
                </a:moveTo>
                <a:lnTo>
                  <a:pt x="526934" y="172561"/>
                </a:lnTo>
                <a:lnTo>
                  <a:pt x="436" y="295473"/>
                </a:lnTo>
                <a:lnTo>
                  <a:pt x="436" y="9674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2" name="Google Shape;1322;p90"/>
          <p:cNvSpPr/>
          <p:nvPr/>
        </p:nvSpPr>
        <p:spPr>
          <a:xfrm>
            <a:off x="5017297" y="2880031"/>
            <a:ext cx="77703" cy="226045"/>
          </a:xfrm>
          <a:custGeom>
            <a:avLst/>
            <a:gdLst/>
            <a:ahLst/>
            <a:cxnLst/>
            <a:rect l="l" t="t" r="r" b="b"/>
            <a:pathLst>
              <a:path w="77703" h="226045" extrusionOk="0">
                <a:moveTo>
                  <a:pt x="28692" y="436"/>
                </a:moveTo>
                <a:lnTo>
                  <a:pt x="79081" y="163848"/>
                </a:lnTo>
                <a:lnTo>
                  <a:pt x="50119" y="226717"/>
                </a:lnTo>
                <a:lnTo>
                  <a:pt x="436" y="5459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3" name="Google Shape;1323;p90"/>
          <p:cNvSpPr/>
          <p:nvPr/>
        </p:nvSpPr>
        <p:spPr>
          <a:xfrm>
            <a:off x="4163270" y="3229224"/>
            <a:ext cx="769967" cy="449736"/>
          </a:xfrm>
          <a:custGeom>
            <a:avLst/>
            <a:gdLst/>
            <a:ahLst/>
            <a:cxnLst/>
            <a:rect l="l" t="t" r="r" b="b"/>
            <a:pathLst>
              <a:path w="769967" h="449736" extrusionOk="0">
                <a:moveTo>
                  <a:pt x="377650" y="436"/>
                </a:moveTo>
                <a:lnTo>
                  <a:pt x="436" y="450173"/>
                </a:lnTo>
                <a:lnTo>
                  <a:pt x="770168" y="45017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4" name="Google Shape;1324;p90"/>
          <p:cNvSpPr/>
          <p:nvPr/>
        </p:nvSpPr>
        <p:spPr>
          <a:xfrm>
            <a:off x="4024110" y="3106311"/>
            <a:ext cx="515666" cy="572177"/>
          </a:xfrm>
          <a:custGeom>
            <a:avLst/>
            <a:gdLst/>
            <a:ahLst/>
            <a:cxnLst/>
            <a:rect l="l" t="t" r="r" b="b"/>
            <a:pathLst>
              <a:path w="515666" h="572177" extrusionOk="0">
                <a:moveTo>
                  <a:pt x="436" y="436"/>
                </a:moveTo>
                <a:lnTo>
                  <a:pt x="516809" y="123349"/>
                </a:lnTo>
                <a:lnTo>
                  <a:pt x="139596" y="573085"/>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5" name="Google Shape;1325;p90"/>
          <p:cNvSpPr/>
          <p:nvPr/>
        </p:nvSpPr>
        <p:spPr>
          <a:xfrm>
            <a:off x="4540483" y="3106311"/>
            <a:ext cx="525084" cy="572177"/>
          </a:xfrm>
          <a:custGeom>
            <a:avLst/>
            <a:gdLst/>
            <a:ahLst/>
            <a:cxnLst/>
            <a:rect l="l" t="t" r="r" b="b"/>
            <a:pathLst>
              <a:path w="525084" h="572177" extrusionOk="0">
                <a:moveTo>
                  <a:pt x="526934" y="436"/>
                </a:moveTo>
                <a:lnTo>
                  <a:pt x="392955" y="573085"/>
                </a:lnTo>
                <a:lnTo>
                  <a:pt x="436" y="123349"/>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6" name="Google Shape;1326;p90"/>
          <p:cNvSpPr/>
          <p:nvPr/>
        </p:nvSpPr>
        <p:spPr>
          <a:xfrm>
            <a:off x="4933001" y="3043443"/>
            <a:ext cx="162470" cy="635752"/>
          </a:xfrm>
          <a:custGeom>
            <a:avLst/>
            <a:gdLst/>
            <a:ahLst/>
            <a:cxnLst/>
            <a:rect l="l" t="t" r="r" b="b"/>
            <a:pathLst>
              <a:path w="162470" h="635752" extrusionOk="0">
                <a:moveTo>
                  <a:pt x="163378" y="436"/>
                </a:moveTo>
                <a:lnTo>
                  <a:pt x="32695" y="560134"/>
                </a:lnTo>
                <a:lnTo>
                  <a:pt x="436" y="635954"/>
                </a:lnTo>
                <a:lnTo>
                  <a:pt x="134416" y="63305"/>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7" name="Google Shape;1327;p90"/>
          <p:cNvSpPr/>
          <p:nvPr/>
        </p:nvSpPr>
        <p:spPr>
          <a:xfrm>
            <a:off x="4266638" y="3748422"/>
            <a:ext cx="263719" cy="44738"/>
          </a:xfrm>
          <a:custGeom>
            <a:avLst/>
            <a:gdLst/>
            <a:ahLst/>
            <a:cxnLst/>
            <a:rect l="l" t="t" r="r" b="b"/>
            <a:pathLst>
              <a:path w="263719" h="44738" extrusionOk="0">
                <a:moveTo>
                  <a:pt x="62834" y="436"/>
                </a:moveTo>
                <a:lnTo>
                  <a:pt x="436" y="27515"/>
                </a:lnTo>
                <a:lnTo>
                  <a:pt x="265333" y="45175"/>
                </a:lnTo>
                <a:lnTo>
                  <a:pt x="255915" y="25867"/>
                </a:lnTo>
                <a:lnTo>
                  <a:pt x="107573" y="1927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8" name="Google Shape;1328;p90"/>
          <p:cNvSpPr/>
          <p:nvPr/>
        </p:nvSpPr>
        <p:spPr>
          <a:xfrm>
            <a:off x="4622189" y="3735707"/>
            <a:ext cx="263719" cy="56511"/>
          </a:xfrm>
          <a:custGeom>
            <a:avLst/>
            <a:gdLst/>
            <a:ahLst/>
            <a:cxnLst/>
            <a:rect l="l" t="t" r="r" b="b"/>
            <a:pathLst>
              <a:path w="263719" h="56511" extrusionOk="0">
                <a:moveTo>
                  <a:pt x="176799" y="436"/>
                </a:moveTo>
                <a:lnTo>
                  <a:pt x="264156" y="40230"/>
                </a:lnTo>
                <a:lnTo>
                  <a:pt x="436" y="57890"/>
                </a:lnTo>
                <a:lnTo>
                  <a:pt x="12210" y="38582"/>
                </a:lnTo>
                <a:lnTo>
                  <a:pt x="94151" y="3552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9" name="Google Shape;1329;p90"/>
          <p:cNvSpPr/>
          <p:nvPr/>
        </p:nvSpPr>
        <p:spPr>
          <a:xfrm>
            <a:off x="4266638" y="3775500"/>
            <a:ext cx="291975" cy="324940"/>
          </a:xfrm>
          <a:custGeom>
            <a:avLst/>
            <a:gdLst/>
            <a:ahLst/>
            <a:cxnLst/>
            <a:rect l="l" t="t" r="r" b="b"/>
            <a:pathLst>
              <a:path w="291975" h="324940" extrusionOk="0">
                <a:moveTo>
                  <a:pt x="265333" y="18096"/>
                </a:moveTo>
                <a:lnTo>
                  <a:pt x="293118" y="326083"/>
                </a:lnTo>
                <a:lnTo>
                  <a:pt x="436" y="436"/>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0" name="Google Shape;1330;p90"/>
          <p:cNvSpPr/>
          <p:nvPr/>
        </p:nvSpPr>
        <p:spPr>
          <a:xfrm>
            <a:off x="4602881" y="3775500"/>
            <a:ext cx="282556" cy="324940"/>
          </a:xfrm>
          <a:custGeom>
            <a:avLst/>
            <a:gdLst/>
            <a:ahLst/>
            <a:cxnLst/>
            <a:rect l="l" t="t" r="r" b="b"/>
            <a:pathLst>
              <a:path w="282556" h="324940" extrusionOk="0">
                <a:moveTo>
                  <a:pt x="19745" y="18096"/>
                </a:moveTo>
                <a:lnTo>
                  <a:pt x="436" y="326083"/>
                </a:lnTo>
                <a:lnTo>
                  <a:pt x="283464" y="436"/>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1" name="Google Shape;1331;p90"/>
          <p:cNvSpPr/>
          <p:nvPr/>
        </p:nvSpPr>
        <p:spPr>
          <a:xfrm>
            <a:off x="4163270" y="3678960"/>
            <a:ext cx="769967" cy="98894"/>
          </a:xfrm>
          <a:custGeom>
            <a:avLst/>
            <a:gdLst/>
            <a:ahLst/>
            <a:cxnLst/>
            <a:rect l="l" t="t" r="r" b="b"/>
            <a:pathLst>
              <a:path w="769967" h="98894" extrusionOk="0">
                <a:moveTo>
                  <a:pt x="436" y="436"/>
                </a:moveTo>
                <a:lnTo>
                  <a:pt x="210941" y="88735"/>
                </a:lnTo>
                <a:lnTo>
                  <a:pt x="359284" y="95328"/>
                </a:lnTo>
                <a:lnTo>
                  <a:pt x="361874" y="100744"/>
                </a:lnTo>
                <a:lnTo>
                  <a:pt x="467832" y="100744"/>
                </a:lnTo>
                <a:lnTo>
                  <a:pt x="471129" y="95328"/>
                </a:lnTo>
                <a:lnTo>
                  <a:pt x="553070" y="92267"/>
                </a:lnTo>
                <a:lnTo>
                  <a:pt x="770168" y="43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332" name="Google Shape;1332;p90"/>
          <p:cNvGrpSpPr/>
          <p:nvPr/>
        </p:nvGrpSpPr>
        <p:grpSpPr>
          <a:xfrm rot="-8067427">
            <a:off x="5273769" y="2237401"/>
            <a:ext cx="188378" cy="835927"/>
            <a:chOff x="5102383" y="2971546"/>
            <a:chExt cx="188371" cy="835897"/>
          </a:xfrm>
        </p:grpSpPr>
        <p:sp>
          <p:nvSpPr>
            <p:cNvPr id="1333" name="Google Shape;1333;p90"/>
            <p:cNvSpPr/>
            <p:nvPr/>
          </p:nvSpPr>
          <p:spPr>
            <a:xfrm>
              <a:off x="5102383" y="2971546"/>
              <a:ext cx="188371" cy="835897"/>
            </a:xfrm>
            <a:custGeom>
              <a:avLst/>
              <a:gdLst/>
              <a:ahLst/>
              <a:cxnLst/>
              <a:rect l="l" t="t" r="r" b="b"/>
              <a:pathLst>
                <a:path w="188371" h="835897" extrusionOk="0">
                  <a:moveTo>
                    <a:pt x="19426" y="1766"/>
                  </a:moveTo>
                  <a:lnTo>
                    <a:pt x="1766" y="445616"/>
                  </a:lnTo>
                  <a:lnTo>
                    <a:pt x="131271" y="835308"/>
                  </a:lnTo>
                  <a:lnTo>
                    <a:pt x="187783" y="43855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4" name="Google Shape;1334;p90"/>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5" name="Google Shape;1335;p90"/>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6" name="Google Shape;1336;p90"/>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7" name="Google Shape;1337;p90"/>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8" name="Google Shape;1338;p90"/>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9" name="Google Shape;1339;p90"/>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0" name="Google Shape;1340;p90"/>
            <p:cNvSpPr/>
            <p:nvPr/>
          </p:nvSpPr>
          <p:spPr>
            <a:xfrm>
              <a:off x="5121372" y="2972875"/>
              <a:ext cx="167179" cy="435608"/>
            </a:xfrm>
            <a:custGeom>
              <a:avLst/>
              <a:gdLst/>
              <a:ahLst/>
              <a:cxnLst/>
              <a:rect l="l" t="t" r="r" b="b"/>
              <a:pathLst>
                <a:path w="167179" h="435608" extrusionOk="0">
                  <a:moveTo>
                    <a:pt x="436" y="436"/>
                  </a:moveTo>
                  <a:lnTo>
                    <a:pt x="168793" y="437222"/>
                  </a:lnTo>
                  <a:lnTo>
                    <a:pt x="40465" y="437222"/>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1" name="Google Shape;1341;p90"/>
            <p:cNvSpPr/>
            <p:nvPr/>
          </p:nvSpPr>
          <p:spPr>
            <a:xfrm>
              <a:off x="5161401" y="3409661"/>
              <a:ext cx="127150" cy="395579"/>
            </a:xfrm>
            <a:custGeom>
              <a:avLst/>
              <a:gdLst/>
              <a:ahLst/>
              <a:cxnLst/>
              <a:rect l="l" t="t" r="r" b="b"/>
              <a:pathLst>
                <a:path w="127150" h="395579" extrusionOk="0">
                  <a:moveTo>
                    <a:pt x="72253" y="397193"/>
                  </a:moveTo>
                  <a:lnTo>
                    <a:pt x="128764" y="436"/>
                  </a:lnTo>
                  <a:lnTo>
                    <a:pt x="436" y="436"/>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2" name="Google Shape;1342;p90"/>
            <p:cNvSpPr/>
            <p:nvPr/>
          </p:nvSpPr>
          <p:spPr>
            <a:xfrm>
              <a:off x="5103713" y="2972875"/>
              <a:ext cx="129505" cy="833542"/>
            </a:xfrm>
            <a:custGeom>
              <a:avLst/>
              <a:gdLst/>
              <a:ahLst/>
              <a:cxnLst/>
              <a:rect l="l" t="t" r="r" b="b"/>
              <a:pathLst>
                <a:path w="129505" h="833542" extrusionOk="0">
                  <a:moveTo>
                    <a:pt x="18096" y="436"/>
                  </a:moveTo>
                  <a:lnTo>
                    <a:pt x="436" y="444286"/>
                  </a:lnTo>
                  <a:lnTo>
                    <a:pt x="129942" y="833979"/>
                  </a:lnTo>
                  <a:lnTo>
                    <a:pt x="58125" y="437222"/>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343" name="Google Shape;1343;p90"/>
          <p:cNvGrpSpPr/>
          <p:nvPr/>
        </p:nvGrpSpPr>
        <p:grpSpPr>
          <a:xfrm rot="8226438">
            <a:off x="3668671" y="2196331"/>
            <a:ext cx="188363" cy="840572"/>
            <a:chOff x="3850892" y="3004511"/>
            <a:chExt cx="188371" cy="840606"/>
          </a:xfrm>
        </p:grpSpPr>
        <p:sp>
          <p:nvSpPr>
            <p:cNvPr id="1344" name="Google Shape;1344;p90"/>
            <p:cNvSpPr/>
            <p:nvPr/>
          </p:nvSpPr>
          <p:spPr>
            <a:xfrm>
              <a:off x="3850892" y="3004511"/>
              <a:ext cx="188371" cy="840606"/>
            </a:xfrm>
            <a:custGeom>
              <a:avLst/>
              <a:gdLst/>
              <a:ahLst/>
              <a:cxnLst/>
              <a:rect l="l" t="t" r="r" b="b"/>
              <a:pathLst>
                <a:path w="188371" h="840606" extrusionOk="0">
                  <a:moveTo>
                    <a:pt x="1766" y="452679"/>
                  </a:moveTo>
                  <a:lnTo>
                    <a:pt x="85356" y="840018"/>
                  </a:lnTo>
                  <a:lnTo>
                    <a:pt x="186605" y="445616"/>
                  </a:lnTo>
                  <a:lnTo>
                    <a:pt x="130094" y="1766"/>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5" name="Google Shape;1345;p90"/>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6" name="Google Shape;1346;p90"/>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7" name="Google Shape;1347;p90"/>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8" name="Google Shape;1348;p90"/>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9" name="Google Shape;1349;p90"/>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0" name="Google Shape;1350;p90"/>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1" name="Google Shape;1351;p90"/>
            <p:cNvSpPr/>
            <p:nvPr/>
          </p:nvSpPr>
          <p:spPr>
            <a:xfrm>
              <a:off x="3935811" y="3005840"/>
              <a:ext cx="101249" cy="838251"/>
            </a:xfrm>
            <a:custGeom>
              <a:avLst/>
              <a:gdLst/>
              <a:ahLst/>
              <a:cxnLst/>
              <a:rect l="l" t="t" r="r" b="b"/>
              <a:pathLst>
                <a:path w="101249" h="838251" extrusionOk="0">
                  <a:moveTo>
                    <a:pt x="45175" y="436"/>
                  </a:moveTo>
                  <a:lnTo>
                    <a:pt x="101686" y="444286"/>
                  </a:lnTo>
                  <a:lnTo>
                    <a:pt x="436" y="838688"/>
                  </a:lnTo>
                  <a:lnTo>
                    <a:pt x="41643" y="439577"/>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2" name="Google Shape;1352;p90"/>
            <p:cNvSpPr/>
            <p:nvPr/>
          </p:nvSpPr>
          <p:spPr>
            <a:xfrm>
              <a:off x="3852222" y="3005840"/>
              <a:ext cx="127150" cy="449736"/>
            </a:xfrm>
            <a:custGeom>
              <a:avLst/>
              <a:gdLst/>
              <a:ahLst/>
              <a:cxnLst/>
              <a:rect l="l" t="t" r="r" b="b"/>
              <a:pathLst>
                <a:path w="127150" h="449736" extrusionOk="0">
                  <a:moveTo>
                    <a:pt x="128764" y="436"/>
                  </a:moveTo>
                  <a:lnTo>
                    <a:pt x="436" y="451350"/>
                  </a:lnTo>
                  <a:lnTo>
                    <a:pt x="125232" y="43957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3" name="Google Shape;1353;p90"/>
            <p:cNvSpPr/>
            <p:nvPr/>
          </p:nvSpPr>
          <p:spPr>
            <a:xfrm>
              <a:off x="3852222" y="3444980"/>
              <a:ext cx="124795" cy="397934"/>
            </a:xfrm>
            <a:custGeom>
              <a:avLst/>
              <a:gdLst/>
              <a:ahLst/>
              <a:cxnLst/>
              <a:rect l="l" t="t" r="r" b="b"/>
              <a:pathLst>
                <a:path w="124795" h="397934" extrusionOk="0">
                  <a:moveTo>
                    <a:pt x="84026" y="399548"/>
                  </a:moveTo>
                  <a:lnTo>
                    <a:pt x="436" y="12210"/>
                  </a:lnTo>
                  <a:lnTo>
                    <a:pt x="125232" y="436"/>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354" name="Google Shape;1354;p90"/>
          <p:cNvSpPr/>
          <p:nvPr/>
        </p:nvSpPr>
        <p:spPr>
          <a:xfrm>
            <a:off x="4870764" y="2493920"/>
            <a:ext cx="115377" cy="138923"/>
          </a:xfrm>
          <a:custGeom>
            <a:avLst/>
            <a:gdLst/>
            <a:ahLst/>
            <a:cxnLst/>
            <a:rect l="l" t="t" r="r" b="b"/>
            <a:pathLst>
              <a:path w="115377" h="138923" extrusionOk="0">
                <a:moveTo>
                  <a:pt x="110237" y="59017"/>
                </a:moveTo>
                <a:cubicBezTo>
                  <a:pt x="121775" y="96220"/>
                  <a:pt x="107647" y="131539"/>
                  <a:pt x="78685" y="137897"/>
                </a:cubicBezTo>
                <a:cubicBezTo>
                  <a:pt x="49723" y="144254"/>
                  <a:pt x="16994" y="118824"/>
                  <a:pt x="5691" y="81621"/>
                </a:cubicBezTo>
                <a:cubicBezTo>
                  <a:pt x="-5611" y="44418"/>
                  <a:pt x="8281" y="9098"/>
                  <a:pt x="37244" y="2741"/>
                </a:cubicBezTo>
                <a:cubicBezTo>
                  <a:pt x="66206" y="-3617"/>
                  <a:pt x="98935" y="21813"/>
                  <a:pt x="110237" y="5901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5" name="Google Shape;1355;p90"/>
          <p:cNvSpPr/>
          <p:nvPr/>
        </p:nvSpPr>
        <p:spPr>
          <a:xfrm>
            <a:off x="4155394" y="2415707"/>
            <a:ext cx="117731" cy="131859"/>
          </a:xfrm>
          <a:custGeom>
            <a:avLst/>
            <a:gdLst/>
            <a:ahLst/>
            <a:cxnLst/>
            <a:rect l="l" t="t" r="r" b="b"/>
            <a:pathLst>
              <a:path w="117731" h="131859" extrusionOk="0">
                <a:moveTo>
                  <a:pt x="14905" y="42102"/>
                </a:moveTo>
                <a:cubicBezTo>
                  <a:pt x="35155" y="8902"/>
                  <a:pt x="71652" y="-6874"/>
                  <a:pt x="96376" y="6547"/>
                </a:cubicBezTo>
                <a:cubicBezTo>
                  <a:pt x="121099" y="19968"/>
                  <a:pt x="124631" y="57878"/>
                  <a:pt x="104381" y="91079"/>
                </a:cubicBezTo>
                <a:cubicBezTo>
                  <a:pt x="84131" y="124279"/>
                  <a:pt x="47635" y="140055"/>
                  <a:pt x="22911" y="126634"/>
                </a:cubicBezTo>
                <a:cubicBezTo>
                  <a:pt x="-1813" y="113212"/>
                  <a:pt x="-5345" y="75303"/>
                  <a:pt x="14905" y="42102"/>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6" name="Google Shape;1356;p90"/>
          <p:cNvSpPr/>
          <p:nvPr/>
        </p:nvSpPr>
        <p:spPr>
          <a:xfrm>
            <a:off x="4214601" y="2856720"/>
            <a:ext cx="744066" cy="138923"/>
          </a:xfrm>
          <a:custGeom>
            <a:avLst/>
            <a:gdLst/>
            <a:ahLst/>
            <a:cxnLst/>
            <a:rect l="l" t="t" r="r" b="b"/>
            <a:pathLst>
              <a:path w="744066" h="138923" extrusionOk="0">
                <a:moveTo>
                  <a:pt x="340211" y="436"/>
                </a:moveTo>
                <a:lnTo>
                  <a:pt x="35521" y="14564"/>
                </a:lnTo>
                <a:lnTo>
                  <a:pt x="436" y="62128"/>
                </a:lnTo>
                <a:lnTo>
                  <a:pt x="328909" y="139831"/>
                </a:lnTo>
                <a:lnTo>
                  <a:pt x="745915" y="59773"/>
                </a:lnTo>
                <a:lnTo>
                  <a:pt x="718837" y="1833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7" name="Google Shape;1357;p90"/>
          <p:cNvSpPr/>
          <p:nvPr/>
        </p:nvSpPr>
        <p:spPr>
          <a:xfrm>
            <a:off x="4292068" y="3748422"/>
            <a:ext cx="235463" cy="35319"/>
          </a:xfrm>
          <a:custGeom>
            <a:avLst/>
            <a:gdLst/>
            <a:ahLst/>
            <a:cxnLst/>
            <a:rect l="l" t="t" r="r" b="b"/>
            <a:pathLst>
              <a:path w="235463" h="35319" extrusionOk="0">
                <a:moveTo>
                  <a:pt x="37404" y="436"/>
                </a:moveTo>
                <a:lnTo>
                  <a:pt x="436" y="16448"/>
                </a:lnTo>
                <a:lnTo>
                  <a:pt x="89206" y="31282"/>
                </a:lnTo>
                <a:lnTo>
                  <a:pt x="235665" y="36462"/>
                </a:lnTo>
                <a:lnTo>
                  <a:pt x="230485" y="25867"/>
                </a:lnTo>
                <a:lnTo>
                  <a:pt x="82142" y="19274"/>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8" name="Google Shape;1358;p90"/>
          <p:cNvSpPr/>
          <p:nvPr/>
        </p:nvSpPr>
        <p:spPr>
          <a:xfrm>
            <a:off x="4627369" y="3743241"/>
            <a:ext cx="186016" cy="40028"/>
          </a:xfrm>
          <a:custGeom>
            <a:avLst/>
            <a:gdLst/>
            <a:ahLst/>
            <a:cxnLst/>
            <a:rect l="l" t="t" r="r" b="b"/>
            <a:pathLst>
              <a:path w="186016" h="40028" extrusionOk="0">
                <a:moveTo>
                  <a:pt x="436" y="41643"/>
                </a:moveTo>
                <a:lnTo>
                  <a:pt x="185982" y="27986"/>
                </a:lnTo>
                <a:lnTo>
                  <a:pt x="154194" y="436"/>
                </a:lnTo>
                <a:lnTo>
                  <a:pt x="88971" y="27986"/>
                </a:lnTo>
                <a:lnTo>
                  <a:pt x="7029" y="3104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9" name="Google Shape;1359;p90"/>
          <p:cNvSpPr txBox="1"/>
          <p:nvPr/>
        </p:nvSpPr>
        <p:spPr>
          <a:xfrm>
            <a:off x="5906650" y="1968582"/>
            <a:ext cx="1370700" cy="1019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800" b="1">
                <a:solidFill>
                  <a:schemeClr val="accent4"/>
                </a:solidFill>
                <a:latin typeface="Google Sans"/>
                <a:ea typeface="Google Sans"/>
                <a:cs typeface="Google Sans"/>
                <a:sym typeface="Google Sans"/>
              </a:rPr>
              <a:t>Report it</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36FF6277-A6DB-4E47-B605-F78B5C84C23E}"/>
              </a:ext>
            </a:extLst>
          </p:cNvPr>
          <p:cNvSpPr txBox="1"/>
          <p:nvPr/>
        </p:nvSpPr>
        <p:spPr>
          <a:xfrm>
            <a:off x="3780609" y="4832052"/>
            <a:ext cx="5467023"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363"/>
        <p:cNvGrpSpPr/>
        <p:nvPr/>
      </p:nvGrpSpPr>
      <p:grpSpPr>
        <a:xfrm>
          <a:off x="0" y="0"/>
          <a:ext cx="0" cy="0"/>
          <a:chOff x="0" y="0"/>
          <a:chExt cx="0" cy="0"/>
        </a:xfrm>
      </p:grpSpPr>
      <p:pic>
        <p:nvPicPr>
          <p:cNvPr id="1364" name="Google Shape;1364;p91"/>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1365" name="Google Shape;1365;p91"/>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366" name="Google Shape;1366;p91"/>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4F78BB"/>
              </a:buClr>
              <a:buSzPts val="4000"/>
              <a:buFont typeface="Arial"/>
              <a:buNone/>
            </a:pPr>
            <a:r>
              <a:rPr lang="en" sz="4000" b="1" i="0" u="none" strike="noStrike" cap="none">
                <a:solidFill>
                  <a:srgbClr val="4F78BB"/>
                </a:solidFill>
                <a:latin typeface="Google Sans"/>
                <a:ea typeface="Google Sans"/>
                <a:cs typeface="Google Sans"/>
                <a:sym typeface="Google Sans"/>
              </a:rPr>
              <a:t>Takeaways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AE2E3BEB-BC02-4593-AC6F-22AA57E00F11}"/>
              </a:ext>
            </a:extLst>
          </p:cNvPr>
          <p:cNvSpPr txBox="1"/>
          <p:nvPr/>
        </p:nvSpPr>
        <p:spPr>
          <a:xfrm>
            <a:off x="3780609" y="4832052"/>
            <a:ext cx="5467023"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370"/>
        <p:cNvGrpSpPr/>
        <p:nvPr/>
      </p:nvGrpSpPr>
      <p:grpSpPr>
        <a:xfrm>
          <a:off x="0" y="0"/>
          <a:ext cx="0" cy="0"/>
          <a:chOff x="0" y="0"/>
          <a:chExt cx="0" cy="0"/>
        </a:xfrm>
      </p:grpSpPr>
      <p:sp>
        <p:nvSpPr>
          <p:cNvPr id="2" name="Google Shape;215;p39">
            <a:extLst>
              <a:ext uri="{FF2B5EF4-FFF2-40B4-BE49-F238E27FC236}">
                <a16:creationId xmlns:a16="http://schemas.microsoft.com/office/drawing/2014/main" id="{9494978C-E6C4-49FE-90B6-58AEA8E21EFB}"/>
              </a:ext>
            </a:extLst>
          </p:cNvPr>
          <p:cNvSpPr/>
          <p:nvPr/>
        </p:nvSpPr>
        <p:spPr>
          <a:xfrm>
            <a:off x="2046867" y="1882464"/>
            <a:ext cx="5939801" cy="689286"/>
          </a:xfrm>
          <a:prstGeom prst="roundRect">
            <a:avLst>
              <a:gd name="adj" fmla="val 16667"/>
            </a:avLst>
          </a:prstGeom>
          <a:solidFill>
            <a:schemeClr val="accent1">
              <a:lumMod val="20000"/>
              <a:lumOff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372" name="Google Shape;1372;p92"/>
          <p:cNvSpPr txBox="1">
            <a:spLocks noGrp="1"/>
          </p:cNvSpPr>
          <p:nvPr>
            <p:ph type="ctrTitle" idx="4294967295"/>
          </p:nvPr>
        </p:nvSpPr>
        <p:spPr>
          <a:xfrm>
            <a:off x="0" y="609825"/>
            <a:ext cx="9144000" cy="762900"/>
          </a:xfrm>
          <a:prstGeom prst="rect">
            <a:avLst/>
          </a:prstGeom>
        </p:spPr>
        <p:txBody>
          <a:bodyPr spcFirstLastPara="1" wrap="square" lIns="91425" tIns="91425" rIns="91425" bIns="91425" anchor="t" anchorCtr="0">
            <a:noAutofit/>
          </a:bodyPr>
          <a:lstStyle/>
          <a:p>
            <a:pPr algn="ctr">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Family Media Agreements</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373" name="Google Shape;1373;p92"/>
          <p:cNvSpPr txBox="1"/>
          <p:nvPr/>
        </p:nvSpPr>
        <p:spPr>
          <a:xfrm>
            <a:off x="2046867" y="1903950"/>
            <a:ext cx="5939801" cy="476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u="sng"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https://www.commonsensemedia.org/</a:t>
            </a:r>
            <a:r>
              <a:rPr lang="en" sz="24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rPr>
              <a:t> </a:t>
            </a:r>
            <a:endParaRPr sz="2400" dirty="0">
              <a:solidFill>
                <a:srgbClr val="0000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 name="Picture 3">
            <a:extLst>
              <a:ext uri="{FF2B5EF4-FFF2-40B4-BE49-F238E27FC236}">
                <a16:creationId xmlns:a16="http://schemas.microsoft.com/office/drawing/2014/main" id="{53D84AB5-8DB8-4F75-AE41-78C9257226CA}"/>
              </a:ext>
            </a:extLst>
          </p:cNvPr>
          <p:cNvPicPr>
            <a:picLocks noChangeAspect="1"/>
          </p:cNvPicPr>
          <p:nvPr/>
        </p:nvPicPr>
        <p:blipFill>
          <a:blip r:embed="rId5"/>
          <a:stretch>
            <a:fillRect/>
          </a:stretch>
        </p:blipFill>
        <p:spPr>
          <a:xfrm>
            <a:off x="1001339" y="1544267"/>
            <a:ext cx="1146560" cy="1365680"/>
          </a:xfrm>
          <a:prstGeom prst="rect">
            <a:avLst/>
          </a:prstGeom>
        </p:spPr>
      </p:pic>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377"/>
        <p:cNvGrpSpPr/>
        <p:nvPr/>
      </p:nvGrpSpPr>
      <p:grpSpPr>
        <a:xfrm>
          <a:off x="0" y="0"/>
          <a:ext cx="0" cy="0"/>
          <a:chOff x="0" y="0"/>
          <a:chExt cx="0" cy="0"/>
        </a:xfrm>
      </p:grpSpPr>
      <p:sp>
        <p:nvSpPr>
          <p:cNvPr id="1379" name="Google Shape;1379;p93"/>
          <p:cNvSpPr txBox="1">
            <a:spLocks noGrp="1"/>
          </p:cNvSpPr>
          <p:nvPr>
            <p:ph type="ctrTitle"/>
          </p:nvPr>
        </p:nvSpPr>
        <p:spPr>
          <a:xfrm>
            <a:off x="241075" y="1669893"/>
            <a:ext cx="8729400" cy="574800"/>
          </a:xfrm>
          <a:prstGeom prst="rect">
            <a:avLst/>
          </a:prstGeom>
        </p:spPr>
        <p:txBody>
          <a:bodyPr spcFirstLastPara="1" wrap="square" lIns="91425" tIns="91425" rIns="91425" bIns="91425" anchor="b" anchorCtr="0">
            <a:noAutofit/>
          </a:bodyPr>
          <a:lstStyle/>
          <a:p>
            <a:pP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Wrap-Up</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380" name="Google Shape;1380;p93"/>
          <p:cNvSpPr txBox="1">
            <a:spLocks noGrp="1"/>
          </p:cNvSpPr>
          <p:nvPr>
            <p:ph type="ctrTitle"/>
          </p:nvPr>
        </p:nvSpPr>
        <p:spPr>
          <a:xfrm>
            <a:off x="905250" y="2244693"/>
            <a:ext cx="7333500" cy="1851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Please take the exit surveys</a:t>
            </a:r>
            <a:r>
              <a:rPr lang="en-US"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a:t>
            </a:r>
            <a:endParaRPr sz="2400" u="sng"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7" name="Picture 6">
            <a:extLst>
              <a:ext uri="{FF2B5EF4-FFF2-40B4-BE49-F238E27FC236}">
                <a16:creationId xmlns:a16="http://schemas.microsoft.com/office/drawing/2014/main" id="{F11D4486-0C7C-4AD2-B543-44A3BDD90E39}"/>
              </a:ext>
            </a:extLst>
          </p:cNvPr>
          <p:cNvPicPr>
            <a:picLocks noChangeAspect="1"/>
          </p:cNvPicPr>
          <p:nvPr/>
        </p:nvPicPr>
        <p:blipFill>
          <a:blip r:embed="rId4"/>
          <a:stretch>
            <a:fillRect/>
          </a:stretch>
        </p:blipFill>
        <p:spPr>
          <a:xfrm>
            <a:off x="5369148" y="1829854"/>
            <a:ext cx="2995952" cy="2141107"/>
          </a:xfrm>
          <a:prstGeom prst="rect">
            <a:avLst/>
          </a:prstGeom>
        </p:spPr>
      </p:pic>
      <p:sp>
        <p:nvSpPr>
          <p:cNvPr id="127" name="Google Shape;127;p31"/>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a:buClr>
                <a:schemeClr val="dk1"/>
              </a:buClr>
              <a:buSzPts val="2800"/>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36" name="Google Shape;136;p31"/>
          <p:cNvSpPr txBox="1"/>
          <p:nvPr/>
        </p:nvSpPr>
        <p:spPr>
          <a:xfrm>
            <a:off x="1528126" y="1326739"/>
            <a:ext cx="1922400" cy="583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LESS RISKY</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37" name="Google Shape;137;p31"/>
          <p:cNvSpPr txBox="1"/>
          <p:nvPr/>
        </p:nvSpPr>
        <p:spPr>
          <a:xfrm>
            <a:off x="5621625" y="1277013"/>
            <a:ext cx="2454300" cy="583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rPr>
              <a:t>MORE RISKY</a:t>
            </a:r>
            <a:endParaRPr sz="2400" dirty="0">
              <a:solidFill>
                <a:schemeClr val="bg1">
                  <a:lumMod val="10000"/>
                </a:schemeClr>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41" name="Google Shape;141;p31"/>
          <p:cNvSpPr txBox="1"/>
          <p:nvPr/>
        </p:nvSpPr>
        <p:spPr>
          <a:xfrm>
            <a:off x="2854979" y="3282687"/>
            <a:ext cx="636300" cy="84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6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a:t>
            </a:r>
            <a:endParaRPr sz="6000" dirty="0"/>
          </a:p>
        </p:txBody>
      </p:sp>
      <p:cxnSp>
        <p:nvCxnSpPr>
          <p:cNvPr id="18" name="Straight Connector 17">
            <a:extLst>
              <a:ext uri="{FF2B5EF4-FFF2-40B4-BE49-F238E27FC236}">
                <a16:creationId xmlns:a16="http://schemas.microsoft.com/office/drawing/2014/main" id="{5EAED3EF-5E08-433E-9F8D-6D86095B6617}"/>
              </a:ext>
            </a:extLst>
          </p:cNvPr>
          <p:cNvCxnSpPr/>
          <p:nvPr/>
        </p:nvCxnSpPr>
        <p:spPr>
          <a:xfrm>
            <a:off x="4736757" y="1523999"/>
            <a:ext cx="0" cy="2257168"/>
          </a:xfrm>
          <a:prstGeom prst="line">
            <a:avLst/>
          </a:prstGeom>
        </p:spPr>
        <p:style>
          <a:lnRef idx="1">
            <a:schemeClr val="dk1"/>
          </a:lnRef>
          <a:fillRef idx="0">
            <a:schemeClr val="dk1"/>
          </a:fillRef>
          <a:effectRef idx="0">
            <a:schemeClr val="dk1"/>
          </a:effectRef>
          <a:fontRef idx="minor">
            <a:schemeClr val="tx1"/>
          </a:fontRef>
        </p:style>
      </p:cxnSp>
      <p:pic>
        <p:nvPicPr>
          <p:cNvPr id="3" name="Picture 2">
            <a:extLst>
              <a:ext uri="{FF2B5EF4-FFF2-40B4-BE49-F238E27FC236}">
                <a16:creationId xmlns:a16="http://schemas.microsoft.com/office/drawing/2014/main" id="{583428DB-20CB-4948-9775-4D794C1FCC0E}"/>
              </a:ext>
            </a:extLst>
          </p:cNvPr>
          <p:cNvPicPr>
            <a:picLocks noChangeAspect="1"/>
          </p:cNvPicPr>
          <p:nvPr/>
        </p:nvPicPr>
        <p:blipFill>
          <a:blip r:embed="rId5"/>
          <a:stretch>
            <a:fillRect/>
          </a:stretch>
        </p:blipFill>
        <p:spPr>
          <a:xfrm>
            <a:off x="1720591" y="1757924"/>
            <a:ext cx="1594151" cy="1898811"/>
          </a:xfrm>
          <a:prstGeom prst="rect">
            <a:avLst/>
          </a:prstGeom>
        </p:spPr>
      </p:pic>
      <p:pic>
        <p:nvPicPr>
          <p:cNvPr id="5" name="Picture 4">
            <a:extLst>
              <a:ext uri="{FF2B5EF4-FFF2-40B4-BE49-F238E27FC236}">
                <a16:creationId xmlns:a16="http://schemas.microsoft.com/office/drawing/2014/main" id="{7980D020-0094-4EDD-BB40-95EC56F52FFA}"/>
              </a:ext>
            </a:extLst>
          </p:cNvPr>
          <p:cNvPicPr>
            <a:picLocks noChangeAspect="1"/>
          </p:cNvPicPr>
          <p:nvPr/>
        </p:nvPicPr>
        <p:blipFill>
          <a:blip r:embed="rId6"/>
          <a:stretch>
            <a:fillRect/>
          </a:stretch>
        </p:blipFill>
        <p:spPr>
          <a:xfrm>
            <a:off x="1430809" y="2764295"/>
            <a:ext cx="1618888" cy="1928275"/>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7" name="Google Shape;147;p32"/>
          <p:cNvSpPr txBox="1"/>
          <p:nvPr/>
        </p:nvSpPr>
        <p:spPr>
          <a:xfrm>
            <a:off x="0" y="180826"/>
            <a:ext cx="9144000" cy="1029000"/>
          </a:xfrm>
          <a:prstGeom prst="rect">
            <a:avLst/>
          </a:prstGeom>
          <a:noFill/>
          <a:ln>
            <a:noFill/>
          </a:ln>
        </p:spPr>
        <p:txBody>
          <a:bodyPr spcFirstLastPara="1" wrap="square" lIns="91425" tIns="91425" rIns="91425" bIns="91425" anchor="ctr" anchorCtr="0">
            <a:noAutofit/>
          </a:bodyPr>
          <a:lstStyle/>
          <a:p>
            <a:pPr marL="0" lvl="0" indent="0" algn="ctr">
              <a:buClr>
                <a:schemeClr val="dk1"/>
              </a:buClr>
              <a:buSzPts val="2800"/>
            </a:pPr>
            <a:r>
              <a:rPr lang="en"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is at risk?</a:t>
            </a:r>
            <a:endParaRPr sz="40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148" name="Google Shape;148;p32"/>
          <p:cNvSpPr/>
          <p:nvPr/>
        </p:nvSpPr>
        <p:spPr>
          <a:xfrm>
            <a:off x="2152200" y="1368628"/>
            <a:ext cx="2300400" cy="1356300"/>
          </a:xfrm>
          <a:prstGeom prst="roundRect">
            <a:avLst>
              <a:gd name="adj" fmla="val 16667"/>
            </a:avLst>
          </a:prstGeom>
          <a:solidFill>
            <a:srgbClr val="06235E"/>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rPr>
              <a:t>Devices</a:t>
            </a:r>
            <a:endParaRPr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49" name="Google Shape;149;p32"/>
          <p:cNvSpPr/>
          <p:nvPr/>
        </p:nvSpPr>
        <p:spPr>
          <a:xfrm>
            <a:off x="4691375" y="1368628"/>
            <a:ext cx="2300400" cy="1356300"/>
          </a:xfrm>
          <a:prstGeom prst="roundRect">
            <a:avLst>
              <a:gd name="adj" fmla="val 16667"/>
            </a:avLst>
          </a:prstGeom>
          <a:solidFill>
            <a:srgbClr val="ED5714"/>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rPr>
              <a:t>Privacy</a:t>
            </a:r>
            <a:endParaRPr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50" name="Google Shape;150;p32"/>
          <p:cNvSpPr/>
          <p:nvPr/>
        </p:nvSpPr>
        <p:spPr>
          <a:xfrm>
            <a:off x="2152200" y="2996078"/>
            <a:ext cx="2300400" cy="1356300"/>
          </a:xfrm>
          <a:prstGeom prst="roundRect">
            <a:avLst>
              <a:gd name="adj" fmla="val 16667"/>
            </a:avLst>
          </a:prstGeom>
          <a:solidFill>
            <a:srgbClr val="21A9AC"/>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rPr>
              <a:t>Finances</a:t>
            </a:r>
            <a:endParaRPr sz="3000"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51" name="Google Shape;151;p32"/>
          <p:cNvSpPr/>
          <p:nvPr/>
        </p:nvSpPr>
        <p:spPr>
          <a:xfrm>
            <a:off x="4691375" y="2996078"/>
            <a:ext cx="2300400" cy="1356300"/>
          </a:xfrm>
          <a:prstGeom prst="roundRect">
            <a:avLst>
              <a:gd name="adj" fmla="val 16667"/>
            </a:avLst>
          </a:prstGeom>
          <a:solidFill>
            <a:srgbClr val="FFF2CC"/>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0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Health</a:t>
            </a:r>
            <a:endParaRPr sz="30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8" name="Google Shape;158;p33"/>
          <p:cNvSpPr txBox="1"/>
          <p:nvPr/>
        </p:nvSpPr>
        <p:spPr>
          <a:xfrm>
            <a:off x="1110775" y="1353975"/>
            <a:ext cx="6417000" cy="16458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Be careful where you go.</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 name="Google Shape;165;p34">
            <a:extLst>
              <a:ext uri="{FF2B5EF4-FFF2-40B4-BE49-F238E27FC236}">
                <a16:creationId xmlns:a16="http://schemas.microsoft.com/office/drawing/2014/main" id="{85A5BDC8-3621-4984-ADD2-3D4885CE22FC}"/>
              </a:ext>
            </a:extLst>
          </p:cNvPr>
          <p:cNvSpPr txBox="1"/>
          <p:nvPr/>
        </p:nvSpPr>
        <p:spPr>
          <a:xfrm>
            <a:off x="0" y="346734"/>
            <a:ext cx="9144000" cy="1029000"/>
          </a:xfrm>
          <a:prstGeom prst="rect">
            <a:avLst/>
          </a:prstGeom>
          <a:noFill/>
          <a:ln>
            <a:noFill/>
          </a:ln>
        </p:spPr>
        <p:txBody>
          <a:bodyPr spcFirstLastPara="1" wrap="square" lIns="91425" tIns="91425" rIns="91425" bIns="91425" anchor="ctr" anchorCtr="0">
            <a:noAutofit/>
          </a:bodyPr>
          <a:lstStyle/>
          <a:p>
            <a:pPr algn="ctr">
              <a:buClr>
                <a:schemeClr val="dk1"/>
              </a:buClr>
              <a:buSzPts val="2800"/>
              <a:buFont typeface="Arial"/>
              <a:buNone/>
            </a:pPr>
            <a:r>
              <a:rPr lang="en"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rPr>
              <a:t>What should I be doing to protect myself?</a:t>
            </a:r>
            <a:endParaRPr sz="3200" dirty="0">
              <a:solidFill>
                <a:srgbClr val="06235E"/>
              </a:solidFill>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68"/>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 Light">
  <a:themeElements>
    <a:clrScheme name="Custom 1">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Custom 1">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imple Light">
  <a:themeElements>
    <a:clrScheme name="Simple Light">
      <a:dk1>
        <a:srgbClr val="000000"/>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1299</TotalTime>
  <Words>6185</Words>
  <Application>Microsoft Office PowerPoint</Application>
  <PresentationFormat>On-screen Show (16:9)</PresentationFormat>
  <Paragraphs>492</Paragraphs>
  <Slides>68</Slides>
  <Notes>68</Notes>
  <HiddenSlides>0</HiddenSlides>
  <MMClips>0</MMClips>
  <ScaleCrop>false</ScaleCrop>
  <HeadingPairs>
    <vt:vector size="6" baseType="variant">
      <vt:variant>
        <vt:lpstr>Fonts Used</vt:lpstr>
      </vt:variant>
      <vt:variant>
        <vt:i4>16</vt:i4>
      </vt:variant>
      <vt:variant>
        <vt:lpstr>Theme</vt:lpstr>
      </vt:variant>
      <vt:variant>
        <vt:i4>3</vt:i4>
      </vt:variant>
      <vt:variant>
        <vt:lpstr>Slide Titles</vt:lpstr>
      </vt:variant>
      <vt:variant>
        <vt:i4>68</vt:i4>
      </vt:variant>
    </vt:vector>
  </HeadingPairs>
  <TitlesOfParts>
    <vt:vector size="87" baseType="lpstr">
      <vt:lpstr>Average</vt:lpstr>
      <vt:lpstr>Proxima Nova</vt:lpstr>
      <vt:lpstr>Open Sans</vt:lpstr>
      <vt:lpstr>Roboto</vt:lpstr>
      <vt:lpstr>Helvetica Neue</vt:lpstr>
      <vt:lpstr>Google Sans</vt:lpstr>
      <vt:lpstr>Comfortaa</vt:lpstr>
      <vt:lpstr>Times New Roman</vt:lpstr>
      <vt:lpstr>Helvetica Neue Light</vt:lpstr>
      <vt:lpstr>Calibri</vt:lpstr>
      <vt:lpstr>Arial</vt:lpstr>
      <vt:lpstr>Calibri Light</vt:lpstr>
      <vt:lpstr>Wingdings</vt:lpstr>
      <vt:lpstr>Caveat</vt:lpstr>
      <vt:lpstr>Open Sans SemiBold</vt:lpstr>
      <vt:lpstr>Courier New</vt:lpstr>
      <vt:lpstr>Simple Light</vt:lpstr>
      <vt:lpstr>1_Simple Light</vt:lpstr>
      <vt:lpstr>White</vt:lpstr>
      <vt:lpstr>Welcome</vt:lpstr>
      <vt:lpstr>Online Safety and Privacy Digital Literacy Workshop</vt:lpstr>
      <vt:lpstr>Agenda</vt:lpstr>
      <vt:lpstr>Introduce yourself and share: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Family Media Agreements</vt:lpstr>
      <vt:lpstr>Wrap-Up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Sullivan, Kaili</dc:creator>
  <cp:lastModifiedBy>Sullivan, Kaili</cp:lastModifiedBy>
  <cp:revision>95</cp:revision>
  <dcterms:modified xsi:type="dcterms:W3CDTF">2020-10-02T14:25:06Z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9B8EF5EC-21B6-43D0-9DC4-E49BD879BA61</vt:lpwstr>
  </property>
  <property fmtid="{D5CDD505-2E9C-101B-9397-08002B2CF9AE}" pid="3" name="ArticulatePath">
    <vt:lpwstr>https://ncconnect-my.sharepoint.com/personal/abigail_waldrupe_ncdcr_gov/Documents/Toolkit/Workshop Documents/Session 6 - Online Safety and Security/Session 6 - combined group</vt:lpwstr>
  </property>
</Properties>
</file>