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6" r:id="rId1"/>
    <p:sldMasterId id="2147483684" r:id="rId2"/>
  </p:sldMasterIdLst>
  <p:notesMasterIdLst>
    <p:notesMasterId r:id="rId25"/>
  </p:notesMasterIdLst>
  <p:sldIdLst>
    <p:sldId id="256" r:id="rId3"/>
    <p:sldId id="257" r:id="rId4"/>
    <p:sldId id="258" r:id="rId5"/>
    <p:sldId id="259" r:id="rId6"/>
    <p:sldId id="260" r:id="rId7"/>
    <p:sldId id="272" r:id="rId8"/>
    <p:sldId id="273" r:id="rId9"/>
    <p:sldId id="274" r:id="rId10"/>
    <p:sldId id="276" r:id="rId11"/>
    <p:sldId id="277" r:id="rId12"/>
    <p:sldId id="275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</p:sldIdLst>
  <p:sldSz cx="9144000" cy="5143500" type="screen16x9"/>
  <p:notesSz cx="6858000" cy="9144000"/>
  <p:embeddedFontLst>
    <p:embeddedFont>
      <p:font typeface="Calibri Light" panose="020F0302020204030204" pitchFamily="34" charset="0"/>
      <p:regular r:id="rId26"/>
      <p:italic r:id="rId27"/>
    </p:embeddedFont>
    <p:embeddedFont>
      <p:font typeface="Average" panose="020B0604020202020204" charset="0"/>
      <p:regular r:id="rId28"/>
    </p:embeddedFont>
    <p:embeddedFont>
      <p:font typeface="Open Sans" panose="020B0604020202020204" charset="0"/>
      <p:regular r:id="rId29"/>
    </p:embeddedFont>
    <p:embeddedFont>
      <p:font typeface="Open Sans SemiBold" panose="020B0604020202020204" charset="0"/>
      <p:bold r:id="rId30"/>
      <p:boldItalic r:id="rId31"/>
    </p:embeddedFont>
  </p:embeddedFontLst>
  <p:custDataLst>
    <p:tags r:id="rId32"/>
  </p:custData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322" autoAdjust="0"/>
  </p:normalViewPr>
  <p:slideViewPr>
    <p:cSldViewPr snapToGrid="0">
      <p:cViewPr varScale="1">
        <p:scale>
          <a:sx n="108" d="100"/>
          <a:sy n="108" d="100"/>
        </p:scale>
        <p:origin x="17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1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3.fntdata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9544450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5a883c170b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5a883c170b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416764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dbffbb25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dbffbb251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 sz="1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4157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dbffbb25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dbffbb251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327660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6dbffbb251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6dbffbb251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524742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6dbffbb251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6dbffbb251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12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6dbffbb251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6dbffbb251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65767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6dbffbb251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6dbffbb251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333384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6dbffbb251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6dbffbb251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589980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6dbffbb251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6dbffbb251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408740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6dbffbb251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6dbffbb251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06576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6dbffbb251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6dbffbb251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730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Times New Roman"/>
              <a:buChar char="-"/>
            </a:pPr>
            <a:endParaRPr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77019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509c392e1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509c392e1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21927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6dbffbb251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6dbffbb251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730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Times New Roman"/>
              <a:buChar char="-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524945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6dbffbb251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6dbffbb251_0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6219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5b6a11b69a_0_1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5b6a11b69a_0_1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7145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Tx/>
              <a:buChar char="-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99101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b83a6e18aaa509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b83a6e18aaa509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6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4790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519c4a0bdc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519c4a0bdc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56279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dbffbb25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dbffbb251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791784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dbffbb25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dbffbb251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 sz="1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361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dbffbb25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dbffbb251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 sz="1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2251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dbffbb25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dbffbb251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 sz="1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2202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6dbffbb25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6dbffbb251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endParaRPr sz="12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588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CF3BFC8C-58E7-48C4-B7AE-9A0235CB6A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511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86D95FE1-C2DB-47BD-8BC8-DF7C712641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229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76959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Right Justified">
  <p:cSld name="Title - Right Justified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161975" y="1748125"/>
            <a:ext cx="4709400" cy="7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subTitle" idx="1"/>
          </p:nvPr>
        </p:nvSpPr>
        <p:spPr>
          <a:xfrm>
            <a:off x="162200" y="2380975"/>
            <a:ext cx="4709400" cy="9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9989031A-77AD-4F71-81E1-30B486ADCF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706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>
            <a:spLocks noGrp="1"/>
          </p:cNvSpPr>
          <p:nvPr>
            <p:ph type="title"/>
          </p:nvPr>
        </p:nvSpPr>
        <p:spPr>
          <a:xfrm>
            <a:off x="397050" y="1748975"/>
            <a:ext cx="87468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subTitle" idx="1"/>
          </p:nvPr>
        </p:nvSpPr>
        <p:spPr>
          <a:xfrm>
            <a:off x="419200" y="2396400"/>
            <a:ext cx="76677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F56B42E4-DE1F-4467-80BE-02B56CFA0B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7161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1">
  <p:cSld name="Blank 1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205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16183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ile only">
  <p:cSld name="Titile 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7"/>
          <p:cNvSpPr txBox="1">
            <a:spLocks noGrp="1"/>
          </p:cNvSpPr>
          <p:nvPr>
            <p:ph type="title"/>
          </p:nvPr>
        </p:nvSpPr>
        <p:spPr>
          <a:xfrm>
            <a:off x="408825" y="376250"/>
            <a:ext cx="82677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868405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 1">
  <p:cSld name="1_Blank 1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2411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preserve="1">
  <p:cSld name="Blank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412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Right Justified" preserve="1">
  <p:cSld name="Title - Right Justified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1"/>
          <p:cNvSpPr txBox="1">
            <a:spLocks noGrp="1"/>
          </p:cNvSpPr>
          <p:nvPr>
            <p:ph type="title"/>
          </p:nvPr>
        </p:nvSpPr>
        <p:spPr>
          <a:xfrm>
            <a:off x="161975" y="1748125"/>
            <a:ext cx="4709400" cy="7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7" name="Google Shape;67;p21"/>
          <p:cNvSpPr txBox="1">
            <a:spLocks noGrp="1"/>
          </p:cNvSpPr>
          <p:nvPr>
            <p:ph type="subTitle" idx="1"/>
          </p:nvPr>
        </p:nvSpPr>
        <p:spPr>
          <a:xfrm>
            <a:off x="162200" y="2380975"/>
            <a:ext cx="4709400" cy="9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600"/>
              <a:buFont typeface="Roboto"/>
              <a:buNone/>
              <a:defRPr sz="40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 Light"/>
              <a:buNone/>
              <a:defRPr sz="40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6679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B0801499-6F36-4EA3-BAA2-F50C20541C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9954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preserve="1">
  <p:cSld name="Title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2"/>
          <p:cNvSpPr txBox="1">
            <a:spLocks noGrp="1"/>
          </p:cNvSpPr>
          <p:nvPr>
            <p:ph type="title"/>
          </p:nvPr>
        </p:nvSpPr>
        <p:spPr>
          <a:xfrm>
            <a:off x="397050" y="1748975"/>
            <a:ext cx="87468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subTitle" idx="1"/>
          </p:nvPr>
        </p:nvSpPr>
        <p:spPr>
          <a:xfrm>
            <a:off x="419200" y="2396400"/>
            <a:ext cx="7667700" cy="162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6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3000"/>
              <a:buFont typeface="Arial"/>
              <a:buNone/>
              <a:defRPr sz="4000" b="0" i="0" u="none" strike="noStrike" cap="none">
                <a:solidFill>
                  <a:srgbClr val="EA433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324580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tx" preserve="1">
  <p:cSld name="1_Blank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3294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ile only" preserve="1">
  <p:cSld name="Titile 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4"/>
          <p:cNvSpPr txBox="1">
            <a:spLocks noGrp="1"/>
          </p:cNvSpPr>
          <p:nvPr>
            <p:ph type="title"/>
          </p:nvPr>
        </p:nvSpPr>
        <p:spPr>
          <a:xfrm>
            <a:off x="408825" y="376250"/>
            <a:ext cx="82677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20365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9EA47FE4-D095-48D8-926D-A2AE9B7B16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472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B8B0AB5E-F1AD-4785-9B6C-5EED8F1667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810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104623A4-B66C-4E1D-B8F3-D98E5026E6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253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AE182C54-E97A-4098-B166-3731ED3DE1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203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BED28039-16E3-40E0-8485-20077F217D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269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E2FCAD9B-061A-4533-AFE4-3955FC0E4E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020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5BD6300B-240B-495C-A953-685FBA5730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03"/>
          <a:stretch/>
        </p:blipFill>
        <p:spPr>
          <a:xfrm>
            <a:off x="6920345" y="4093477"/>
            <a:ext cx="2015837" cy="90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439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6A3F6DBD-C39C-4C79-AD26-D2AADD364837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alphaModFix amt="20000"/>
          </a:blip>
          <a:srcRect l="1684" t="-831" r="51146" b="57114"/>
          <a:stretch/>
        </p:blipFill>
        <p:spPr>
          <a:xfrm rot="16200000">
            <a:off x="4532768" y="248781"/>
            <a:ext cx="4860017" cy="4362450"/>
          </a:xfrm>
          <a:prstGeom prst="rect">
            <a:avLst/>
          </a:prstGeom>
        </p:spPr>
      </p:pic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="" xmlns:a16="http://schemas.microsoft.com/office/drawing/2014/main" id="{4C58E9B8-F207-40C3-A40B-A8885C6B46D6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6045200" y="1462753"/>
            <a:ext cx="3365500" cy="229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68252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9"/>
          <p:cNvSpPr txBox="1">
            <a:spLocks noGrp="1"/>
          </p:cNvSpPr>
          <p:nvPr>
            <p:ph type="title"/>
          </p:nvPr>
        </p:nvSpPr>
        <p:spPr>
          <a:xfrm>
            <a:off x="633412" y="357187"/>
            <a:ext cx="78771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4200"/>
              <a:buFont typeface="Roboto"/>
              <a:buNone/>
              <a:defRPr sz="4200" b="0" i="0" u="none" strike="noStrike" cap="none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Helvetica Neue Light"/>
              <a:buNone/>
              <a:defRPr sz="42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63" name="Google Shape;63;p19"/>
          <p:cNvSpPr txBox="1">
            <a:spLocks noGrp="1"/>
          </p:cNvSpPr>
          <p:nvPr>
            <p:ph type="body" idx="1"/>
          </p:nvPr>
        </p:nvSpPr>
        <p:spPr>
          <a:xfrm>
            <a:off x="633412" y="1214437"/>
            <a:ext cx="7877100" cy="34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71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717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80"/>
              <a:buFont typeface="Roboto"/>
              <a:buChar char="•"/>
              <a:defRPr sz="1200" b="0" i="0" u="none" strike="noStrike" cap="none">
                <a:solidFill>
                  <a:schemeClr val="accent6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3200400" marR="0" lvl="6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3657600" marR="0" lvl="7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4114800" marR="0" lvl="8" indent="-314325" algn="l" rtl="0">
              <a:lnSpc>
                <a:spcPct val="100000"/>
              </a:lnSpc>
              <a:spcBef>
                <a:spcPts val="52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Helvetica Neue Light"/>
              <a:buChar char="•"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371876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7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8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9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1.xml"/><Relationship Id="rId4" Type="http://schemas.openxmlformats.org/officeDocument/2006/relationships/hyperlink" Target="https://www.youtube.com/watch?v=W10BcXJuW4E&amp;list=PL6JYMm0YidCkY0Ah3WuB3VsWTFz_g1coF&amp;index=42&amp;t=0s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3.xml"/><Relationship Id="rId4" Type="http://schemas.openxmlformats.org/officeDocument/2006/relationships/hyperlink" Target="https://www.commonsensemedia.org/lists/homework-help-website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9"/>
          <p:cNvSpPr txBox="1">
            <a:spLocks noGrp="1"/>
          </p:cNvSpPr>
          <p:nvPr>
            <p:ph type="ctrTitle" idx="4294967295"/>
          </p:nvPr>
        </p:nvSpPr>
        <p:spPr>
          <a:xfrm>
            <a:off x="905669" y="1231900"/>
            <a:ext cx="7332662" cy="31861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600"/>
              </a:spcAft>
              <a:buSzPts val="2400"/>
              <a:buFont typeface="Average"/>
              <a:buChar char="➔"/>
            </a:pPr>
            <a:r>
              <a:rPr lang="es-AR" sz="2400" dirty="0" smtClean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Registrarse </a:t>
            </a:r>
            <a:r>
              <a:rPr lang="es-AR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(el adulto y el estudiante</a:t>
            </a:r>
            <a:r>
              <a:rPr lang="es-AR" sz="2400" dirty="0" smtClean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).</a:t>
            </a:r>
            <a:endParaRPr lang="es-AR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600"/>
              </a:spcAft>
              <a:buSzPts val="2400"/>
              <a:buFont typeface="Average"/>
              <a:buChar char="➔"/>
            </a:pPr>
            <a:r>
              <a:rPr lang="es-AR" sz="2400" dirty="0" smtClean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Buscar </a:t>
            </a:r>
            <a:r>
              <a:rPr lang="es-AR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un asiento (familias, por favor, siéntense </a:t>
            </a:r>
            <a:r>
              <a:rPr lang="es-AR" sz="2400" dirty="0" smtClean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juntos).</a:t>
            </a:r>
            <a:endParaRPr lang="es-AR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600"/>
              </a:spcAft>
              <a:buSzPts val="2400"/>
              <a:buFont typeface="Average"/>
              <a:buChar char="➔"/>
            </a:pPr>
            <a:r>
              <a:rPr lang="es-AR" sz="2400" dirty="0" smtClean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Encender </a:t>
            </a:r>
            <a:r>
              <a:rPr lang="es-AR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la computadora e </a:t>
            </a:r>
            <a:r>
              <a:rPr lang="es-AR" sz="2400" dirty="0" smtClean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iniciar sesión.</a:t>
            </a:r>
            <a:endParaRPr lang="es-AR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600"/>
              </a:spcAft>
              <a:buSzPts val="2400"/>
              <a:buFont typeface="Average"/>
              <a:buChar char="➔"/>
            </a:pPr>
            <a:r>
              <a:rPr lang="es-AR" sz="2400" dirty="0" smtClean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Comprobar </a:t>
            </a:r>
            <a:r>
              <a:rPr lang="es-AR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que la batería esté cargada o </a:t>
            </a:r>
            <a:r>
              <a:rPr lang="es-AR" sz="2400" dirty="0" smtClean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buscar </a:t>
            </a:r>
            <a:r>
              <a:rPr lang="es-AR" sz="24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un lugar donde </a:t>
            </a:r>
            <a:r>
              <a:rPr lang="es-AR" sz="2400" dirty="0" smtClean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conectarla.</a:t>
            </a:r>
            <a:endParaRPr lang="es-AR" sz="2400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7" name="Google Shape;55;p13">
            <a:extLst>
              <a:ext uri="{FF2B5EF4-FFF2-40B4-BE49-F238E27FC236}">
                <a16:creationId xmlns="" xmlns:a16="http://schemas.microsoft.com/office/drawing/2014/main" id="{CEBC91DD-5849-4145-B5FF-CE3883F51A50}"/>
              </a:ext>
            </a:extLst>
          </p:cNvPr>
          <p:cNvSpPr txBox="1">
            <a:spLocks/>
          </p:cNvSpPr>
          <p:nvPr/>
        </p:nvSpPr>
        <p:spPr>
          <a:xfrm>
            <a:off x="414600" y="657034"/>
            <a:ext cx="8729400" cy="57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s-AR" sz="4500" dirty="0" smtClean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Bienvenidos</a:t>
            </a:r>
            <a:endParaRPr lang="es-AR" sz="4500" dirty="0">
              <a:latin typeface="+mj-lt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93;p23">
            <a:extLst>
              <a:ext uri="{FF2B5EF4-FFF2-40B4-BE49-F238E27FC236}">
                <a16:creationId xmlns="" xmlns:a16="http://schemas.microsoft.com/office/drawing/2014/main" id="{E82E21C5-22AF-4B16-975B-5B6D68A27F69}"/>
              </a:ext>
            </a:extLst>
          </p:cNvPr>
          <p:cNvSpPr txBox="1">
            <a:spLocks/>
          </p:cNvSpPr>
          <p:nvPr/>
        </p:nvSpPr>
        <p:spPr>
          <a:xfrm>
            <a:off x="0" y="330200"/>
            <a:ext cx="9144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Lo </a:t>
            </a:r>
            <a:r>
              <a:rPr lang="es-AR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Más </a:t>
            </a:r>
            <a: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y lo Menos:</a:t>
            </a:r>
            <a:b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</a:br>
            <a:r>
              <a:rPr lang="es-AR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¿CONVENIENTE PARA LA ESCUELA?</a:t>
            </a:r>
          </a:p>
        </p:txBody>
      </p:sp>
      <p:sp>
        <p:nvSpPr>
          <p:cNvPr id="7" name="Google Shape;95;p23">
            <a:extLst>
              <a:ext uri="{FF2B5EF4-FFF2-40B4-BE49-F238E27FC236}">
                <a16:creationId xmlns="" xmlns:a16="http://schemas.microsoft.com/office/drawing/2014/main" id="{7052DB18-74D5-424D-B60A-8CD1B5682369}"/>
              </a:ext>
            </a:extLst>
          </p:cNvPr>
          <p:cNvSpPr txBox="1">
            <a:spLocks/>
          </p:cNvSpPr>
          <p:nvPr/>
        </p:nvSpPr>
        <p:spPr>
          <a:xfrm>
            <a:off x="108288" y="1673600"/>
            <a:ext cx="5699125" cy="28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Documentos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que se envían al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hogar con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el alumno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 persona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Sitio web de la escuela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Publicación en redes sociales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personal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automática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8" name="Google Shape;96;p23">
            <a:extLst>
              <a:ext uri="{FF2B5EF4-FFF2-40B4-BE49-F238E27FC236}">
                <a16:creationId xmlns="" xmlns:a16="http://schemas.microsoft.com/office/drawing/2014/main" id="{310843E6-A2CB-49FD-A1CD-22C454A710C9}"/>
              </a:ext>
            </a:extLst>
          </p:cNvPr>
          <p:cNvSpPr txBox="1"/>
          <p:nvPr/>
        </p:nvSpPr>
        <p:spPr>
          <a:xfrm>
            <a:off x="5459011" y="1701573"/>
            <a:ext cx="32502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Mensaje de texto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Correo electrónico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Aplicaciones especializadas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¡Muchas otras más!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3791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93;p23">
            <a:extLst>
              <a:ext uri="{FF2B5EF4-FFF2-40B4-BE49-F238E27FC236}">
                <a16:creationId xmlns="" xmlns:a16="http://schemas.microsoft.com/office/drawing/2014/main" id="{3CC51478-87B7-4F71-A397-05EA6977304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 sz="3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/>
            </a:r>
            <a:br>
              <a:rPr lang="es-AR" sz="3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</a:br>
            <a:r>
              <a:rPr lang="es-AR" sz="36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¿LO MEJOR? </a:t>
            </a:r>
            <a:r>
              <a:rPr lang="es-AR" sz="3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Depende.</a:t>
            </a:r>
          </a:p>
        </p:txBody>
      </p:sp>
      <p:sp>
        <p:nvSpPr>
          <p:cNvPr id="7" name="Google Shape;95;p23">
            <a:extLst>
              <a:ext uri="{FF2B5EF4-FFF2-40B4-BE49-F238E27FC236}">
                <a16:creationId xmlns="" xmlns:a16="http://schemas.microsoft.com/office/drawing/2014/main" id="{87FA6707-E8B5-4D96-B8E3-C1F60F576C19}"/>
              </a:ext>
            </a:extLst>
          </p:cNvPr>
          <p:cNvSpPr txBox="1">
            <a:spLocks/>
          </p:cNvSpPr>
          <p:nvPr/>
        </p:nvSpPr>
        <p:spPr>
          <a:xfrm>
            <a:off x="66771" y="1638041"/>
            <a:ext cx="5699125" cy="28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Documentos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que se envían al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hogar con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el alumno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 persona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Sitio web de la escuela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Publicación en redes sociales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personal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automática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8" name="Google Shape;96;p23">
            <a:extLst>
              <a:ext uri="{FF2B5EF4-FFF2-40B4-BE49-F238E27FC236}">
                <a16:creationId xmlns="" xmlns:a16="http://schemas.microsoft.com/office/drawing/2014/main" id="{C2B06CF3-D588-4494-98C4-02ACD80D908D}"/>
              </a:ext>
            </a:extLst>
          </p:cNvPr>
          <p:cNvSpPr txBox="1"/>
          <p:nvPr/>
        </p:nvSpPr>
        <p:spPr>
          <a:xfrm>
            <a:off x="5372677" y="1638041"/>
            <a:ext cx="32502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Mensaje de texto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Correo electrónico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Aplicaciones especializadas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¡Muchas otras más!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6303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02;p24">
            <a:extLst>
              <a:ext uri="{FF2B5EF4-FFF2-40B4-BE49-F238E27FC236}">
                <a16:creationId xmlns="" xmlns:a16="http://schemas.microsoft.com/office/drawing/2014/main" id="{BD1B2A3E-756D-49FC-BCEA-93CED20C2437}"/>
              </a:ext>
            </a:extLst>
          </p:cNvPr>
          <p:cNvSpPr txBox="1">
            <a:spLocks/>
          </p:cNvSpPr>
          <p:nvPr/>
        </p:nvSpPr>
        <p:spPr>
          <a:xfrm>
            <a:off x="819150" y="561975"/>
            <a:ext cx="7505700" cy="4019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s-AR" sz="32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Escenario:</a:t>
            </a:r>
          </a:p>
          <a:p>
            <a:pPr algn="ctr">
              <a:spcAft>
                <a:spcPts val="600"/>
              </a:spcAft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El estudiante le dice que recibirá un premio en la escuela pero que ha perdido el papel con información del evento. </a:t>
            </a:r>
            <a:r>
              <a:rPr lang="es-AR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/>
            </a:r>
            <a:br>
              <a:rPr lang="es-AR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</a:br>
            <a:r>
              <a:rPr lang="es-AR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/>
            </a:r>
            <a:br>
              <a:rPr lang="es-AR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</a:br>
            <a:r>
              <a:rPr lang="es-AR" sz="32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Pregunta:</a:t>
            </a:r>
          </a:p>
          <a:p>
            <a:pPr algn="ctr">
              <a:spcAft>
                <a:spcPts val="600"/>
              </a:spcAft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¿Cuál es la primera, segunda y tercera forma en la que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intentaría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obtener dicha información?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08;p25">
            <a:extLst>
              <a:ext uri="{FF2B5EF4-FFF2-40B4-BE49-F238E27FC236}">
                <a16:creationId xmlns="" xmlns:a16="http://schemas.microsoft.com/office/drawing/2014/main" id="{8F258504-368C-43EB-8139-45AD431F1EFC}"/>
              </a:ext>
            </a:extLst>
          </p:cNvPr>
          <p:cNvSpPr txBox="1">
            <a:spLocks/>
          </p:cNvSpPr>
          <p:nvPr/>
        </p:nvSpPr>
        <p:spPr>
          <a:xfrm>
            <a:off x="0" y="1808163"/>
            <a:ext cx="9144000" cy="763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Sitio Web y Redes Sociales de la Escuela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14;p26">
            <a:extLst>
              <a:ext uri="{FF2B5EF4-FFF2-40B4-BE49-F238E27FC236}">
                <a16:creationId xmlns="" xmlns:a16="http://schemas.microsoft.com/office/drawing/2014/main" id="{C6774082-F85B-4B90-A10B-F585FF01E8B2}"/>
              </a:ext>
            </a:extLst>
          </p:cNvPr>
          <p:cNvSpPr txBox="1"/>
          <p:nvPr/>
        </p:nvSpPr>
        <p:spPr>
          <a:xfrm>
            <a:off x="669150" y="2110350"/>
            <a:ext cx="7805700" cy="16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00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¿Qué secciones del sitio web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00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le resultan más útiles?</a:t>
            </a:r>
          </a:p>
        </p:txBody>
      </p:sp>
      <p:sp>
        <p:nvSpPr>
          <p:cNvPr id="6" name="Google Shape;108;p25">
            <a:extLst>
              <a:ext uri="{FF2B5EF4-FFF2-40B4-BE49-F238E27FC236}">
                <a16:creationId xmlns="" xmlns:a16="http://schemas.microsoft.com/office/drawing/2014/main" id="{C0FF7E95-EF0E-42A1-B382-7DABE51F4AF5}"/>
              </a:ext>
            </a:extLst>
          </p:cNvPr>
          <p:cNvSpPr txBox="1">
            <a:spLocks/>
          </p:cNvSpPr>
          <p:nvPr/>
        </p:nvSpPr>
        <p:spPr>
          <a:xfrm>
            <a:off x="0" y="1453250"/>
            <a:ext cx="9144000" cy="7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Sitio Web y Redes Sociales de la Escuela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22;p27">
            <a:extLst>
              <a:ext uri="{FF2B5EF4-FFF2-40B4-BE49-F238E27FC236}">
                <a16:creationId xmlns="" xmlns:a16="http://schemas.microsoft.com/office/drawing/2014/main" id="{970800FA-259B-4C6F-BC41-12F0F47F32A9}"/>
              </a:ext>
            </a:extLst>
          </p:cNvPr>
          <p:cNvSpPr txBox="1">
            <a:spLocks/>
          </p:cNvSpPr>
          <p:nvPr/>
        </p:nvSpPr>
        <p:spPr>
          <a:xfrm>
            <a:off x="0" y="1897063"/>
            <a:ext cx="9144000" cy="209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¿Por qué el correo electrónico podría ser una buena </a:t>
            </a:r>
          </a:p>
          <a:p>
            <a:pPr algn="ctr"/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opción para contactarse con la escuela?</a:t>
            </a:r>
          </a:p>
          <a:p>
            <a:pPr algn="ctr"/>
            <a:endParaRPr lang="en-US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algn="ctr"/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¿Cuándo podría ser una mala opción?</a:t>
            </a:r>
          </a:p>
        </p:txBody>
      </p:sp>
      <p:sp>
        <p:nvSpPr>
          <p:cNvPr id="6" name="Google Shape;121;p27">
            <a:extLst>
              <a:ext uri="{FF2B5EF4-FFF2-40B4-BE49-F238E27FC236}">
                <a16:creationId xmlns="" xmlns:a16="http://schemas.microsoft.com/office/drawing/2014/main" id="{0E1E4F6D-26E4-4943-A5C5-52D517149F47}"/>
              </a:ext>
            </a:extLst>
          </p:cNvPr>
          <p:cNvSpPr txBox="1">
            <a:spLocks/>
          </p:cNvSpPr>
          <p:nvPr/>
        </p:nvSpPr>
        <p:spPr>
          <a:xfrm>
            <a:off x="0" y="1152525"/>
            <a:ext cx="9144000" cy="763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 sz="3600" dirty="0" smtClean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Enviar un correo </a:t>
            </a:r>
            <a:r>
              <a:rPr lang="es-AR" sz="3600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</a:t>
            </a:r>
            <a:r>
              <a:rPr lang="es-AR" sz="3600" dirty="0" smtClean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lectrónico a la escuela</a:t>
            </a:r>
            <a:endParaRPr lang="es-AR" sz="3600" dirty="0">
              <a:latin typeface="+mj-lt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28"/>
          <p:cNvPicPr preferRelativeResize="0"/>
          <p:nvPr/>
        </p:nvPicPr>
        <p:blipFill rotWithShape="1">
          <a:blip r:embed="rId4">
            <a:alphaModFix/>
          </a:blip>
          <a:srcRect t="8721" b="7421"/>
          <a:stretch/>
        </p:blipFill>
        <p:spPr>
          <a:xfrm>
            <a:off x="1497075" y="1126625"/>
            <a:ext cx="6432828" cy="3596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128" name="Google Shape;128;p28"/>
          <p:cNvSpPr/>
          <p:nvPr/>
        </p:nvSpPr>
        <p:spPr>
          <a:xfrm>
            <a:off x="2219400" y="1507325"/>
            <a:ext cx="4981500" cy="315900"/>
          </a:xfrm>
          <a:prstGeom prst="rect">
            <a:avLst/>
          </a:prstGeom>
          <a:noFill/>
          <a:ln w="381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29" name="Google Shape;129;p28"/>
          <p:cNvCxnSpPr/>
          <p:nvPr/>
        </p:nvCxnSpPr>
        <p:spPr>
          <a:xfrm rot="10800000" flipH="1">
            <a:off x="789000" y="1661075"/>
            <a:ext cx="1312200" cy="600"/>
          </a:xfrm>
          <a:prstGeom prst="straightConnector1">
            <a:avLst/>
          </a:prstGeom>
          <a:noFill/>
          <a:ln w="76200" cap="flat" cmpd="sng">
            <a:solidFill>
              <a:schemeClr val="accent6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30" name="Google Shape;130;p28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9144000" cy="69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/>
              <a:t>Línea </a:t>
            </a:r>
            <a:r>
              <a:rPr lang="es-AR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“Para”</a:t>
            </a:r>
            <a:r>
              <a:rPr lang="es-AR" dirty="0"/>
              <a:t>: dirección de correo electrónico del destinatario.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9"/>
          <p:cNvPicPr preferRelativeResize="0"/>
          <p:nvPr/>
        </p:nvPicPr>
        <p:blipFill rotWithShape="1">
          <a:blip r:embed="rId4">
            <a:alphaModFix/>
          </a:blip>
          <a:srcRect t="8721" b="7421"/>
          <a:stretch/>
        </p:blipFill>
        <p:spPr>
          <a:xfrm>
            <a:off x="1497075" y="1199719"/>
            <a:ext cx="6432828" cy="3596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137" name="Google Shape;137;p29"/>
          <p:cNvSpPr/>
          <p:nvPr/>
        </p:nvSpPr>
        <p:spPr>
          <a:xfrm>
            <a:off x="2195100" y="1781419"/>
            <a:ext cx="4981500" cy="315900"/>
          </a:xfrm>
          <a:prstGeom prst="rect">
            <a:avLst/>
          </a:prstGeom>
          <a:noFill/>
          <a:ln w="381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38" name="Google Shape;138;p29"/>
          <p:cNvCxnSpPr/>
          <p:nvPr/>
        </p:nvCxnSpPr>
        <p:spPr>
          <a:xfrm rot="10800000" flipH="1">
            <a:off x="764700" y="1760475"/>
            <a:ext cx="1312200" cy="600"/>
          </a:xfrm>
          <a:prstGeom prst="straightConnector1">
            <a:avLst/>
          </a:prstGeom>
          <a:noFill/>
          <a:ln w="76200" cap="flat" cmpd="sng">
            <a:solidFill>
              <a:schemeClr val="accent6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39" name="Google Shape;139;p29"/>
          <p:cNvSpPr txBox="1">
            <a:spLocks noGrp="1"/>
          </p:cNvSpPr>
          <p:nvPr>
            <p:ph type="title" idx="4294967295"/>
          </p:nvPr>
        </p:nvSpPr>
        <p:spPr>
          <a:xfrm>
            <a:off x="0" y="211956"/>
            <a:ext cx="9144000" cy="6969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Línea de “Asunto”</a:t>
            </a:r>
            <a:r>
              <a:rPr lang="es-AR" dirty="0"/>
              <a:t>: título de su mensaje de correo electrónico.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30"/>
          <p:cNvPicPr preferRelativeResize="0"/>
          <p:nvPr/>
        </p:nvPicPr>
        <p:blipFill rotWithShape="1">
          <a:blip r:embed="rId4">
            <a:alphaModFix/>
          </a:blip>
          <a:srcRect t="8721" b="7421"/>
          <a:stretch/>
        </p:blipFill>
        <p:spPr>
          <a:xfrm>
            <a:off x="1497075" y="1126625"/>
            <a:ext cx="6432828" cy="3596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146" name="Google Shape;146;p30"/>
          <p:cNvSpPr/>
          <p:nvPr/>
        </p:nvSpPr>
        <p:spPr>
          <a:xfrm>
            <a:off x="2222750" y="1918925"/>
            <a:ext cx="4981500" cy="2000400"/>
          </a:xfrm>
          <a:prstGeom prst="rect">
            <a:avLst/>
          </a:prstGeom>
          <a:noFill/>
          <a:ln w="381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47" name="Google Shape;147;p30"/>
          <p:cNvCxnSpPr/>
          <p:nvPr/>
        </p:nvCxnSpPr>
        <p:spPr>
          <a:xfrm rot="10800000" flipH="1">
            <a:off x="732300" y="2177975"/>
            <a:ext cx="1312200" cy="600"/>
          </a:xfrm>
          <a:prstGeom prst="straightConnector1">
            <a:avLst/>
          </a:prstGeom>
          <a:noFill/>
          <a:ln w="76200" cap="flat" cmpd="sng">
            <a:solidFill>
              <a:schemeClr val="accent6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8" name="Google Shape;148;p30"/>
          <p:cNvSpPr txBox="1">
            <a:spLocks noGrp="1"/>
          </p:cNvSpPr>
          <p:nvPr>
            <p:ph type="title" idx="4294967295"/>
          </p:nvPr>
        </p:nvSpPr>
        <p:spPr>
          <a:xfrm>
            <a:off x="0" y="33562"/>
            <a:ext cx="9144000" cy="69691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Cuerpo:</a:t>
            </a:r>
            <a:r>
              <a:rPr lang="es-AR" dirty="0"/>
              <a:t> es el cuerpo de su mensaje de correo electrónico.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1"/>
          <p:cNvSpPr txBox="1">
            <a:spLocks noGrp="1"/>
          </p:cNvSpPr>
          <p:nvPr>
            <p:ph type="ctrTitle" idx="4294967295"/>
          </p:nvPr>
        </p:nvSpPr>
        <p:spPr>
          <a:xfrm>
            <a:off x="0" y="2316163"/>
            <a:ext cx="9144000" cy="20939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¿Preguntas o comentarios? </a:t>
            </a:r>
          </a:p>
        </p:txBody>
      </p:sp>
      <p:sp>
        <p:nvSpPr>
          <p:cNvPr id="154" name="Google Shape;154;p31"/>
          <p:cNvSpPr txBox="1">
            <a:spLocks noGrp="1"/>
          </p:cNvSpPr>
          <p:nvPr>
            <p:ph type="title" idx="4294967295"/>
          </p:nvPr>
        </p:nvSpPr>
        <p:spPr>
          <a:xfrm>
            <a:off x="0" y="1552575"/>
            <a:ext cx="9144000" cy="7635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Comunicación con la Escuela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86;p22">
            <a:extLst>
              <a:ext uri="{FF2B5EF4-FFF2-40B4-BE49-F238E27FC236}">
                <a16:creationId xmlns="" xmlns:a16="http://schemas.microsoft.com/office/drawing/2014/main" id="{605CEF41-E911-48BC-AEA8-AED9B19E1F83}"/>
              </a:ext>
            </a:extLst>
          </p:cNvPr>
          <p:cNvSpPr txBox="1">
            <a:spLocks/>
          </p:cNvSpPr>
          <p:nvPr/>
        </p:nvSpPr>
        <p:spPr>
          <a:xfrm>
            <a:off x="622300" y="1262890"/>
            <a:ext cx="8521700" cy="2051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AR" sz="4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  <a:sym typeface="Average"/>
              </a:rPr>
              <a:t>Interacción con la Educación</a:t>
            </a:r>
          </a:p>
          <a:p>
            <a:r>
              <a:rPr lang="es-AR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Taller sobre Educación Digital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096A42E-CE86-445F-8D2D-78C1C8F1EE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063" y="360635"/>
            <a:ext cx="3794725" cy="221111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2"/>
          <p:cNvSpPr txBox="1">
            <a:spLocks noGrp="1"/>
          </p:cNvSpPr>
          <p:nvPr>
            <p:ph type="title" idx="4294967295"/>
          </p:nvPr>
        </p:nvSpPr>
        <p:spPr>
          <a:xfrm>
            <a:off x="0" y="1808162"/>
            <a:ext cx="9144000" cy="7635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Aplicaciones y Recursos de la Escuela</a:t>
            </a:r>
          </a:p>
        </p:txBody>
      </p:sp>
      <p:sp>
        <p:nvSpPr>
          <p:cNvPr id="162" name="Google Shape;162;p32"/>
          <p:cNvSpPr txBox="1"/>
          <p:nvPr/>
        </p:nvSpPr>
        <p:spPr>
          <a:xfrm>
            <a:off x="4235400" y="2457450"/>
            <a:ext cx="673200" cy="4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u="sng">
                <a:solidFill>
                  <a:schemeClr val="hlink"/>
                </a:solidFill>
                <a:hlinkClick r:id="rId4"/>
              </a:rPr>
              <a:t>video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3"/>
          <p:cNvSpPr txBox="1"/>
          <p:nvPr/>
        </p:nvSpPr>
        <p:spPr>
          <a:xfrm>
            <a:off x="0" y="1701850"/>
            <a:ext cx="9144000" cy="10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AR" sz="3600">
                <a:solidFill>
                  <a:schemeClr val="dk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Tecnología Educativa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1230CB2D-E734-46A3-BB20-8AC2AEAB0771}"/>
              </a:ext>
            </a:extLst>
          </p:cNvPr>
          <p:cNvSpPr txBox="1"/>
          <p:nvPr/>
        </p:nvSpPr>
        <p:spPr>
          <a:xfrm>
            <a:off x="999827" y="1410563"/>
            <a:ext cx="60248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s-AR" sz="2800" dirty="0" smtClean="0">
                <a:solidFill>
                  <a:schemeClr val="tx1"/>
                </a:solidFill>
                <a:latin typeface="Open Sans" panose="020B0606030504020204" pitchFamily="34" charset="0"/>
              </a:rPr>
              <a:t>Visitar </a:t>
            </a:r>
            <a:r>
              <a:rPr lang="es-AR" sz="2800" dirty="0" err="1">
                <a:solidFill>
                  <a:schemeClr val="tx1"/>
                </a:solidFill>
                <a:latin typeface="Open Sans" panose="020B0606030504020204" pitchFamily="34" charset="0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commonsensemedia.org</a:t>
            </a:r>
            <a:r>
              <a:rPr lang="es-AR" sz="2800" dirty="0">
                <a:solidFill>
                  <a:schemeClr val="tx1"/>
                </a:solidFill>
                <a:latin typeface="Open Sans" panose="020B0606030504020204" pitchFamily="34" charset="0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s-AR" sz="2800" dirty="0" err="1">
                <a:solidFill>
                  <a:schemeClr val="tx1"/>
                </a:solidFill>
                <a:latin typeface="Open Sans" panose="020B0606030504020204" pitchFamily="34" charset="0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lists</a:t>
            </a:r>
            <a:r>
              <a:rPr lang="es-AR" sz="2800" dirty="0">
                <a:solidFill>
                  <a:schemeClr val="tx1"/>
                </a:solidFill>
                <a:latin typeface="Open Sans" panose="020B0606030504020204" pitchFamily="34" charset="0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s-AR" sz="2800" dirty="0" err="1">
                <a:solidFill>
                  <a:schemeClr val="tx1"/>
                </a:solidFill>
                <a:latin typeface="Open Sans" panose="020B0606030504020204" pitchFamily="34" charset="0"/>
                <a:hlinkClick r:id="rId4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homework-help-websites</a:t>
            </a:r>
            <a:r>
              <a:rPr lang="es-AR" sz="2800" dirty="0">
                <a:solidFill>
                  <a:schemeClr val="tx1"/>
                </a:solidFill>
                <a:latin typeface="Open Sans" panose="020B0606030504020204" pitchFamily="34" charset="0"/>
              </a:rPr>
              <a:t> 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s-AR" sz="2800" dirty="0" smtClean="0">
                <a:solidFill>
                  <a:schemeClr val="tx1"/>
                </a:solidFill>
                <a:latin typeface="Open Sans" panose="020B0606030504020204" pitchFamily="34" charset="0"/>
              </a:rPr>
              <a:t>Completar </a:t>
            </a:r>
            <a:r>
              <a:rPr lang="es-AR" sz="2800" dirty="0">
                <a:solidFill>
                  <a:schemeClr val="tx1"/>
                </a:solidFill>
                <a:latin typeface="Open Sans" panose="020B0606030504020204" pitchFamily="34" charset="0"/>
              </a:rPr>
              <a:t>las encuestas al </a:t>
            </a:r>
            <a:r>
              <a:rPr lang="es-AR" sz="2800" dirty="0" smtClean="0">
                <a:solidFill>
                  <a:schemeClr val="tx1"/>
                </a:solidFill>
                <a:latin typeface="Open Sans" panose="020B0606030504020204" pitchFamily="34" charset="0"/>
              </a:rPr>
              <a:t>salir. </a:t>
            </a:r>
            <a:endParaRPr lang="es-AR" sz="2800" dirty="0">
              <a:solidFill>
                <a:schemeClr val="tx1"/>
              </a:solidFill>
              <a:latin typeface="Open Sans" panose="020B0606030504020204" pitchFamily="34" charset="0"/>
            </a:endParaRPr>
          </a:p>
        </p:txBody>
      </p:sp>
      <p:sp>
        <p:nvSpPr>
          <p:cNvPr id="5" name="Google Shape;531;p69">
            <a:extLst>
              <a:ext uri="{FF2B5EF4-FFF2-40B4-BE49-F238E27FC236}">
                <a16:creationId xmlns="" xmlns:a16="http://schemas.microsoft.com/office/drawing/2014/main" id="{BD386FFE-E8BA-4459-B8DA-B778626743B2}"/>
              </a:ext>
            </a:extLst>
          </p:cNvPr>
          <p:cNvSpPr txBox="1">
            <a:spLocks/>
          </p:cNvSpPr>
          <p:nvPr/>
        </p:nvSpPr>
        <p:spPr>
          <a:xfrm>
            <a:off x="588804" y="731248"/>
            <a:ext cx="8729400" cy="57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Cierre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81;p21">
            <a:extLst>
              <a:ext uri="{FF2B5EF4-FFF2-40B4-BE49-F238E27FC236}">
                <a16:creationId xmlns="" xmlns:a16="http://schemas.microsoft.com/office/drawing/2014/main" id="{72599CF4-6D98-4869-90D8-33CB25F0F3BE}"/>
              </a:ext>
            </a:extLst>
          </p:cNvPr>
          <p:cNvSpPr txBox="1">
            <a:spLocks/>
          </p:cNvSpPr>
          <p:nvPr/>
        </p:nvSpPr>
        <p:spPr>
          <a:xfrm>
            <a:off x="1651000" y="1524000"/>
            <a:ext cx="7493000" cy="3040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Obtener información de la </a:t>
            </a:r>
            <a:r>
              <a:rPr lang="es-A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escuela.</a:t>
            </a:r>
            <a:endParaRPr lang="es-AR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Comunicación con la </a:t>
            </a:r>
            <a:r>
              <a:rPr lang="es-A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escuela.</a:t>
            </a:r>
            <a:endParaRPr lang="es-AR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Tecnología en la </a:t>
            </a:r>
            <a:r>
              <a:rPr lang="es-A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Educación.</a:t>
            </a:r>
            <a:endParaRPr lang="es-AR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6" name="Google Shape;80;p21">
            <a:extLst>
              <a:ext uri="{FF2B5EF4-FFF2-40B4-BE49-F238E27FC236}">
                <a16:creationId xmlns="" xmlns:a16="http://schemas.microsoft.com/office/drawing/2014/main" id="{9967E7C9-E8EB-4017-87F3-4F6A5EC89988}"/>
              </a:ext>
            </a:extLst>
          </p:cNvPr>
          <p:cNvSpPr txBox="1">
            <a:spLocks/>
          </p:cNvSpPr>
          <p:nvPr/>
        </p:nvSpPr>
        <p:spPr>
          <a:xfrm>
            <a:off x="647700" y="454094"/>
            <a:ext cx="9144000" cy="828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s-AR" sz="48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Agenda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88;p22">
            <a:extLst>
              <a:ext uri="{FF2B5EF4-FFF2-40B4-BE49-F238E27FC236}">
                <a16:creationId xmlns="" xmlns:a16="http://schemas.microsoft.com/office/drawing/2014/main" id="{F78AB404-45E9-4472-BE77-AC3C7C0E8A80}"/>
              </a:ext>
            </a:extLst>
          </p:cNvPr>
          <p:cNvSpPr txBox="1">
            <a:spLocks/>
          </p:cNvSpPr>
          <p:nvPr/>
        </p:nvSpPr>
        <p:spPr>
          <a:xfrm>
            <a:off x="0" y="2228850"/>
            <a:ext cx="9144000" cy="209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Nombre una forma en </a:t>
            </a:r>
            <a:r>
              <a:rPr lang="es-A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que </a:t>
            </a:r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la escuela </a:t>
            </a:r>
          </a:p>
          <a:p>
            <a:pPr algn="ctr"/>
            <a:r>
              <a:rPr lang="es-A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le brinda información.</a:t>
            </a:r>
          </a:p>
        </p:txBody>
      </p:sp>
      <p:sp>
        <p:nvSpPr>
          <p:cNvPr id="6" name="Google Shape;87;p22">
            <a:extLst>
              <a:ext uri="{FF2B5EF4-FFF2-40B4-BE49-F238E27FC236}">
                <a16:creationId xmlns="" xmlns:a16="http://schemas.microsoft.com/office/drawing/2014/main" id="{821E7170-AC50-491C-8276-7B30286A0EEC}"/>
              </a:ext>
            </a:extLst>
          </p:cNvPr>
          <p:cNvSpPr txBox="1">
            <a:spLocks/>
          </p:cNvSpPr>
          <p:nvPr/>
        </p:nvSpPr>
        <p:spPr>
          <a:xfrm>
            <a:off x="0" y="1570038"/>
            <a:ext cx="9144000" cy="828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 sz="36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Preséntese y comparta: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95;p23">
            <a:extLst>
              <a:ext uri="{FF2B5EF4-FFF2-40B4-BE49-F238E27FC236}">
                <a16:creationId xmlns="" xmlns:a16="http://schemas.microsoft.com/office/drawing/2014/main" id="{5D78AACA-6841-4708-9B05-934BC54FABC6}"/>
              </a:ext>
            </a:extLst>
          </p:cNvPr>
          <p:cNvSpPr txBox="1">
            <a:spLocks/>
          </p:cNvSpPr>
          <p:nvPr/>
        </p:nvSpPr>
        <p:spPr>
          <a:xfrm>
            <a:off x="434240" y="1744850"/>
            <a:ext cx="5699125" cy="28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Documentos que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se envían al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hogar con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el alumno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 persona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Sitio web de la escuela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Publicación en redes sociales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personal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automática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7" name="Google Shape;94;p23">
            <a:extLst>
              <a:ext uri="{FF2B5EF4-FFF2-40B4-BE49-F238E27FC236}">
                <a16:creationId xmlns="" xmlns:a16="http://schemas.microsoft.com/office/drawing/2014/main" id="{18AA6BAA-20AC-4919-9319-E7B4CCCA1BA4}"/>
              </a:ext>
            </a:extLst>
          </p:cNvPr>
          <p:cNvSpPr txBox="1">
            <a:spLocks/>
          </p:cNvSpPr>
          <p:nvPr/>
        </p:nvSpPr>
        <p:spPr>
          <a:xfrm>
            <a:off x="0" y="469900"/>
            <a:ext cx="9144000" cy="828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 sz="32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Formas en las que la escuela </a:t>
            </a:r>
          </a:p>
          <a:p>
            <a:pPr algn="ctr"/>
            <a:r>
              <a:rPr lang="es-AR" sz="3200">
                <a:latin typeface="+mj-lt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le brinda información: </a:t>
            </a:r>
          </a:p>
        </p:txBody>
      </p:sp>
      <p:sp>
        <p:nvSpPr>
          <p:cNvPr id="8" name="Google Shape;96;p23">
            <a:extLst>
              <a:ext uri="{FF2B5EF4-FFF2-40B4-BE49-F238E27FC236}">
                <a16:creationId xmlns="" xmlns:a16="http://schemas.microsoft.com/office/drawing/2014/main" id="{A01292DC-48D6-4D26-B343-73EA4E87029F}"/>
              </a:ext>
            </a:extLst>
          </p:cNvPr>
          <p:cNvSpPr txBox="1"/>
          <p:nvPr/>
        </p:nvSpPr>
        <p:spPr>
          <a:xfrm>
            <a:off x="5486401" y="1744850"/>
            <a:ext cx="339268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Mensaje de texto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Correo electrónico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Aplicaciones especializadas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¡Muchas otras más!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93;p23">
            <a:extLst>
              <a:ext uri="{FF2B5EF4-FFF2-40B4-BE49-F238E27FC236}">
                <a16:creationId xmlns="" xmlns:a16="http://schemas.microsoft.com/office/drawing/2014/main" id="{7AD0109D-C20D-42D2-ABAB-9E5BA13CF221}"/>
              </a:ext>
            </a:extLst>
          </p:cNvPr>
          <p:cNvSpPr txBox="1">
            <a:spLocks/>
          </p:cNvSpPr>
          <p:nvPr/>
        </p:nvSpPr>
        <p:spPr>
          <a:xfrm>
            <a:off x="0" y="317500"/>
            <a:ext cx="9144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Lo </a:t>
            </a:r>
            <a:r>
              <a:rPr lang="es-AR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Más </a:t>
            </a:r>
            <a: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y lo Menos:</a:t>
            </a:r>
            <a:b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</a:br>
            <a:r>
              <a:rPr lang="es-AR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¿EFICIENTE?</a:t>
            </a:r>
          </a:p>
        </p:txBody>
      </p:sp>
      <p:sp>
        <p:nvSpPr>
          <p:cNvPr id="7" name="Google Shape;95;p23">
            <a:extLst>
              <a:ext uri="{FF2B5EF4-FFF2-40B4-BE49-F238E27FC236}">
                <a16:creationId xmlns="" xmlns:a16="http://schemas.microsoft.com/office/drawing/2014/main" id="{51A265EB-4CC4-4021-BE41-3B522F94711E}"/>
              </a:ext>
            </a:extLst>
          </p:cNvPr>
          <p:cNvSpPr txBox="1">
            <a:spLocks/>
          </p:cNvSpPr>
          <p:nvPr/>
        </p:nvSpPr>
        <p:spPr>
          <a:xfrm>
            <a:off x="0" y="1613779"/>
            <a:ext cx="5699125" cy="28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Documentos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que se envían al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hogar con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el alumno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 persona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Sitio web de la escuela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Publicación en redes sociales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personal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automática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8" name="Google Shape;96;p23">
            <a:extLst>
              <a:ext uri="{FF2B5EF4-FFF2-40B4-BE49-F238E27FC236}">
                <a16:creationId xmlns="" xmlns:a16="http://schemas.microsoft.com/office/drawing/2014/main" id="{A3871B09-97FE-4436-B4FC-8312BF685D5F}"/>
              </a:ext>
            </a:extLst>
          </p:cNvPr>
          <p:cNvSpPr txBox="1"/>
          <p:nvPr/>
        </p:nvSpPr>
        <p:spPr>
          <a:xfrm>
            <a:off x="5381223" y="1750512"/>
            <a:ext cx="32502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Mensaje de texto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Correo electrónico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Aplicaciones especializadas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¡Muchas otras más!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235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95;p23">
            <a:extLst>
              <a:ext uri="{FF2B5EF4-FFF2-40B4-BE49-F238E27FC236}">
                <a16:creationId xmlns="" xmlns:a16="http://schemas.microsoft.com/office/drawing/2014/main" id="{D431A323-B7C3-4ECD-A12C-9DA9304FB933}"/>
              </a:ext>
            </a:extLst>
          </p:cNvPr>
          <p:cNvSpPr txBox="1">
            <a:spLocks/>
          </p:cNvSpPr>
          <p:nvPr/>
        </p:nvSpPr>
        <p:spPr>
          <a:xfrm>
            <a:off x="108288" y="1673600"/>
            <a:ext cx="5699125" cy="28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Documentos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que se envían al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hogar con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el alumno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 persona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Sitio web de la escuela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Publicación en redes sociales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personal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automática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9" name="Google Shape;96;p23">
            <a:extLst>
              <a:ext uri="{FF2B5EF4-FFF2-40B4-BE49-F238E27FC236}">
                <a16:creationId xmlns="" xmlns:a16="http://schemas.microsoft.com/office/drawing/2014/main" id="{BE972107-CC99-4C26-8029-598410847353}"/>
              </a:ext>
            </a:extLst>
          </p:cNvPr>
          <p:cNvSpPr txBox="1"/>
          <p:nvPr/>
        </p:nvSpPr>
        <p:spPr>
          <a:xfrm>
            <a:off x="5654688" y="1710562"/>
            <a:ext cx="32502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Mensaje de texto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Correo electrónico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Aplicaciones especializadas</a:t>
            </a:r>
          </a:p>
          <a:p>
            <a:pPr marL="457200" lvl="0" indent="-406400"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¡Muchas otras más!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10" name="Google Shape;93;p23">
            <a:extLst>
              <a:ext uri="{FF2B5EF4-FFF2-40B4-BE49-F238E27FC236}">
                <a16:creationId xmlns="" xmlns:a16="http://schemas.microsoft.com/office/drawing/2014/main" id="{00948DA5-04A4-447D-8543-D82FC8594187}"/>
              </a:ext>
            </a:extLst>
          </p:cNvPr>
          <p:cNvSpPr txBox="1">
            <a:spLocks/>
          </p:cNvSpPr>
          <p:nvPr/>
        </p:nvSpPr>
        <p:spPr>
          <a:xfrm>
            <a:off x="0" y="317500"/>
            <a:ext cx="9144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Lo </a:t>
            </a:r>
            <a:r>
              <a:rPr lang="es-AR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Más </a:t>
            </a:r>
            <a: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y lo Menos:</a:t>
            </a:r>
            <a:b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</a:br>
            <a:r>
              <a:rPr lang="es-AR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</a:t>
            </a:r>
            <a:r>
              <a:rPr lang="es-AR" sz="36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PRIVADO?</a:t>
            </a:r>
            <a:endParaRPr lang="es-AR" sz="3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722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93;p23">
            <a:extLst>
              <a:ext uri="{FF2B5EF4-FFF2-40B4-BE49-F238E27FC236}">
                <a16:creationId xmlns="" xmlns:a16="http://schemas.microsoft.com/office/drawing/2014/main" id="{24A0CFF0-C641-4D83-8D0C-1B829C218BBC}"/>
              </a:ext>
            </a:extLst>
          </p:cNvPr>
          <p:cNvSpPr txBox="1">
            <a:spLocks/>
          </p:cNvSpPr>
          <p:nvPr/>
        </p:nvSpPr>
        <p:spPr>
          <a:xfrm>
            <a:off x="0" y="317500"/>
            <a:ext cx="9144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Lo </a:t>
            </a:r>
            <a:r>
              <a:rPr lang="es-AR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Más </a:t>
            </a:r>
            <a: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y lo Menos:</a:t>
            </a:r>
            <a:b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</a:br>
            <a:r>
              <a:rPr lang="es-AR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</a:t>
            </a:r>
            <a:r>
              <a:rPr lang="es-AR" sz="36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INTERACTIVO?</a:t>
            </a:r>
            <a:endParaRPr lang="es-AR" sz="3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7" name="Google Shape;95;p23">
            <a:extLst>
              <a:ext uri="{FF2B5EF4-FFF2-40B4-BE49-F238E27FC236}">
                <a16:creationId xmlns="" xmlns:a16="http://schemas.microsoft.com/office/drawing/2014/main" id="{8F3DE0E5-A0E2-4FD2-9D7C-EC021EB6009F}"/>
              </a:ext>
            </a:extLst>
          </p:cNvPr>
          <p:cNvSpPr txBox="1">
            <a:spLocks/>
          </p:cNvSpPr>
          <p:nvPr/>
        </p:nvSpPr>
        <p:spPr>
          <a:xfrm>
            <a:off x="0" y="1635631"/>
            <a:ext cx="5699125" cy="28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Documentos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que se envían al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hogar con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el alumno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 persona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Sitio web de la escuela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Publicación en redes sociales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personal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automática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8" name="Google Shape;96;p23">
            <a:extLst>
              <a:ext uri="{FF2B5EF4-FFF2-40B4-BE49-F238E27FC236}">
                <a16:creationId xmlns="" xmlns:a16="http://schemas.microsoft.com/office/drawing/2014/main" id="{1ADCC003-B9F9-4F61-AB38-FA2579D3E857}"/>
              </a:ext>
            </a:extLst>
          </p:cNvPr>
          <p:cNvSpPr txBox="1"/>
          <p:nvPr/>
        </p:nvSpPr>
        <p:spPr>
          <a:xfrm>
            <a:off x="5388673" y="1773801"/>
            <a:ext cx="32502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Mensaje de texto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Correo electrónico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Aplicaciones especializadas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¡Muchas otras más!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9756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95;p23">
            <a:extLst>
              <a:ext uri="{FF2B5EF4-FFF2-40B4-BE49-F238E27FC236}">
                <a16:creationId xmlns="" xmlns:a16="http://schemas.microsoft.com/office/drawing/2014/main" id="{434A27E0-AEE8-422F-A328-DFC7129275E7}"/>
              </a:ext>
            </a:extLst>
          </p:cNvPr>
          <p:cNvSpPr txBox="1">
            <a:spLocks/>
          </p:cNvSpPr>
          <p:nvPr/>
        </p:nvSpPr>
        <p:spPr>
          <a:xfrm>
            <a:off x="0" y="1673600"/>
            <a:ext cx="5699125" cy="28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Documentos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que se envían al </a:t>
            </a:r>
            <a:r>
              <a:rPr lang="es-AR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hogar con </a:t>
            </a: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el alumno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En persona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Sitio web de la escuela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Publicación en redes sociales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personal</a:t>
            </a:r>
          </a:p>
          <a:p>
            <a:pPr marL="5080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AR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Llamada telefónica automática</a:t>
            </a:r>
          </a:p>
          <a:p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7" name="Google Shape;96;p23">
            <a:extLst>
              <a:ext uri="{FF2B5EF4-FFF2-40B4-BE49-F238E27FC236}">
                <a16:creationId xmlns="" xmlns:a16="http://schemas.microsoft.com/office/drawing/2014/main" id="{E86ABED6-4E58-4122-9D7F-B3C0B70A2C4F}"/>
              </a:ext>
            </a:extLst>
          </p:cNvPr>
          <p:cNvSpPr txBox="1"/>
          <p:nvPr/>
        </p:nvSpPr>
        <p:spPr>
          <a:xfrm>
            <a:off x="5458135" y="1673600"/>
            <a:ext cx="32502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Mensaje de texto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Correo electrónico</a:t>
            </a:r>
          </a:p>
          <a:p>
            <a:pPr marL="457200" lvl="0" indent="-40640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Aplicaciones especializadas</a:t>
            </a:r>
          </a:p>
          <a:p>
            <a:pPr marL="457200" indent="-406400">
              <a:spcAft>
                <a:spcPts val="600"/>
              </a:spcAft>
              <a:buClr>
                <a:schemeClr val="dk1"/>
              </a:buClr>
              <a:buSzPts val="2800"/>
              <a:buFont typeface="Arial" panose="020B0604020202020204" pitchFamily="34" charset="0"/>
              <a:buChar char="•"/>
            </a:pPr>
            <a:r>
              <a:rPr lang="es-AR" sz="2400" dirty="0">
                <a:solidFill>
                  <a:schemeClr val="dk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¡Muchas otras más!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chemeClr val="dk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  <a:sym typeface="Average"/>
            </a:endParaRPr>
          </a:p>
        </p:txBody>
      </p:sp>
      <p:sp>
        <p:nvSpPr>
          <p:cNvPr id="8" name="Google Shape;93;p23">
            <a:extLst>
              <a:ext uri="{FF2B5EF4-FFF2-40B4-BE49-F238E27FC236}">
                <a16:creationId xmlns="" xmlns:a16="http://schemas.microsoft.com/office/drawing/2014/main" id="{3A1BA982-26AC-4B62-97CA-C9D62E1A1BB5}"/>
              </a:ext>
            </a:extLst>
          </p:cNvPr>
          <p:cNvSpPr txBox="1">
            <a:spLocks/>
          </p:cNvSpPr>
          <p:nvPr/>
        </p:nvSpPr>
        <p:spPr>
          <a:xfrm>
            <a:off x="0" y="330200"/>
            <a:ext cx="9144000" cy="15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Lo Más y lo Menos</a:t>
            </a:r>
            <a:r>
              <a:rPr lang="es-AR" sz="36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:</a:t>
            </a:r>
            <a: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/>
            </a:r>
            <a:br>
              <a:rPr lang="es-AR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</a:br>
            <a:r>
              <a:rPr lang="es-AR" sz="3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Average"/>
              </a:rPr>
              <a:t>¿CONVENIENTE PARA USTED?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889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22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Simple Light">
  <a:themeElements>
    <a:clrScheme name="Custom 2">
      <a:dk1>
        <a:srgbClr val="06235E"/>
      </a:dk1>
      <a:lt1>
        <a:srgbClr val="FEFEFE"/>
      </a:lt1>
      <a:dk2>
        <a:srgbClr val="53585F"/>
      </a:dk2>
      <a:lt2>
        <a:srgbClr val="C9DAF8"/>
      </a:lt2>
      <a:accent1>
        <a:srgbClr val="4286F3"/>
      </a:accent1>
      <a:accent2>
        <a:srgbClr val="0F9D58"/>
      </a:accent2>
      <a:accent3>
        <a:srgbClr val="FABB05"/>
      </a:accent3>
      <a:accent4>
        <a:srgbClr val="DB4437"/>
      </a:accent4>
      <a:accent5>
        <a:srgbClr val="666666"/>
      </a:accent5>
      <a:accent6>
        <a:srgbClr val="FFD966"/>
      </a:accent6>
      <a:hlink>
        <a:srgbClr val="1155CC"/>
      </a:hlink>
      <a:folHlink>
        <a:srgbClr val="0097A7"/>
      </a:folHlink>
    </a:clrScheme>
    <a:fontScheme name="Main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CBC211E-71AA-45E6-BF74-B30C95DB8553}" vid="{6F670111-A68C-4529-8F26-B171CDDC686B}"/>
    </a:ext>
  </a:extLst>
</a:theme>
</file>

<file path=ppt/theme/theme2.xml><?xml version="1.0" encoding="utf-8"?>
<a:theme xmlns:a="http://schemas.openxmlformats.org/drawingml/2006/main" name="White">
  <a:themeElements>
    <a:clrScheme name="Google DH">
      <a:dk1>
        <a:srgbClr val="FFFFFF"/>
      </a:dk1>
      <a:lt1>
        <a:srgbClr val="FFFFFF"/>
      </a:lt1>
      <a:dk2>
        <a:srgbClr val="53585F"/>
      </a:dk2>
      <a:lt2>
        <a:srgbClr val="DCDEE0"/>
      </a:lt2>
      <a:accent1>
        <a:srgbClr val="4286F3"/>
      </a:accent1>
      <a:accent2>
        <a:srgbClr val="0F9D58"/>
      </a:accent2>
      <a:accent3>
        <a:srgbClr val="FABB05"/>
      </a:accent3>
      <a:accent4>
        <a:srgbClr val="DB4437"/>
      </a:accent4>
      <a:accent5>
        <a:srgbClr val="666666"/>
      </a:accent5>
      <a:accent6>
        <a:srgbClr val="B3B3B3"/>
      </a:accent6>
      <a:hlink>
        <a:srgbClr val="00A9A0"/>
      </a:hlink>
      <a:folHlink>
        <a:srgbClr val="108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2CBC211E-71AA-45E6-BF74-B30C95DB8553}" vid="{246CF830-6344-4CCA-A3E3-1DDE13533B57}"/>
    </a:ext>
  </a:extLst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35</TotalTime>
  <Words>533</Words>
  <Application>Microsoft Office PowerPoint</Application>
  <PresentationFormat>On-screen Show (16:9)</PresentationFormat>
  <Paragraphs>115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3" baseType="lpstr">
      <vt:lpstr>Times New Roman</vt:lpstr>
      <vt:lpstr>Calibri Light</vt:lpstr>
      <vt:lpstr>Helvetica Neue Light</vt:lpstr>
      <vt:lpstr>Average</vt:lpstr>
      <vt:lpstr>Wingdings</vt:lpstr>
      <vt:lpstr>Arial</vt:lpstr>
      <vt:lpstr>Open Sans</vt:lpstr>
      <vt:lpstr>Roboto</vt:lpstr>
      <vt:lpstr>Open Sans SemiBold</vt:lpstr>
      <vt:lpstr>Simple Light</vt:lpstr>
      <vt:lpstr>White</vt:lpstr>
      <vt:lpstr>Registrarse (el adulto y el estudiante). Buscar un asiento (familias, por favor, siéntense juntos). Encender la computadora e iniciar sesión. Comprobar que la batería esté cargada o buscar un lugar donde conectarla.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Línea “Para”: dirección de correo electrónico del destinatario.</vt:lpstr>
      <vt:lpstr>Línea de “Asunto”: título de su mensaje de correo electrónico.</vt:lpstr>
      <vt:lpstr>Cuerpo: es el cuerpo de su mensaje de correo electrónico.</vt:lpstr>
      <vt:lpstr>¿Preguntas o comentarios? </vt:lpstr>
      <vt:lpstr>Aplicaciones y Recursos de la Escuela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Sullivan, Kaili</dc:creator>
  <cp:lastModifiedBy>Jackie Metivier</cp:lastModifiedBy>
  <cp:revision>14</cp:revision>
  <dcterms:modified xsi:type="dcterms:W3CDTF">2021-10-30T18:37:16Z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590CC632-90A3-4804-AD2B-3F80EC5A8F15</vt:lpwstr>
  </property>
  <property fmtid="{D5CDD505-2E9C-101B-9397-08002B2CF9AE}" pid="3" name="ArticulatePath">
    <vt:lpwstr>https://ncconnect-my.sharepoint.com/personal/abigail_waldrupe_ncdcr_gov/Documents/Toolkit/Workshop Documents/Session 5 - Interacting with School/Session 5 - combined group</vt:lpwstr>
  </property>
</Properties>
</file>