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notesSlides/notesSlide8.xml" ContentType="application/vnd.openxmlformats-officedocument.presentationml.notesSlide+xml"/>
  <Override PartName="/ppt/tags/tag10.xml" ContentType="application/vnd.openxmlformats-officedocument.presentationml.tags+xml"/>
  <Override PartName="/ppt/notesSlides/notesSlide9.xml" ContentType="application/vnd.openxmlformats-officedocument.presentationml.notesSlide+xml"/>
  <Override PartName="/ppt/tags/tag11.xml" ContentType="application/vnd.openxmlformats-officedocument.presentationml.tags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notesSlides/notesSlide11.xml" ContentType="application/vnd.openxmlformats-officedocument.presentationml.notesSlide+xml"/>
  <Override PartName="/ppt/tags/tag13.xml" ContentType="application/vnd.openxmlformats-officedocument.presentationml.tags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notesSlides/notesSlide13.xml" ContentType="application/vnd.openxmlformats-officedocument.presentationml.notesSlide+xml"/>
  <Override PartName="/ppt/tags/tag15.xml" ContentType="application/vnd.openxmlformats-officedocument.presentationml.tags+xml"/>
  <Override PartName="/ppt/notesSlides/notesSlide14.xml" ContentType="application/vnd.openxmlformats-officedocument.presentationml.notesSlide+xml"/>
  <Override PartName="/ppt/tags/tag16.xml" ContentType="application/vnd.openxmlformats-officedocument.presentationml.tags+xml"/>
  <Override PartName="/ppt/notesSlides/notesSlide15.xml" ContentType="application/vnd.openxmlformats-officedocument.presentationml.notesSlide+xml"/>
  <Override PartName="/ppt/tags/tag17.xml" ContentType="application/vnd.openxmlformats-officedocument.presentationml.tags+xml"/>
  <Override PartName="/ppt/notesSlides/notesSlide16.xml" ContentType="application/vnd.openxmlformats-officedocument.presentationml.notesSlide+xml"/>
  <Override PartName="/ppt/tags/tag18.xml" ContentType="application/vnd.openxmlformats-officedocument.presentationml.tags+xml"/>
  <Override PartName="/ppt/notesSlides/notesSlide17.xml" ContentType="application/vnd.openxmlformats-officedocument.presentationml.notesSlide+xml"/>
  <Override PartName="/ppt/tags/tag19.xml" ContentType="application/vnd.openxmlformats-officedocument.presentationml.tags+xml"/>
  <Override PartName="/ppt/notesSlides/notesSlide18.xml" ContentType="application/vnd.openxmlformats-officedocument.presentationml.notesSlide+xml"/>
  <Override PartName="/ppt/tags/tag20.xml" ContentType="application/vnd.openxmlformats-officedocument.presentationml.tags+xml"/>
  <Override PartName="/ppt/notesSlides/notesSlide19.xml" ContentType="application/vnd.openxmlformats-officedocument.presentationml.notesSlide+xml"/>
  <Override PartName="/ppt/tags/tag21.xml" ContentType="application/vnd.openxmlformats-officedocument.presentationml.tags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6" r:id="rId1"/>
    <p:sldMasterId id="2147483684" r:id="rId2"/>
  </p:sldMasterIdLst>
  <p:notesMasterIdLst>
    <p:notesMasterId r:id="rId23"/>
  </p:notesMasterIdLst>
  <p:sldIdLst>
    <p:sldId id="256" r:id="rId3"/>
    <p:sldId id="257" r:id="rId4"/>
    <p:sldId id="258" r:id="rId5"/>
    <p:sldId id="259" r:id="rId6"/>
    <p:sldId id="270" r:id="rId7"/>
    <p:sldId id="272" r:id="rId8"/>
    <p:sldId id="273" r:id="rId9"/>
    <p:sldId id="274" r:id="rId10"/>
    <p:sldId id="276" r:id="rId11"/>
    <p:sldId id="277" r:id="rId12"/>
    <p:sldId id="275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71" r:id="rId22"/>
  </p:sldIdLst>
  <p:sldSz cx="9144000" cy="5143500" type="screen16x9"/>
  <p:notesSz cx="6858000" cy="9144000"/>
  <p:embeddedFontLst>
    <p:embeddedFont>
      <p:font typeface="Open Sans" panose="020B0604020202020204" charset="0"/>
      <p:regular r:id="rId24"/>
    </p:embeddedFont>
    <p:embeddedFont>
      <p:font typeface="Average" panose="020B0604020202020204" charset="0"/>
      <p:regular r:id="rId25"/>
    </p:embeddedFont>
    <p:embeddedFont>
      <p:font typeface="Open Sans SemiBold" panose="020B0604020202020204" charset="0"/>
      <p:bold r:id="rId26"/>
      <p:boldItalic r:id="rId27"/>
    </p:embeddedFont>
  </p:embeddedFontLst>
  <p:custDataLst>
    <p:tags r:id="rId28"/>
  </p:custData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3678" autoAdjust="0"/>
  </p:normalViewPr>
  <p:slideViewPr>
    <p:cSldViewPr snapToGrid="0">
      <p:cViewPr varScale="1">
        <p:scale>
          <a:sx n="105" d="100"/>
          <a:sy n="105" d="100"/>
        </p:scale>
        <p:origin x="179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3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2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1.fntdata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font" Target="fonts/font4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6946437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5a883c170b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5a883c170b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05849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6dbffbb251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6dbffbb251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048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Char char="-"/>
            </a:pPr>
            <a:endParaRPr sz="1200"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4157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6dbffbb251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6dbffbb251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048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Char char="-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327660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6dbffbb251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6dbffbb251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048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Char char="-"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998748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6dbffbb251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6dbffbb251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048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Char char="-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615554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6dbffbb251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6dbffbb251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048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Char char="-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891196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6dbffbb251_0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6dbffbb251_0_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048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Char char="-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33784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6df4546566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6df4546566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730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Times New Roman"/>
              <a:buChar char="-"/>
            </a:pPr>
            <a:endParaRPr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1140882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6dbffbb251_0_1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6dbffbb251_0_1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730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Times New Roman"/>
              <a:buChar char="-"/>
            </a:pPr>
            <a:endParaRPr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82032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6dbffbb251_0_1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6dbffbb251_0_1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730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Times New Roman"/>
              <a:buChar char="-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6964282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6dbffbb251_0_1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6dbffbb251_0_1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2143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509c392e1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509c392e1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4076137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5b6a11b69a_0_10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5b6a11b69a_0_10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lvl="0" indent="-1714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Tx/>
              <a:buChar char="-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772048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1b83a6e18aaa509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1b83a6e18aaa509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6000"/>
              </a:lnSpc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693123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519c4a0bdc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519c4a0bdc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636684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6dbffbb251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6dbffbb251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048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Char char="-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982802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6dbffbb251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6dbffbb251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048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Char char="-"/>
            </a:pPr>
            <a:endParaRPr sz="1200"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3612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6dbffbb251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6dbffbb251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048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Char char="-"/>
            </a:pPr>
            <a:endParaRPr sz="1200"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12251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6dbffbb251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6dbffbb251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048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Char char="-"/>
            </a:pPr>
            <a:endParaRPr sz="1200"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62202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6dbffbb251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6dbffbb251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048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Char char="-"/>
            </a:pPr>
            <a:endParaRPr sz="1200"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588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CF3BFC8C-58E7-48C4-B7AE-9A0235CB6A2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480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86D95FE1-C2DB-47BD-8BC8-DF7C712641C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861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3365924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- Right Justified">
  <p:cSld name="Title - Right Justified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161975" y="1748125"/>
            <a:ext cx="4709400" cy="72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subTitle" idx="1"/>
          </p:nvPr>
        </p:nvSpPr>
        <p:spPr>
          <a:xfrm>
            <a:off x="162200" y="2380975"/>
            <a:ext cx="4709400" cy="94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600"/>
              <a:buFont typeface="Roboto"/>
              <a:buNone/>
              <a:defRPr sz="40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600"/>
              <a:buFont typeface="Roboto"/>
              <a:buNone/>
              <a:defRPr sz="40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600"/>
              <a:buFont typeface="Roboto"/>
              <a:buNone/>
              <a:defRPr sz="40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600"/>
              <a:buFont typeface="Roboto"/>
              <a:buNone/>
              <a:defRPr sz="40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 Light"/>
              <a:buNone/>
              <a:defRPr sz="40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 Light"/>
              <a:buNone/>
              <a:defRPr sz="40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 Light"/>
              <a:buNone/>
              <a:defRPr sz="40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 Light"/>
              <a:buNone/>
              <a:defRPr sz="40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9989031A-77AD-4F71-81E1-30B486ADCF1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6846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>
  <p:cSld name="Title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4"/>
          <p:cNvSpPr txBox="1">
            <a:spLocks noGrp="1"/>
          </p:cNvSpPr>
          <p:nvPr>
            <p:ph type="title"/>
          </p:nvPr>
        </p:nvSpPr>
        <p:spPr>
          <a:xfrm>
            <a:off x="397050" y="1748975"/>
            <a:ext cx="8746800" cy="162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5" name="Google Shape;55;p14"/>
          <p:cNvSpPr txBox="1">
            <a:spLocks noGrp="1"/>
          </p:cNvSpPr>
          <p:nvPr>
            <p:ph type="subTitle" idx="1"/>
          </p:nvPr>
        </p:nvSpPr>
        <p:spPr>
          <a:xfrm>
            <a:off x="419200" y="2396400"/>
            <a:ext cx="7667700" cy="162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0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0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0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0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F56B42E4-DE1F-4467-80BE-02B56CFA0B8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1323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1">
  <p:cSld name="Blank 1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4202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>
  <p:cSld name="1_Blank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59881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ile only">
  <p:cSld name="Titile only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7"/>
          <p:cNvSpPr txBox="1">
            <a:spLocks noGrp="1"/>
          </p:cNvSpPr>
          <p:nvPr>
            <p:ph type="title"/>
          </p:nvPr>
        </p:nvSpPr>
        <p:spPr>
          <a:xfrm>
            <a:off x="408825" y="376250"/>
            <a:ext cx="82677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072362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 1">
  <p:cSld name="1_Blank 1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8022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preserve="1">
  <p:cSld name="Blank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2625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- Right Justified" preserve="1">
  <p:cSld name="Title - Right Justified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1"/>
          <p:cNvSpPr txBox="1">
            <a:spLocks noGrp="1"/>
          </p:cNvSpPr>
          <p:nvPr>
            <p:ph type="title"/>
          </p:nvPr>
        </p:nvSpPr>
        <p:spPr>
          <a:xfrm>
            <a:off x="161975" y="1748125"/>
            <a:ext cx="4709400" cy="72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67" name="Google Shape;67;p21"/>
          <p:cNvSpPr txBox="1">
            <a:spLocks noGrp="1"/>
          </p:cNvSpPr>
          <p:nvPr>
            <p:ph type="subTitle" idx="1"/>
          </p:nvPr>
        </p:nvSpPr>
        <p:spPr>
          <a:xfrm>
            <a:off x="162200" y="2380975"/>
            <a:ext cx="4709400" cy="94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600"/>
              <a:buFont typeface="Roboto"/>
              <a:buNone/>
              <a:defRPr sz="40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600"/>
              <a:buFont typeface="Roboto"/>
              <a:buNone/>
              <a:defRPr sz="40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600"/>
              <a:buFont typeface="Roboto"/>
              <a:buNone/>
              <a:defRPr sz="40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600"/>
              <a:buFont typeface="Roboto"/>
              <a:buNone/>
              <a:defRPr sz="40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 Light"/>
              <a:buNone/>
              <a:defRPr sz="40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 Light"/>
              <a:buNone/>
              <a:defRPr sz="40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 Light"/>
              <a:buNone/>
              <a:defRPr sz="40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 Light"/>
              <a:buNone/>
              <a:defRPr sz="40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214271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B0801499-6F36-4EA3-BAA2-F50C20541C1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0306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preserve="1">
  <p:cSld name="Title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2"/>
          <p:cNvSpPr txBox="1">
            <a:spLocks noGrp="1"/>
          </p:cNvSpPr>
          <p:nvPr>
            <p:ph type="title"/>
          </p:nvPr>
        </p:nvSpPr>
        <p:spPr>
          <a:xfrm>
            <a:off x="397050" y="1748975"/>
            <a:ext cx="8746800" cy="162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70" name="Google Shape;70;p22"/>
          <p:cNvSpPr txBox="1">
            <a:spLocks noGrp="1"/>
          </p:cNvSpPr>
          <p:nvPr>
            <p:ph type="subTitle" idx="1"/>
          </p:nvPr>
        </p:nvSpPr>
        <p:spPr>
          <a:xfrm>
            <a:off x="419200" y="2396400"/>
            <a:ext cx="7667700" cy="162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0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0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0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0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0539223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 type="tx" preserve="1">
  <p:cSld name="1_Blank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86082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ile only" preserve="1">
  <p:cSld name="Titile only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4"/>
          <p:cNvSpPr txBox="1">
            <a:spLocks noGrp="1"/>
          </p:cNvSpPr>
          <p:nvPr>
            <p:ph type="title"/>
          </p:nvPr>
        </p:nvSpPr>
        <p:spPr>
          <a:xfrm>
            <a:off x="408825" y="376250"/>
            <a:ext cx="82677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788369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9EA47FE4-D095-48D8-926D-A2AE9B7B16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015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B8B0AB5E-F1AD-4785-9B6C-5EED8F1667F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13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104623A4-B66C-4E1D-B8F3-D98E5026E67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802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AE182C54-E97A-4098-B166-3731ED3DE19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280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BED28039-16E3-40E0-8485-20077F217DF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038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E2FCAD9B-061A-4533-AFE4-3955FC0E4E8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244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5BD6300B-240B-495C-A953-685FBA57306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566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2"/>
                </a:solidFill>
              </a:defRPr>
            </a:lvl1pPr>
            <a:lvl2pPr lvl="1" algn="r" rtl="0">
              <a:buNone/>
              <a:defRPr sz="1000">
                <a:solidFill>
                  <a:schemeClr val="dk2"/>
                </a:solidFill>
              </a:defRPr>
            </a:lvl2pPr>
            <a:lvl3pPr lvl="2" algn="r" rtl="0">
              <a:buNone/>
              <a:defRPr sz="1000">
                <a:solidFill>
                  <a:schemeClr val="dk2"/>
                </a:solidFill>
              </a:defRPr>
            </a:lvl3pPr>
            <a:lvl4pPr lvl="3" algn="r" rtl="0">
              <a:buNone/>
              <a:defRPr sz="1000">
                <a:solidFill>
                  <a:schemeClr val="dk2"/>
                </a:solidFill>
              </a:defRPr>
            </a:lvl4pPr>
            <a:lvl5pPr lvl="4" algn="r" rtl="0">
              <a:buNone/>
              <a:defRPr sz="1000">
                <a:solidFill>
                  <a:schemeClr val="dk2"/>
                </a:solidFill>
              </a:defRPr>
            </a:lvl5pPr>
            <a:lvl6pPr lvl="5" algn="r" rtl="0">
              <a:buNone/>
              <a:defRPr sz="1000">
                <a:solidFill>
                  <a:schemeClr val="dk2"/>
                </a:solidFill>
              </a:defRPr>
            </a:lvl6pPr>
            <a:lvl7pPr lvl="6" algn="r" rtl="0">
              <a:buNone/>
              <a:defRPr sz="1000">
                <a:solidFill>
                  <a:schemeClr val="dk2"/>
                </a:solidFill>
              </a:defRPr>
            </a:lvl7pPr>
            <a:lvl8pPr lvl="7" algn="r" rtl="0">
              <a:buNone/>
              <a:defRPr sz="1000">
                <a:solidFill>
                  <a:schemeClr val="dk2"/>
                </a:solidFill>
              </a:defRPr>
            </a:lvl8pPr>
            <a:lvl9pPr lvl="8" algn="r" rtl="0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6A3F6DBD-C39C-4C79-AD26-D2AADD364837}"/>
              </a:ext>
            </a:extLst>
          </p:cNvPr>
          <p:cNvPicPr>
            <a:picLocks noChangeAspect="1"/>
          </p:cNvPicPr>
          <p:nvPr/>
        </p:nvPicPr>
        <p:blipFill rotWithShape="1">
          <a:blip r:embed="rId19">
            <a:alphaModFix amt="20000"/>
          </a:blip>
          <a:srcRect l="1684" t="-831" r="51146" b="57114"/>
          <a:stretch/>
        </p:blipFill>
        <p:spPr>
          <a:xfrm rot="16200000">
            <a:off x="4532768" y="248781"/>
            <a:ext cx="4860017" cy="4362450"/>
          </a:xfrm>
          <a:prstGeom prst="rect">
            <a:avLst/>
          </a:prstGeom>
        </p:spPr>
      </p:pic>
      <p:pic>
        <p:nvPicPr>
          <p:cNvPr id="9" name="Picture 8" descr="A picture containing icon&#10;&#10;Description automatically generated">
            <a:extLst>
              <a:ext uri="{FF2B5EF4-FFF2-40B4-BE49-F238E27FC236}">
                <a16:creationId xmlns:a16="http://schemas.microsoft.com/office/drawing/2014/main" xmlns="" id="{4FF55A72-7D53-4046-9BE8-605BA28F251E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6045200" y="1462753"/>
            <a:ext cx="3365500" cy="2293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604550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680" r:id="rId14"/>
    <p:sldLayoutId id="2147483681" r:id="rId15"/>
    <p:sldLayoutId id="2147483682" r:id="rId16"/>
    <p:sldLayoutId id="2147483683" r:id="rId1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9"/>
          <p:cNvSpPr txBox="1">
            <a:spLocks noGrp="1"/>
          </p:cNvSpPr>
          <p:nvPr>
            <p:ph type="title"/>
          </p:nvPr>
        </p:nvSpPr>
        <p:spPr>
          <a:xfrm>
            <a:off x="633412" y="357187"/>
            <a:ext cx="78771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4200"/>
              <a:buFont typeface="Roboto"/>
              <a:buNone/>
              <a:defRPr sz="4200" b="0" i="0" u="none" strike="noStrike" cap="none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63" name="Google Shape;63;p19"/>
          <p:cNvSpPr txBox="1">
            <a:spLocks noGrp="1"/>
          </p:cNvSpPr>
          <p:nvPr>
            <p:ph type="body" idx="1"/>
          </p:nvPr>
        </p:nvSpPr>
        <p:spPr>
          <a:xfrm>
            <a:off x="633412" y="1214437"/>
            <a:ext cx="7877100" cy="34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718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"/>
              <a:buFont typeface="Roboto"/>
              <a:buChar char="•"/>
              <a:defRPr sz="12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29718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"/>
              <a:buFont typeface="Roboto"/>
              <a:buChar char="•"/>
              <a:defRPr sz="12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29718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"/>
              <a:buFont typeface="Roboto"/>
              <a:buChar char="•"/>
              <a:defRPr sz="12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29718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"/>
              <a:buFont typeface="Roboto"/>
              <a:buChar char="•"/>
              <a:defRPr sz="12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29717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"/>
              <a:buFont typeface="Roboto"/>
              <a:buChar char="•"/>
              <a:defRPr sz="12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4325" algn="l" rtl="0">
              <a:lnSpc>
                <a:spcPct val="100000"/>
              </a:lnSpc>
              <a:spcBef>
                <a:spcPts val="520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Helvetica Neue Light"/>
              <a:buChar char="•"/>
              <a:defRPr sz="18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3200400" marR="0" lvl="6" indent="-314325" algn="l" rtl="0">
              <a:lnSpc>
                <a:spcPct val="100000"/>
              </a:lnSpc>
              <a:spcBef>
                <a:spcPts val="520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Helvetica Neue Light"/>
              <a:buChar char="•"/>
              <a:defRPr sz="18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3657600" marR="0" lvl="7" indent="-314325" algn="l" rtl="0">
              <a:lnSpc>
                <a:spcPct val="100000"/>
              </a:lnSpc>
              <a:spcBef>
                <a:spcPts val="520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Helvetica Neue Light"/>
              <a:buChar char="•"/>
              <a:defRPr sz="18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4114800" marR="0" lvl="8" indent="-314325" algn="l" rtl="0">
              <a:lnSpc>
                <a:spcPct val="100000"/>
              </a:lnSpc>
              <a:spcBef>
                <a:spcPts val="520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Helvetica Neue Light"/>
              <a:buChar char="•"/>
              <a:defRPr sz="18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25697058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9.xml"/><Relationship Id="rId4" Type="http://schemas.openxmlformats.org/officeDocument/2006/relationships/hyperlink" Target="https://www.youtube.com/watch?v=W10BcXJuW4E&amp;list=PL6JYMm0YidCkY0Ah3WuB3VsWTFz_g1coF&amp;index=42&amp;t=0s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3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1.xml"/><Relationship Id="rId4" Type="http://schemas.openxmlformats.org/officeDocument/2006/relationships/hyperlink" Target="https://www.commonsensemedia.org/lists/homework-help-websites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9"/>
          <p:cNvSpPr txBox="1">
            <a:spLocks noGrp="1"/>
          </p:cNvSpPr>
          <p:nvPr>
            <p:ph type="ctrTitle" idx="4294967295"/>
          </p:nvPr>
        </p:nvSpPr>
        <p:spPr>
          <a:xfrm>
            <a:off x="905669" y="1372287"/>
            <a:ext cx="7332662" cy="318611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600"/>
              </a:spcAft>
              <a:buSzPts val="2400"/>
              <a:buFont typeface="Average"/>
              <a:buChar char="➔"/>
            </a:pPr>
            <a:r>
              <a:rPr lang="es-AR" sz="2400" dirty="0">
                <a:solidFill>
                  <a:schemeClr val="bg1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Registrarse (el adulto y el estudiante</a:t>
            </a:r>
            <a:r>
              <a:rPr lang="es-AR" sz="2400" dirty="0" smtClean="0">
                <a:solidFill>
                  <a:schemeClr val="bg1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).</a:t>
            </a:r>
            <a:endParaRPr lang="es-AR" sz="2400" dirty="0">
              <a:solidFill>
                <a:schemeClr val="bg1">
                  <a:lumMod val="1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600"/>
              </a:spcAft>
              <a:buSzPts val="2400"/>
              <a:buFont typeface="Average"/>
              <a:buChar char="➔"/>
            </a:pPr>
            <a:r>
              <a:rPr lang="es-AR" sz="2400" dirty="0">
                <a:solidFill>
                  <a:schemeClr val="bg1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Encender la computadora e </a:t>
            </a:r>
            <a:r>
              <a:rPr lang="es-AR" sz="2400" dirty="0" smtClean="0">
                <a:solidFill>
                  <a:schemeClr val="bg1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iniciar sesión.</a:t>
            </a:r>
            <a:endParaRPr lang="es-AR" sz="2400" dirty="0">
              <a:solidFill>
                <a:schemeClr val="bg1">
                  <a:lumMod val="1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600"/>
              </a:spcAft>
              <a:buSzPts val="2400"/>
              <a:buFont typeface="Average"/>
              <a:buChar char="➔"/>
            </a:pPr>
            <a:r>
              <a:rPr lang="es-AR" sz="2400" dirty="0">
                <a:solidFill>
                  <a:schemeClr val="bg1">
                    <a:lumMod val="1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Comprobar que la batería esté cargada o buscar un lugar donde conectarla.</a:t>
            </a:r>
          </a:p>
        </p:txBody>
      </p:sp>
      <p:sp>
        <p:nvSpPr>
          <p:cNvPr id="68" name="Google Shape;68;p19"/>
          <p:cNvSpPr txBox="1"/>
          <p:nvPr/>
        </p:nvSpPr>
        <p:spPr>
          <a:xfrm>
            <a:off x="-1114750" y="782300"/>
            <a:ext cx="1114500" cy="37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>
                <a:highlight>
                  <a:srgbClr val="FFFF00"/>
                </a:highlight>
              </a:rPr>
              <a:t>NOTA: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>
                <a:highlight>
                  <a:srgbClr val="FFFF00"/>
                </a:highlight>
              </a:rPr>
              <a:t>Si realiza una sesión combinada corta, utilice estas diapositivas.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highlight>
                <a:srgbClr val="FFFF00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>
                <a:highlight>
                  <a:srgbClr val="FFFF00"/>
                </a:highlight>
              </a:rPr>
              <a:t>Si trabaja en dos grupos, estas diapositivas se utilizarán para la sección con los adultos. Se dispone de otra galería de diapositivas para la sección que solo se utiliza con estudiantes.</a:t>
            </a:r>
          </a:p>
        </p:txBody>
      </p:sp>
      <p:sp>
        <p:nvSpPr>
          <p:cNvPr id="8" name="Google Shape;55;p13">
            <a:extLst>
              <a:ext uri="{FF2B5EF4-FFF2-40B4-BE49-F238E27FC236}">
                <a16:creationId xmlns:a16="http://schemas.microsoft.com/office/drawing/2014/main" xmlns="" id="{14B8F22F-A84C-4C2E-8EA4-DC907D1138DA}"/>
              </a:ext>
            </a:extLst>
          </p:cNvPr>
          <p:cNvSpPr txBox="1">
            <a:spLocks/>
          </p:cNvSpPr>
          <p:nvPr/>
        </p:nvSpPr>
        <p:spPr>
          <a:xfrm>
            <a:off x="414600" y="657034"/>
            <a:ext cx="8729400" cy="57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es-AR" sz="4500" dirty="0" smtClean="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Bienvenidos</a:t>
            </a:r>
            <a:endParaRPr lang="es-AR" sz="4500" dirty="0">
              <a:latin typeface="+mj-lt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93;p23">
            <a:extLst>
              <a:ext uri="{FF2B5EF4-FFF2-40B4-BE49-F238E27FC236}">
                <a16:creationId xmlns:a16="http://schemas.microsoft.com/office/drawing/2014/main" xmlns="" id="{8BD606C3-FF42-4E88-9B52-4DFBB3F88221}"/>
              </a:ext>
            </a:extLst>
          </p:cNvPr>
          <p:cNvSpPr txBox="1">
            <a:spLocks/>
          </p:cNvSpPr>
          <p:nvPr/>
        </p:nvSpPr>
        <p:spPr>
          <a:xfrm>
            <a:off x="0" y="330200"/>
            <a:ext cx="9144000" cy="15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ES" sz="36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Lo Más y lo Menos</a:t>
            </a:r>
            <a:r>
              <a:rPr lang="es-AR" sz="36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:</a:t>
            </a:r>
            <a:r>
              <a:rPr lang="es-AR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/>
            </a:r>
            <a:br>
              <a:rPr lang="es-AR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</a:br>
            <a:r>
              <a:rPr lang="es-AR" sz="36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¿CONVENIENTE PARA LA ESCUELA?</a:t>
            </a:r>
          </a:p>
        </p:txBody>
      </p:sp>
      <p:sp>
        <p:nvSpPr>
          <p:cNvPr id="7" name="Google Shape;95;p23">
            <a:extLst>
              <a:ext uri="{FF2B5EF4-FFF2-40B4-BE49-F238E27FC236}">
                <a16:creationId xmlns:a16="http://schemas.microsoft.com/office/drawing/2014/main" xmlns="" id="{563D2FF8-4218-4B58-98B1-354530682B55}"/>
              </a:ext>
            </a:extLst>
          </p:cNvPr>
          <p:cNvSpPr txBox="1">
            <a:spLocks/>
          </p:cNvSpPr>
          <p:nvPr/>
        </p:nvSpPr>
        <p:spPr>
          <a:xfrm>
            <a:off x="108288" y="1625976"/>
            <a:ext cx="5699125" cy="285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Documentos </a:t>
            </a: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que se envían al </a:t>
            </a:r>
            <a:r>
              <a:rPr lang="es-AR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hogar con </a:t>
            </a: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el </a:t>
            </a:r>
            <a:r>
              <a:rPr lang="es-AR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alumno</a:t>
            </a:r>
            <a:endParaRPr lang="es-AR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En persona</a:t>
            </a: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Sitio web de la escuela</a:t>
            </a: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Publicación en redes sociales</a:t>
            </a: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Llamada telefónica personal</a:t>
            </a: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Llamada telefónica automática</a:t>
            </a:r>
          </a:p>
          <a:p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  <p:sp>
        <p:nvSpPr>
          <p:cNvPr id="8" name="Google Shape;96;p23">
            <a:extLst>
              <a:ext uri="{FF2B5EF4-FFF2-40B4-BE49-F238E27FC236}">
                <a16:creationId xmlns:a16="http://schemas.microsoft.com/office/drawing/2014/main" xmlns="" id="{C83A69A4-7CA5-4F32-8F0B-CF1018DDDAEE}"/>
              </a:ext>
            </a:extLst>
          </p:cNvPr>
          <p:cNvSpPr txBox="1"/>
          <p:nvPr/>
        </p:nvSpPr>
        <p:spPr>
          <a:xfrm>
            <a:off x="5628443" y="1668838"/>
            <a:ext cx="342917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0640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Mensaje de texto</a:t>
            </a:r>
          </a:p>
          <a:p>
            <a:pPr marL="457200" lvl="0" indent="-40640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Correo electrónico</a:t>
            </a:r>
          </a:p>
          <a:p>
            <a:pPr marL="457200" lvl="0" indent="-40640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Aplicaciones especializadas</a:t>
            </a:r>
          </a:p>
          <a:p>
            <a:pPr marL="457200" lvl="0" indent="-40640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¡Muchas otras más!</a:t>
            </a: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chemeClr val="dk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37916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3"/>
          <p:cNvSpPr txBox="1">
            <a:spLocks noGrp="1"/>
          </p:cNvSpPr>
          <p:nvPr>
            <p:ph type="title" idx="4294967295"/>
          </p:nvPr>
        </p:nvSpPr>
        <p:spPr>
          <a:xfrm>
            <a:off x="0" y="0"/>
            <a:ext cx="9144000" cy="152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3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/>
            </a:r>
            <a:br>
              <a:rPr lang="es-AR" sz="3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</a:br>
            <a:r>
              <a:rPr lang="es-AR" sz="36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¿LO MEJOR? </a:t>
            </a:r>
            <a:r>
              <a:rPr lang="es-AR" sz="3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Depende.</a:t>
            </a:r>
          </a:p>
        </p:txBody>
      </p:sp>
      <p:sp>
        <p:nvSpPr>
          <p:cNvPr id="6" name="Google Shape;95;p23">
            <a:extLst>
              <a:ext uri="{FF2B5EF4-FFF2-40B4-BE49-F238E27FC236}">
                <a16:creationId xmlns:a16="http://schemas.microsoft.com/office/drawing/2014/main" xmlns="" id="{2AD63CBC-B96F-4963-9028-39E3566EB545}"/>
              </a:ext>
            </a:extLst>
          </p:cNvPr>
          <p:cNvSpPr txBox="1">
            <a:spLocks/>
          </p:cNvSpPr>
          <p:nvPr/>
        </p:nvSpPr>
        <p:spPr>
          <a:xfrm>
            <a:off x="0" y="1666318"/>
            <a:ext cx="5699125" cy="285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Documentos </a:t>
            </a: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que se envían al </a:t>
            </a:r>
            <a:r>
              <a:rPr lang="es-AR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hogar con </a:t>
            </a: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el </a:t>
            </a:r>
            <a:r>
              <a:rPr lang="es-AR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alumno</a:t>
            </a:r>
            <a:endParaRPr lang="es-AR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En persona</a:t>
            </a: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Sitio web de la escuela</a:t>
            </a: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Publicación en redes sociales</a:t>
            </a: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Llamada telefónica personal</a:t>
            </a: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Llamada telefónica automática</a:t>
            </a:r>
          </a:p>
          <a:p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  <p:sp>
        <p:nvSpPr>
          <p:cNvPr id="7" name="Google Shape;96;p23">
            <a:extLst>
              <a:ext uri="{FF2B5EF4-FFF2-40B4-BE49-F238E27FC236}">
                <a16:creationId xmlns:a16="http://schemas.microsoft.com/office/drawing/2014/main" xmlns="" id="{2303D813-3EB0-4950-9F0A-2D7907C3AFE2}"/>
              </a:ext>
            </a:extLst>
          </p:cNvPr>
          <p:cNvSpPr txBox="1"/>
          <p:nvPr/>
        </p:nvSpPr>
        <p:spPr>
          <a:xfrm>
            <a:off x="4919749" y="1673600"/>
            <a:ext cx="3443015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0640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Mensaje de texto</a:t>
            </a:r>
          </a:p>
          <a:p>
            <a:pPr marL="457200" lvl="0" indent="-40640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Correo electrónico</a:t>
            </a:r>
          </a:p>
          <a:p>
            <a:pPr marL="457200" lvl="0" indent="-40640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Aplicaciones especializadas</a:t>
            </a:r>
          </a:p>
          <a:p>
            <a:pPr marL="457200" lvl="0" indent="-40640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¡Muchas otras más!</a:t>
            </a: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chemeClr val="dk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63036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02;p24">
            <a:extLst>
              <a:ext uri="{FF2B5EF4-FFF2-40B4-BE49-F238E27FC236}">
                <a16:creationId xmlns:a16="http://schemas.microsoft.com/office/drawing/2014/main" xmlns="" id="{9CD638F0-AA35-445E-B19F-B621BCFC937F}"/>
              </a:ext>
            </a:extLst>
          </p:cNvPr>
          <p:cNvSpPr txBox="1">
            <a:spLocks/>
          </p:cNvSpPr>
          <p:nvPr/>
        </p:nvSpPr>
        <p:spPr>
          <a:xfrm>
            <a:off x="819150" y="561975"/>
            <a:ext cx="7505700" cy="4019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s-AR" sz="320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Escenario:</a:t>
            </a:r>
          </a:p>
          <a:p>
            <a:pPr algn="ctr">
              <a:spcAft>
                <a:spcPts val="600"/>
              </a:spcAft>
            </a:pPr>
            <a:r>
              <a:rPr lang="es-AR" sz="2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El estudiante dice que recibirá un premio o en la escuela pero que ha perdido el papel con información del evento. </a:t>
            </a:r>
            <a:r>
              <a:rPr lang="es-AR" sz="360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/>
            </a:r>
            <a:br>
              <a:rPr lang="es-AR" sz="360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</a:br>
            <a:r>
              <a:rPr lang="es-AR" sz="360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/>
            </a:r>
            <a:br>
              <a:rPr lang="es-AR" sz="360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</a:br>
            <a:r>
              <a:rPr lang="es-AR" sz="320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Pregunta:</a:t>
            </a:r>
          </a:p>
          <a:p>
            <a:pPr algn="ctr">
              <a:spcAft>
                <a:spcPts val="600"/>
              </a:spcAft>
            </a:pPr>
            <a:r>
              <a:rPr lang="es-AR" sz="2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¿Cuál es la primera, segunda y tercera forma en la que intentaría obtener dicha información?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08;p25">
            <a:extLst>
              <a:ext uri="{FF2B5EF4-FFF2-40B4-BE49-F238E27FC236}">
                <a16:creationId xmlns:a16="http://schemas.microsoft.com/office/drawing/2014/main" xmlns="" id="{5156AD91-5B43-48EE-8541-414A65D54CA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1808850"/>
            <a:ext cx="9144000" cy="76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360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Sitio Web y Redes Sociales de la Escuela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6"/>
          <p:cNvSpPr txBox="1"/>
          <p:nvPr/>
        </p:nvSpPr>
        <p:spPr>
          <a:xfrm>
            <a:off x="669150" y="2110350"/>
            <a:ext cx="7805700" cy="16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30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¿Qué secciones del sitio web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3000" dirty="0" smtClean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le </a:t>
            </a:r>
            <a:r>
              <a:rPr lang="es-AR" sz="30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resultan más útiles?</a:t>
            </a:r>
          </a:p>
        </p:txBody>
      </p:sp>
      <p:sp>
        <p:nvSpPr>
          <p:cNvPr id="7" name="Google Shape;108;p25">
            <a:extLst>
              <a:ext uri="{FF2B5EF4-FFF2-40B4-BE49-F238E27FC236}">
                <a16:creationId xmlns:a16="http://schemas.microsoft.com/office/drawing/2014/main" xmlns="" id="{A7F55DED-39DF-4C20-9F5A-37D8BA9047DC}"/>
              </a:ext>
            </a:extLst>
          </p:cNvPr>
          <p:cNvSpPr txBox="1">
            <a:spLocks/>
          </p:cNvSpPr>
          <p:nvPr/>
        </p:nvSpPr>
        <p:spPr>
          <a:xfrm>
            <a:off x="0" y="1453250"/>
            <a:ext cx="9144000" cy="76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AR" sz="360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Sitio Web y Redes Sociales de la Escuela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7"/>
          <p:cNvSpPr txBox="1">
            <a:spLocks noGrp="1"/>
          </p:cNvSpPr>
          <p:nvPr>
            <p:ph type="ctrTitle" idx="4294967295"/>
          </p:nvPr>
        </p:nvSpPr>
        <p:spPr>
          <a:xfrm>
            <a:off x="0" y="1897063"/>
            <a:ext cx="9144000" cy="209391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¿Por qué el correo electrónico podría ser una buena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opción para contactarse con la escuela?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¿Cuándo podría ser una mala opción?</a:t>
            </a:r>
          </a:p>
        </p:txBody>
      </p:sp>
      <p:sp>
        <p:nvSpPr>
          <p:cNvPr id="121" name="Google Shape;121;p27"/>
          <p:cNvSpPr txBox="1">
            <a:spLocks noGrp="1"/>
          </p:cNvSpPr>
          <p:nvPr>
            <p:ph type="title" idx="4294967295"/>
          </p:nvPr>
        </p:nvSpPr>
        <p:spPr>
          <a:xfrm>
            <a:off x="0" y="1152525"/>
            <a:ext cx="9144000" cy="76358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3600" dirty="0" smtClean="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Enviar un </a:t>
            </a:r>
            <a:r>
              <a:rPr lang="es-AR" sz="3600" dirty="0" smtClean="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c</a:t>
            </a:r>
            <a:r>
              <a:rPr lang="es-AR" sz="3600" dirty="0" smtClean="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orreo electrónico </a:t>
            </a:r>
            <a:r>
              <a:rPr lang="es-AR" sz="36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a la </a:t>
            </a:r>
            <a:r>
              <a:rPr lang="es-AR" sz="3600" dirty="0" smtClean="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escuela</a:t>
            </a:r>
            <a:endParaRPr lang="es-AR" sz="3600" dirty="0">
              <a:latin typeface="+mj-lt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8"/>
          <p:cNvSpPr txBox="1">
            <a:spLocks noGrp="1"/>
          </p:cNvSpPr>
          <p:nvPr>
            <p:ph type="ctrTitle" idx="4294967295"/>
          </p:nvPr>
        </p:nvSpPr>
        <p:spPr>
          <a:xfrm>
            <a:off x="0" y="2036763"/>
            <a:ext cx="9144000" cy="209391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¿Qué información debería incluirse</a:t>
            </a:r>
            <a:br>
              <a:rPr lang="es-AR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</a:br>
            <a:r>
              <a:rPr lang="es-AR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en un mensaje de correo electrónico dirigido a un maestro?</a:t>
            </a:r>
          </a:p>
        </p:txBody>
      </p:sp>
      <p:sp>
        <p:nvSpPr>
          <p:cNvPr id="7" name="Google Shape;121;p27">
            <a:extLst>
              <a:ext uri="{FF2B5EF4-FFF2-40B4-BE49-F238E27FC236}">
                <a16:creationId xmlns:a16="http://schemas.microsoft.com/office/drawing/2014/main" xmlns="" id="{AAF2576B-36FF-45FA-9616-914465D9D640}"/>
              </a:ext>
            </a:extLst>
          </p:cNvPr>
          <p:cNvSpPr txBox="1">
            <a:spLocks/>
          </p:cNvSpPr>
          <p:nvPr/>
        </p:nvSpPr>
        <p:spPr>
          <a:xfrm>
            <a:off x="0" y="1152525"/>
            <a:ext cx="9144000" cy="763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 algn="ctr"/>
            <a:r>
              <a:rPr lang="es-AR" sz="3600" dirty="0"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Enviar un correo electrónico a la escuela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9"/>
          <p:cNvSpPr txBox="1">
            <a:spLocks noGrp="1"/>
          </p:cNvSpPr>
          <p:nvPr>
            <p:ph type="ctrTitle" idx="4294967295"/>
          </p:nvPr>
        </p:nvSpPr>
        <p:spPr>
          <a:xfrm>
            <a:off x="0" y="2571750"/>
            <a:ext cx="9144000" cy="209391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¿Preguntas o comentarios? </a:t>
            </a:r>
          </a:p>
        </p:txBody>
      </p:sp>
      <p:sp>
        <p:nvSpPr>
          <p:cNvPr id="135" name="Google Shape;135;p29"/>
          <p:cNvSpPr txBox="1">
            <a:spLocks noGrp="1"/>
          </p:cNvSpPr>
          <p:nvPr>
            <p:ph type="title" idx="4294967295"/>
          </p:nvPr>
        </p:nvSpPr>
        <p:spPr>
          <a:xfrm>
            <a:off x="0" y="1808162"/>
            <a:ext cx="9144000" cy="76358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360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Comunicación con la Escuela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30"/>
          <p:cNvSpPr txBox="1">
            <a:spLocks noGrp="1"/>
          </p:cNvSpPr>
          <p:nvPr>
            <p:ph type="title" idx="4294967295"/>
          </p:nvPr>
        </p:nvSpPr>
        <p:spPr>
          <a:xfrm>
            <a:off x="0" y="1946275"/>
            <a:ext cx="9144000" cy="76358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360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Aplicaciones y Recursos de la Escuela</a:t>
            </a:r>
          </a:p>
        </p:txBody>
      </p:sp>
      <p:sp>
        <p:nvSpPr>
          <p:cNvPr id="143" name="Google Shape;143;p30"/>
          <p:cNvSpPr txBox="1"/>
          <p:nvPr/>
        </p:nvSpPr>
        <p:spPr>
          <a:xfrm>
            <a:off x="4235400" y="2571750"/>
            <a:ext cx="6732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u="sng">
                <a:solidFill>
                  <a:schemeClr val="hlink"/>
                </a:solidFill>
                <a:hlinkClick r:id="rId4"/>
              </a:rPr>
              <a:t>video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1"/>
          <p:cNvSpPr txBox="1"/>
          <p:nvPr/>
        </p:nvSpPr>
        <p:spPr>
          <a:xfrm>
            <a:off x="0" y="1720550"/>
            <a:ext cx="9144000" cy="10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3600" dirty="0" smtClean="0">
                <a:solidFill>
                  <a:schemeClr val="dk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Tecnología Educativa</a:t>
            </a:r>
            <a:endParaRPr lang="es-AR" sz="3600" dirty="0">
              <a:solidFill>
                <a:schemeClr val="dk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86;p22">
            <a:extLst>
              <a:ext uri="{FF2B5EF4-FFF2-40B4-BE49-F238E27FC236}">
                <a16:creationId xmlns:a16="http://schemas.microsoft.com/office/drawing/2014/main" xmlns="" id="{7AF4BC8D-4D79-49CB-85F1-81E6F2C983F3}"/>
              </a:ext>
            </a:extLst>
          </p:cNvPr>
          <p:cNvSpPr txBox="1">
            <a:spLocks/>
          </p:cNvSpPr>
          <p:nvPr/>
        </p:nvSpPr>
        <p:spPr>
          <a:xfrm>
            <a:off x="622300" y="1262890"/>
            <a:ext cx="8521700" cy="2051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s-AR" sz="40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  <a:sym typeface="Average"/>
              </a:rPr>
              <a:t>Interacción con la Educación</a:t>
            </a:r>
          </a:p>
          <a:p>
            <a:r>
              <a:rPr lang="es-AR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Taller sobre Educación Digital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855489C8-7BAF-4826-8347-FB99FFE94E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063" y="360635"/>
            <a:ext cx="3794725" cy="221111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1230CB2D-E734-46A3-BB20-8AC2AEAB0771}"/>
              </a:ext>
            </a:extLst>
          </p:cNvPr>
          <p:cNvSpPr txBox="1"/>
          <p:nvPr/>
        </p:nvSpPr>
        <p:spPr>
          <a:xfrm>
            <a:off x="825623" y="1461363"/>
            <a:ext cx="831837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s-AR" sz="2800" dirty="0">
                <a:solidFill>
                  <a:schemeClr val="tx1"/>
                </a:solidFill>
                <a:latin typeface="Open Sans" panose="020B0606030504020204" pitchFamily="34" charset="0"/>
              </a:rPr>
              <a:t>Visitar </a:t>
            </a:r>
            <a:r>
              <a:rPr lang="es-AR" sz="2800" dirty="0" err="1">
                <a:solidFill>
                  <a:schemeClr val="tx1"/>
                </a:solidFill>
                <a:latin typeface="Open Sans" panose="020B0606030504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commonsensemedia.org</a:t>
            </a:r>
            <a:r>
              <a:rPr lang="es-AR" sz="2800" dirty="0">
                <a:solidFill>
                  <a:schemeClr val="tx1"/>
                </a:solidFill>
                <a:latin typeface="Open Sans" panose="020B0606030504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/</a:t>
            </a:r>
            <a:r>
              <a:rPr lang="es-AR" sz="2800" dirty="0" err="1">
                <a:solidFill>
                  <a:schemeClr val="tx1"/>
                </a:solidFill>
                <a:latin typeface="Open Sans" panose="020B0606030504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lists</a:t>
            </a:r>
            <a:r>
              <a:rPr lang="es-AR" sz="2800" dirty="0">
                <a:solidFill>
                  <a:schemeClr val="tx1"/>
                </a:solidFill>
                <a:latin typeface="Open Sans" panose="020B0606030504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/</a:t>
            </a:r>
            <a:r>
              <a:rPr lang="es-AR" sz="2800" dirty="0" err="1">
                <a:solidFill>
                  <a:schemeClr val="tx1"/>
                </a:solidFill>
                <a:latin typeface="Open Sans" panose="020B0606030504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homework-help-websites</a:t>
            </a:r>
            <a:r>
              <a:rPr lang="es-AR" sz="2800" dirty="0">
                <a:solidFill>
                  <a:schemeClr val="tx1"/>
                </a:solidFill>
                <a:latin typeface="Open Sans" panose="020B0606030504020204" pitchFamily="34" charset="0"/>
              </a:rPr>
              <a:t> </a:t>
            </a:r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s-AR" sz="2800">
                <a:solidFill>
                  <a:schemeClr val="tx1"/>
                </a:solidFill>
                <a:latin typeface="Open Sans" panose="020B0606030504020204" pitchFamily="34" charset="0"/>
              </a:rPr>
              <a:t>Completar las encuestas al </a:t>
            </a:r>
            <a:r>
              <a:rPr lang="es-AR" sz="2800" smtClean="0">
                <a:solidFill>
                  <a:schemeClr val="tx1"/>
                </a:solidFill>
                <a:latin typeface="Open Sans" panose="020B0606030504020204" pitchFamily="34" charset="0"/>
              </a:rPr>
              <a:t>salir. </a:t>
            </a:r>
            <a:endParaRPr lang="es-AR" sz="2800">
              <a:solidFill>
                <a:schemeClr val="tx1"/>
              </a:solidFill>
              <a:latin typeface="Open Sans" panose="020B0606030504020204" pitchFamily="34" charset="0"/>
            </a:endParaRPr>
          </a:p>
        </p:txBody>
      </p:sp>
      <p:sp>
        <p:nvSpPr>
          <p:cNvPr id="7" name="Google Shape;531;p69">
            <a:extLst>
              <a:ext uri="{FF2B5EF4-FFF2-40B4-BE49-F238E27FC236}">
                <a16:creationId xmlns:a16="http://schemas.microsoft.com/office/drawing/2014/main" xmlns="" id="{6DE0A8CB-7481-4296-AD03-1C29D13CC6A1}"/>
              </a:ext>
            </a:extLst>
          </p:cNvPr>
          <p:cNvSpPr txBox="1">
            <a:spLocks/>
          </p:cNvSpPr>
          <p:nvPr/>
        </p:nvSpPr>
        <p:spPr>
          <a:xfrm>
            <a:off x="588804" y="731248"/>
            <a:ext cx="8729400" cy="57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es-AR" sz="360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Cierre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81;p21">
            <a:extLst>
              <a:ext uri="{FF2B5EF4-FFF2-40B4-BE49-F238E27FC236}">
                <a16:creationId xmlns:a16="http://schemas.microsoft.com/office/drawing/2014/main" xmlns="" id="{EF0E98FD-45E5-4656-8DA2-66B32D7DDC40}"/>
              </a:ext>
            </a:extLst>
          </p:cNvPr>
          <p:cNvSpPr txBox="1">
            <a:spLocks/>
          </p:cNvSpPr>
          <p:nvPr/>
        </p:nvSpPr>
        <p:spPr>
          <a:xfrm>
            <a:off x="1651000" y="1524000"/>
            <a:ext cx="7493000" cy="3040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Obtener información de la escuela</a:t>
            </a: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Comunicación con la escuela</a:t>
            </a: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Tecnología en la Educación</a:t>
            </a:r>
          </a:p>
        </p:txBody>
      </p:sp>
      <p:sp>
        <p:nvSpPr>
          <p:cNvPr id="6" name="Google Shape;80;p21">
            <a:extLst>
              <a:ext uri="{FF2B5EF4-FFF2-40B4-BE49-F238E27FC236}">
                <a16:creationId xmlns:a16="http://schemas.microsoft.com/office/drawing/2014/main" xmlns="" id="{2A1054AF-5C33-4DBC-AB5A-A9306EA5B7A8}"/>
              </a:ext>
            </a:extLst>
          </p:cNvPr>
          <p:cNvSpPr txBox="1">
            <a:spLocks/>
          </p:cNvSpPr>
          <p:nvPr/>
        </p:nvSpPr>
        <p:spPr>
          <a:xfrm>
            <a:off x="647700" y="454094"/>
            <a:ext cx="9144000" cy="828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s-AR" sz="480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Agenda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2"/>
          <p:cNvSpPr txBox="1">
            <a:spLocks noGrp="1"/>
          </p:cNvSpPr>
          <p:nvPr>
            <p:ph type="ctrTitle" idx="4294967295"/>
          </p:nvPr>
        </p:nvSpPr>
        <p:spPr>
          <a:xfrm>
            <a:off x="0" y="2228850"/>
            <a:ext cx="9144000" cy="209391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Nombrar una forma en </a:t>
            </a:r>
            <a:r>
              <a:rPr lang="es-A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que </a:t>
            </a:r>
            <a:r>
              <a:rPr lang="es-AR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la escuela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les comunica </a:t>
            </a:r>
            <a:r>
              <a:rPr lang="es-AR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información.</a:t>
            </a:r>
          </a:p>
        </p:txBody>
      </p:sp>
      <p:sp>
        <p:nvSpPr>
          <p:cNvPr id="87" name="Google Shape;87;p22"/>
          <p:cNvSpPr txBox="1">
            <a:spLocks noGrp="1"/>
          </p:cNvSpPr>
          <p:nvPr>
            <p:ph type="title" idx="4294967295"/>
          </p:nvPr>
        </p:nvSpPr>
        <p:spPr>
          <a:xfrm>
            <a:off x="0" y="1570038"/>
            <a:ext cx="9144000" cy="8286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360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Presentación y comentarios: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95;p23">
            <a:extLst>
              <a:ext uri="{FF2B5EF4-FFF2-40B4-BE49-F238E27FC236}">
                <a16:creationId xmlns:a16="http://schemas.microsoft.com/office/drawing/2014/main" xmlns="" id="{AC010A61-FFAF-48B6-AECF-72810F9E010B}"/>
              </a:ext>
            </a:extLst>
          </p:cNvPr>
          <p:cNvSpPr txBox="1">
            <a:spLocks/>
          </p:cNvSpPr>
          <p:nvPr/>
        </p:nvSpPr>
        <p:spPr>
          <a:xfrm>
            <a:off x="0" y="1652871"/>
            <a:ext cx="5699125" cy="285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Documentos que </a:t>
            </a: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se envían al </a:t>
            </a:r>
            <a:r>
              <a:rPr lang="es-AR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hogar con </a:t>
            </a: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el </a:t>
            </a:r>
            <a:r>
              <a:rPr lang="es-AR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alumno</a:t>
            </a:r>
            <a:endParaRPr lang="es-AR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En persona</a:t>
            </a: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Sitio web de la escuela</a:t>
            </a: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Publicación en redes sociales</a:t>
            </a: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Llamada telefónica personal</a:t>
            </a: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Llamada telefónica automática</a:t>
            </a:r>
          </a:p>
          <a:p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  <p:sp>
        <p:nvSpPr>
          <p:cNvPr id="7" name="Google Shape;94;p23">
            <a:extLst>
              <a:ext uri="{FF2B5EF4-FFF2-40B4-BE49-F238E27FC236}">
                <a16:creationId xmlns:a16="http://schemas.microsoft.com/office/drawing/2014/main" xmlns="" id="{A6A6F1A9-623C-4326-91F6-AD09903867D8}"/>
              </a:ext>
            </a:extLst>
          </p:cNvPr>
          <p:cNvSpPr txBox="1">
            <a:spLocks/>
          </p:cNvSpPr>
          <p:nvPr/>
        </p:nvSpPr>
        <p:spPr>
          <a:xfrm>
            <a:off x="0" y="469900"/>
            <a:ext cx="9144000" cy="828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AR" sz="320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Formas en las que la escuela </a:t>
            </a:r>
          </a:p>
          <a:p>
            <a:pPr algn="ctr"/>
            <a:r>
              <a:rPr lang="es-AR" sz="320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les comunica información: </a:t>
            </a:r>
          </a:p>
        </p:txBody>
      </p:sp>
      <p:sp>
        <p:nvSpPr>
          <p:cNvPr id="8" name="Google Shape;96;p23">
            <a:extLst>
              <a:ext uri="{FF2B5EF4-FFF2-40B4-BE49-F238E27FC236}">
                <a16:creationId xmlns:a16="http://schemas.microsoft.com/office/drawing/2014/main" xmlns="" id="{AEBE6ED5-1562-48C1-8C58-D79345260718}"/>
              </a:ext>
            </a:extLst>
          </p:cNvPr>
          <p:cNvSpPr txBox="1"/>
          <p:nvPr/>
        </p:nvSpPr>
        <p:spPr>
          <a:xfrm>
            <a:off x="5403843" y="1864667"/>
            <a:ext cx="3438315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0640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Mensaje de texto</a:t>
            </a:r>
          </a:p>
          <a:p>
            <a:pPr marL="457200" lvl="0" indent="-40640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Correo electrónico</a:t>
            </a:r>
          </a:p>
          <a:p>
            <a:pPr marL="457200" lvl="0" indent="-40640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Aplicaciones especializadas</a:t>
            </a:r>
          </a:p>
          <a:p>
            <a:pPr marL="457200" lvl="0" indent="-40640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¡Muchas otras más!</a:t>
            </a: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chemeClr val="dk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3"/>
          <p:cNvSpPr txBox="1">
            <a:spLocks noGrp="1"/>
          </p:cNvSpPr>
          <p:nvPr>
            <p:ph type="title" idx="4294967295"/>
          </p:nvPr>
        </p:nvSpPr>
        <p:spPr>
          <a:xfrm>
            <a:off x="0" y="317500"/>
            <a:ext cx="9144000" cy="152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6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Lo Más y lo Menos</a:t>
            </a:r>
            <a:r>
              <a:rPr lang="es-AR" sz="36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:</a:t>
            </a:r>
            <a:r>
              <a:rPr lang="es-AR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/>
            </a:r>
            <a:br>
              <a:rPr lang="es-AR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</a:br>
            <a:r>
              <a:rPr lang="es-AR" sz="36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¿EFICIENTE?</a:t>
            </a:r>
          </a:p>
        </p:txBody>
      </p:sp>
      <p:sp>
        <p:nvSpPr>
          <p:cNvPr id="6" name="Google Shape;95;p23">
            <a:extLst>
              <a:ext uri="{FF2B5EF4-FFF2-40B4-BE49-F238E27FC236}">
                <a16:creationId xmlns:a16="http://schemas.microsoft.com/office/drawing/2014/main" xmlns="" id="{200F9561-0919-44D2-9300-D27F039A32CC}"/>
              </a:ext>
            </a:extLst>
          </p:cNvPr>
          <p:cNvSpPr txBox="1">
            <a:spLocks/>
          </p:cNvSpPr>
          <p:nvPr/>
        </p:nvSpPr>
        <p:spPr>
          <a:xfrm>
            <a:off x="108288" y="1673600"/>
            <a:ext cx="5699125" cy="285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Documentos </a:t>
            </a: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que se envían al </a:t>
            </a:r>
            <a:r>
              <a:rPr lang="es-AR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hogar con </a:t>
            </a: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el </a:t>
            </a:r>
            <a:r>
              <a:rPr lang="es-AR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alumno</a:t>
            </a:r>
            <a:endParaRPr lang="es-AR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En persona</a:t>
            </a: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Sitio web de la escuela</a:t>
            </a: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Publicación en redes sociales</a:t>
            </a: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Llamada telefónica personal</a:t>
            </a: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Llamada telefónica automática</a:t>
            </a:r>
          </a:p>
          <a:p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  <p:sp>
        <p:nvSpPr>
          <p:cNvPr id="7" name="Google Shape;96;p23">
            <a:extLst>
              <a:ext uri="{FF2B5EF4-FFF2-40B4-BE49-F238E27FC236}">
                <a16:creationId xmlns:a16="http://schemas.microsoft.com/office/drawing/2014/main" xmlns="" id="{CC588193-3882-425E-AECF-604358FB3F70}"/>
              </a:ext>
            </a:extLst>
          </p:cNvPr>
          <p:cNvSpPr txBox="1"/>
          <p:nvPr/>
        </p:nvSpPr>
        <p:spPr>
          <a:xfrm>
            <a:off x="5335480" y="1651376"/>
            <a:ext cx="3586578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0640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Mensaje de texto</a:t>
            </a:r>
          </a:p>
          <a:p>
            <a:pPr marL="457200" lvl="0" indent="-40640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Correo electrónico</a:t>
            </a:r>
          </a:p>
          <a:p>
            <a:pPr marL="457200" lvl="0" indent="-40640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Aplicaciones especializadas</a:t>
            </a:r>
          </a:p>
          <a:p>
            <a:pPr marL="457200" lvl="0" indent="-40640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¡Muchas otras más!</a:t>
            </a: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chemeClr val="dk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82354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95;p23">
            <a:extLst>
              <a:ext uri="{FF2B5EF4-FFF2-40B4-BE49-F238E27FC236}">
                <a16:creationId xmlns:a16="http://schemas.microsoft.com/office/drawing/2014/main" xmlns="" id="{76BE4195-8292-4115-8A05-8D6A021BBEE7}"/>
              </a:ext>
            </a:extLst>
          </p:cNvPr>
          <p:cNvSpPr txBox="1">
            <a:spLocks/>
          </p:cNvSpPr>
          <p:nvPr/>
        </p:nvSpPr>
        <p:spPr>
          <a:xfrm>
            <a:off x="108288" y="1652871"/>
            <a:ext cx="5699125" cy="285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Documentos </a:t>
            </a: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que se envían al </a:t>
            </a:r>
            <a:r>
              <a:rPr lang="es-AR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hogar con </a:t>
            </a: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el </a:t>
            </a:r>
            <a:r>
              <a:rPr lang="es-AR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alumno</a:t>
            </a:r>
            <a:endParaRPr lang="es-AR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En persona</a:t>
            </a: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Sitio web de la escuela</a:t>
            </a: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Publicación en redes sociales</a:t>
            </a: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Llamada telefónica personal</a:t>
            </a: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Llamada telefónica automática</a:t>
            </a:r>
          </a:p>
          <a:p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  <p:sp>
        <p:nvSpPr>
          <p:cNvPr id="7" name="Google Shape;96;p23">
            <a:extLst>
              <a:ext uri="{FF2B5EF4-FFF2-40B4-BE49-F238E27FC236}">
                <a16:creationId xmlns:a16="http://schemas.microsoft.com/office/drawing/2014/main" xmlns="" id="{7FC9BC7F-9F78-4A92-B565-F4D34B042B40}"/>
              </a:ext>
            </a:extLst>
          </p:cNvPr>
          <p:cNvSpPr txBox="1"/>
          <p:nvPr/>
        </p:nvSpPr>
        <p:spPr>
          <a:xfrm>
            <a:off x="5406502" y="1676871"/>
            <a:ext cx="3524434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0640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Mensaje de texto</a:t>
            </a:r>
          </a:p>
          <a:p>
            <a:pPr marL="457200" lvl="0" indent="-40640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Correo electrónico</a:t>
            </a:r>
          </a:p>
          <a:p>
            <a:pPr marL="457200" lvl="0" indent="-40640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Aplicaciones especializadas</a:t>
            </a:r>
          </a:p>
          <a:p>
            <a:pPr marL="457200" lvl="0" indent="-40640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¡Muchas otras más!</a:t>
            </a: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chemeClr val="dk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  <p:sp>
        <p:nvSpPr>
          <p:cNvPr id="8" name="Google Shape;93;p23">
            <a:extLst>
              <a:ext uri="{FF2B5EF4-FFF2-40B4-BE49-F238E27FC236}">
                <a16:creationId xmlns:a16="http://schemas.microsoft.com/office/drawing/2014/main" xmlns="" id="{CBA5ECA7-0166-43E0-9959-644567061145}"/>
              </a:ext>
            </a:extLst>
          </p:cNvPr>
          <p:cNvSpPr txBox="1">
            <a:spLocks/>
          </p:cNvSpPr>
          <p:nvPr/>
        </p:nvSpPr>
        <p:spPr>
          <a:xfrm>
            <a:off x="0" y="317500"/>
            <a:ext cx="9144000" cy="15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ES" sz="36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Lo Más y lo Menos</a:t>
            </a:r>
            <a:r>
              <a:rPr lang="es-AR" sz="36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:</a:t>
            </a:r>
            <a:r>
              <a:rPr lang="es-AR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/>
            </a:r>
            <a:br>
              <a:rPr lang="es-AR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</a:br>
            <a:r>
              <a:rPr lang="es-AR" sz="36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¿</a:t>
            </a:r>
            <a:r>
              <a:rPr lang="es-AR" sz="36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PRIVADO?</a:t>
            </a:r>
            <a:endParaRPr lang="es-AR" sz="36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4722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3"/>
          <p:cNvSpPr txBox="1">
            <a:spLocks noGrp="1"/>
          </p:cNvSpPr>
          <p:nvPr>
            <p:ph type="title" idx="4294967295"/>
          </p:nvPr>
        </p:nvSpPr>
        <p:spPr>
          <a:xfrm>
            <a:off x="0" y="317500"/>
            <a:ext cx="9144000" cy="152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6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Lo Más y lo Menos</a:t>
            </a:r>
            <a:r>
              <a:rPr lang="es-AR" sz="36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:</a:t>
            </a:r>
            <a:r>
              <a:rPr lang="es-AR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/>
            </a:r>
            <a:br>
              <a:rPr lang="es-AR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</a:br>
            <a:r>
              <a:rPr lang="es-AR" sz="36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¿</a:t>
            </a:r>
            <a:r>
              <a:rPr lang="es-AR" sz="36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INTERACTIVO?</a:t>
            </a:r>
            <a:endParaRPr lang="es-AR" sz="36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  <p:sp>
        <p:nvSpPr>
          <p:cNvPr id="6" name="Google Shape;95;p23">
            <a:extLst>
              <a:ext uri="{FF2B5EF4-FFF2-40B4-BE49-F238E27FC236}">
                <a16:creationId xmlns:a16="http://schemas.microsoft.com/office/drawing/2014/main" xmlns="" id="{F67B8447-BB40-4DF1-ACDB-CD0CCC5B03C7}"/>
              </a:ext>
            </a:extLst>
          </p:cNvPr>
          <p:cNvSpPr txBox="1">
            <a:spLocks/>
          </p:cNvSpPr>
          <p:nvPr/>
        </p:nvSpPr>
        <p:spPr>
          <a:xfrm>
            <a:off x="108288" y="1639424"/>
            <a:ext cx="5699125" cy="285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Documentos </a:t>
            </a: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que se envían al </a:t>
            </a:r>
            <a:r>
              <a:rPr lang="es-AR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hogar con </a:t>
            </a: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el </a:t>
            </a:r>
            <a:r>
              <a:rPr lang="es-AR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alumno</a:t>
            </a:r>
            <a:endParaRPr lang="es-AR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En persona</a:t>
            </a: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Sitio web de la escuela</a:t>
            </a: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Publicación en redes sociales</a:t>
            </a: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Llamada telefónica personal</a:t>
            </a: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Llamada telefónica automática</a:t>
            </a:r>
          </a:p>
          <a:p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  <p:sp>
        <p:nvSpPr>
          <p:cNvPr id="7" name="Google Shape;96;p23">
            <a:extLst>
              <a:ext uri="{FF2B5EF4-FFF2-40B4-BE49-F238E27FC236}">
                <a16:creationId xmlns:a16="http://schemas.microsoft.com/office/drawing/2014/main" xmlns="" id="{92E08BEF-7AE6-4C80-9C81-A426B1B1F29C}"/>
              </a:ext>
            </a:extLst>
          </p:cNvPr>
          <p:cNvSpPr txBox="1"/>
          <p:nvPr/>
        </p:nvSpPr>
        <p:spPr>
          <a:xfrm>
            <a:off x="5282819" y="1669212"/>
            <a:ext cx="3506073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0640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Mensaje de texto</a:t>
            </a:r>
          </a:p>
          <a:p>
            <a:pPr marL="457200" lvl="0" indent="-40640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Correo electrónico</a:t>
            </a:r>
          </a:p>
          <a:p>
            <a:pPr marL="457200" lvl="0" indent="-40640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Aplicaciones especializadas</a:t>
            </a:r>
          </a:p>
          <a:p>
            <a:pPr marL="457200" lvl="0" indent="-40640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¡Muchas otras más!</a:t>
            </a: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chemeClr val="dk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97568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95;p23">
            <a:extLst>
              <a:ext uri="{FF2B5EF4-FFF2-40B4-BE49-F238E27FC236}">
                <a16:creationId xmlns:a16="http://schemas.microsoft.com/office/drawing/2014/main" xmlns="" id="{2B17CD49-B2B5-434C-8556-A5A6C8E65FCE}"/>
              </a:ext>
            </a:extLst>
          </p:cNvPr>
          <p:cNvSpPr txBox="1">
            <a:spLocks/>
          </p:cNvSpPr>
          <p:nvPr/>
        </p:nvSpPr>
        <p:spPr>
          <a:xfrm>
            <a:off x="108288" y="1666318"/>
            <a:ext cx="5699125" cy="285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Documentos </a:t>
            </a: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que se envían al </a:t>
            </a:r>
            <a:r>
              <a:rPr lang="es-AR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hogar con </a:t>
            </a: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el </a:t>
            </a:r>
            <a:r>
              <a:rPr lang="es-AR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alumno</a:t>
            </a:r>
            <a:endParaRPr lang="es-AR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En persona</a:t>
            </a: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Sitio web de la escuela</a:t>
            </a: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Publicación en redes sociales</a:t>
            </a: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Llamada telefónica personal</a:t>
            </a: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Llamada telefónica automática</a:t>
            </a:r>
          </a:p>
          <a:p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  <p:sp>
        <p:nvSpPr>
          <p:cNvPr id="7" name="Google Shape;96;p23">
            <a:extLst>
              <a:ext uri="{FF2B5EF4-FFF2-40B4-BE49-F238E27FC236}">
                <a16:creationId xmlns:a16="http://schemas.microsoft.com/office/drawing/2014/main" xmlns="" id="{86BF0525-D525-4A76-899A-1E9061B7CC93}"/>
              </a:ext>
            </a:extLst>
          </p:cNvPr>
          <p:cNvSpPr txBox="1"/>
          <p:nvPr/>
        </p:nvSpPr>
        <p:spPr>
          <a:xfrm>
            <a:off x="5363502" y="1701339"/>
            <a:ext cx="3478657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0640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Mensaje de texto</a:t>
            </a:r>
          </a:p>
          <a:p>
            <a:pPr marL="457200" lvl="0" indent="-40640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Correo electrónico</a:t>
            </a:r>
          </a:p>
          <a:p>
            <a:pPr marL="457200" lvl="0" indent="-40640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Aplicaciones especializadas</a:t>
            </a:r>
          </a:p>
          <a:p>
            <a:pPr marL="457200" lvl="0" indent="-40640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¡Muchas otras más!</a:t>
            </a: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chemeClr val="dk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  <p:sp>
        <p:nvSpPr>
          <p:cNvPr id="10" name="Google Shape;93;p23">
            <a:extLst>
              <a:ext uri="{FF2B5EF4-FFF2-40B4-BE49-F238E27FC236}">
                <a16:creationId xmlns:a16="http://schemas.microsoft.com/office/drawing/2014/main" xmlns="" id="{D298C618-EBAB-412C-B8B9-92171AB7785A}"/>
              </a:ext>
            </a:extLst>
          </p:cNvPr>
          <p:cNvSpPr txBox="1">
            <a:spLocks/>
          </p:cNvSpPr>
          <p:nvPr/>
        </p:nvSpPr>
        <p:spPr>
          <a:xfrm>
            <a:off x="0" y="330200"/>
            <a:ext cx="9144000" cy="15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ES" sz="36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Lo Más y lo Menos</a:t>
            </a:r>
            <a:r>
              <a:rPr lang="es-AR" sz="36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:</a:t>
            </a:r>
            <a:r>
              <a:rPr lang="es-AR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/>
            </a:r>
            <a:br>
              <a:rPr lang="es-AR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</a:br>
            <a:r>
              <a:rPr lang="es-AR" sz="36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¿CONVENIENTE PARA USTEDES?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68890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20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Simple Light">
  <a:themeElements>
    <a:clrScheme name="Custom 2">
      <a:dk1>
        <a:srgbClr val="06235E"/>
      </a:dk1>
      <a:lt1>
        <a:srgbClr val="FEFEFE"/>
      </a:lt1>
      <a:dk2>
        <a:srgbClr val="53585F"/>
      </a:dk2>
      <a:lt2>
        <a:srgbClr val="C9DAF8"/>
      </a:lt2>
      <a:accent1>
        <a:srgbClr val="4286F3"/>
      </a:accent1>
      <a:accent2>
        <a:srgbClr val="0F9D58"/>
      </a:accent2>
      <a:accent3>
        <a:srgbClr val="FABB05"/>
      </a:accent3>
      <a:accent4>
        <a:srgbClr val="DB4437"/>
      </a:accent4>
      <a:accent5>
        <a:srgbClr val="666666"/>
      </a:accent5>
      <a:accent6>
        <a:srgbClr val="FFD966"/>
      </a:accent6>
      <a:hlink>
        <a:srgbClr val="1155CC"/>
      </a:hlink>
      <a:folHlink>
        <a:srgbClr val="0097A7"/>
      </a:folHlink>
    </a:clrScheme>
    <a:fontScheme name="Main">
      <a:majorFont>
        <a:latin typeface="Open Sans SemiBold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2CBC211E-71AA-45E6-BF74-B30C95DB8553}" vid="{6F670111-A68C-4529-8F26-B171CDDC686B}"/>
    </a:ext>
  </a:extLst>
</a:theme>
</file>

<file path=ppt/theme/theme2.xml><?xml version="1.0" encoding="utf-8"?>
<a:theme xmlns:a="http://schemas.openxmlformats.org/drawingml/2006/main" name="White">
  <a:themeElements>
    <a:clrScheme name="Google DH">
      <a:dk1>
        <a:srgbClr val="FFFFFF"/>
      </a:dk1>
      <a:lt1>
        <a:srgbClr val="FFFFFF"/>
      </a:lt1>
      <a:dk2>
        <a:srgbClr val="53585F"/>
      </a:dk2>
      <a:lt2>
        <a:srgbClr val="DCDEE0"/>
      </a:lt2>
      <a:accent1>
        <a:srgbClr val="4286F3"/>
      </a:accent1>
      <a:accent2>
        <a:srgbClr val="0F9D58"/>
      </a:accent2>
      <a:accent3>
        <a:srgbClr val="FABB05"/>
      </a:accent3>
      <a:accent4>
        <a:srgbClr val="DB4437"/>
      </a:accent4>
      <a:accent5>
        <a:srgbClr val="666666"/>
      </a:accent5>
      <a:accent6>
        <a:srgbClr val="B3B3B3"/>
      </a:accent6>
      <a:hlink>
        <a:srgbClr val="00A9A0"/>
      </a:hlink>
      <a:folHlink>
        <a:srgbClr val="108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2CBC211E-71AA-45E6-BF74-B30C95DB8553}" vid="{246CF830-6344-4CCA-A3E3-1DDE13533B57}"/>
    </a:ext>
  </a:extLst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36</TotalTime>
  <Words>541</Words>
  <Application>Microsoft Office PowerPoint</Application>
  <PresentationFormat>On-screen Show (16:9)</PresentationFormat>
  <Paragraphs>117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30" baseType="lpstr">
      <vt:lpstr>Open Sans</vt:lpstr>
      <vt:lpstr>Helvetica Neue Light</vt:lpstr>
      <vt:lpstr>Average</vt:lpstr>
      <vt:lpstr>Arial</vt:lpstr>
      <vt:lpstr>Wingdings</vt:lpstr>
      <vt:lpstr>Roboto</vt:lpstr>
      <vt:lpstr>Open Sans SemiBold</vt:lpstr>
      <vt:lpstr>Times New Roman</vt:lpstr>
      <vt:lpstr>Simple Light</vt:lpstr>
      <vt:lpstr>White</vt:lpstr>
      <vt:lpstr>Registrarse (el adulto y el estudiante). Encender la computadora e iniciar sesión. Comprobar que la batería esté cargada o buscar un lugar donde conectarla.</vt:lpstr>
      <vt:lpstr>PowerPoint Presentation</vt:lpstr>
      <vt:lpstr>PowerPoint Presentation</vt:lpstr>
      <vt:lpstr>Nombrar una forma en que la escuela  les comunica información.</vt:lpstr>
      <vt:lpstr>PowerPoint Presentation</vt:lpstr>
      <vt:lpstr>Lo Más y lo Menos: ¿EFICIENTE?</vt:lpstr>
      <vt:lpstr>PowerPoint Presentation</vt:lpstr>
      <vt:lpstr>Lo Más y lo Menos: ¿INTERACTIVO?</vt:lpstr>
      <vt:lpstr>PowerPoint Presentation</vt:lpstr>
      <vt:lpstr>PowerPoint Presentation</vt:lpstr>
      <vt:lpstr> ¿LO MEJOR? Depende.</vt:lpstr>
      <vt:lpstr>PowerPoint Presentation</vt:lpstr>
      <vt:lpstr>Sitio Web y Redes Sociales de la Escuela</vt:lpstr>
      <vt:lpstr>PowerPoint Presentation</vt:lpstr>
      <vt:lpstr>¿Por qué el correo electrónico podría ser una buena  opción para contactarse con la escuela?  ¿Cuándo podría ser una mala opción?</vt:lpstr>
      <vt:lpstr>¿Qué información debería incluirse en un mensaje de correo electrónico dirigido a un maestro?</vt:lpstr>
      <vt:lpstr>¿Preguntas o comentarios? </vt:lpstr>
      <vt:lpstr>Aplicaciones y Recursos de la Escuela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Digital Literacy Workshops</dc:title>
  <dc:creator>Sullivan, Kaili</dc:creator>
  <cp:lastModifiedBy>Jackie Metivier</cp:lastModifiedBy>
  <cp:revision>14</cp:revision>
  <dcterms:modified xsi:type="dcterms:W3CDTF">2021-10-30T18:40:47Z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791396BC-76DA-4B8A-9A17-B1C1CC599932</vt:lpwstr>
  </property>
  <property fmtid="{D5CDD505-2E9C-101B-9397-08002B2CF9AE}" pid="3" name="ArticulatePath">
    <vt:lpwstr>https://ncconnect-my.sharepoint.com/personal/abigail_waldrupe_ncdcr_gov/Documents/Toolkit/Workshop Documents/Session 5 - Interacting with School/Session 5 - abbreviated adult_combined group</vt:lpwstr>
  </property>
</Properties>
</file>