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ppt/tags/tag41.xml" ContentType="application/vnd.openxmlformats-officedocument.presentationml.tags+xml"/>
  <Override PartName="/ppt/notesSlides/notesSlide40.xml" ContentType="application/vnd.openxmlformats-officedocument.presentationml.notesSlide+xml"/>
  <Override PartName="/ppt/tags/tag42.xml" ContentType="application/vnd.openxmlformats-officedocument.presentationml.tags+xml"/>
  <Override PartName="/ppt/notesSlides/notesSlide41.xml" ContentType="application/vnd.openxmlformats-officedocument.presentationml.notesSlide+xml"/>
  <Override PartName="/ppt/tags/tag43.xml" ContentType="application/vnd.openxmlformats-officedocument.presentationml.tags+xml"/>
  <Override PartName="/ppt/notesSlides/notesSlide42.xml" ContentType="application/vnd.openxmlformats-officedocument.presentationml.notesSlide+xml"/>
  <Override PartName="/ppt/tags/tag44.xml" ContentType="application/vnd.openxmlformats-officedocument.presentationml.tags+xml"/>
  <Override PartName="/ppt/notesSlides/notesSlide43.xml" ContentType="application/vnd.openxmlformats-officedocument.presentationml.notesSlide+xml"/>
  <Override PartName="/ppt/tags/tag45.xml" ContentType="application/vnd.openxmlformats-officedocument.presentationml.tags+xml"/>
  <Override PartName="/ppt/notesSlides/notesSlide44.xml" ContentType="application/vnd.openxmlformats-officedocument.presentationml.notesSlide+xml"/>
  <Override PartName="/ppt/tags/tag46.xml" ContentType="application/vnd.openxmlformats-officedocument.presentationml.tags+xml"/>
  <Override PartName="/ppt/notesSlides/notesSlide45.xml" ContentType="application/vnd.openxmlformats-officedocument.presentationml.notesSlide+xml"/>
  <Override PartName="/ppt/tags/tag47.xml" ContentType="application/vnd.openxmlformats-officedocument.presentationml.tags+xml"/>
  <Override PartName="/ppt/notesSlides/notesSlide46.xml" ContentType="application/vnd.openxmlformats-officedocument.presentationml.notesSlide+xml"/>
  <Override PartName="/ppt/tags/tag48.xml" ContentType="application/vnd.openxmlformats-officedocument.presentationml.tags+xml"/>
  <Override PartName="/ppt/notesSlides/notesSlide47.xml" ContentType="application/vnd.openxmlformats-officedocument.presentationml.notesSlide+xml"/>
  <Override PartName="/ppt/tags/tag49.xml" ContentType="application/vnd.openxmlformats-officedocument.presentationml.tags+xml"/>
  <Override PartName="/ppt/notesSlides/notesSlide48.xml" ContentType="application/vnd.openxmlformats-officedocument.presentationml.notesSlide+xml"/>
  <Override PartName="/ppt/tags/tag50.xml" ContentType="application/vnd.openxmlformats-officedocument.presentationml.tags+xml"/>
  <Override PartName="/ppt/notesSlides/notesSlide49.xml" ContentType="application/vnd.openxmlformats-officedocument.presentationml.notesSlide+xml"/>
  <Override PartName="/ppt/tags/tag51.xml" ContentType="application/vnd.openxmlformats-officedocument.presentationml.tags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6" r:id="rId1"/>
    <p:sldMasterId id="2147483684" r:id="rId2"/>
  </p:sldMasterIdLst>
  <p:notesMasterIdLst>
    <p:notesMasterId r:id="rId53"/>
  </p:notes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30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</p:sldIdLst>
  <p:sldSz cx="9144000" cy="5143500" type="screen16x9"/>
  <p:notesSz cx="6858000" cy="9144000"/>
  <p:embeddedFontLst>
    <p:embeddedFont>
      <p:font typeface="Castellar" panose="020A0402060406010301" pitchFamily="18" charset="0"/>
      <p:regular r:id="rId54"/>
    </p:embeddedFont>
    <p:embeddedFont>
      <p:font typeface="Open Sans" panose="020B0604020202020204" charset="0"/>
      <p:regular r:id="rId55"/>
      <p:bold r:id="rId56"/>
    </p:embeddedFont>
    <p:embeddedFont>
      <p:font typeface="Roboto" panose="020B0604020202020204" charset="0"/>
      <p:regular r:id="rId57"/>
      <p:bold r:id="rId58"/>
      <p:italic r:id="rId59"/>
      <p:boldItalic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Open Sans SemiBold" panose="020B0604020202020204" charset="0"/>
      <p:bold r:id="rId65"/>
      <p:boldItalic r:id="rId66"/>
    </p:embeddedFont>
    <p:embeddedFont>
      <p:font typeface="Helvetica Neue Light" panose="020B0604020202020204" charset="0"/>
      <p:regular r:id="rId67"/>
      <p:bold r:id="rId68"/>
      <p:italic r:id="rId69"/>
      <p:boldItalic r:id="rId70"/>
    </p:embeddedFont>
    <p:embeddedFont>
      <p:font typeface="Average" panose="020B0604020202020204" charset="0"/>
      <p:regular r:id="rId71"/>
    </p:embeddedFont>
    <p:embeddedFont>
      <p:font typeface="Calibri Light" panose="020F0302020204030204" pitchFamily="34" charset="0"/>
      <p:regular r:id="rId72"/>
      <p:italic r:id="rId73"/>
    </p:embeddedFont>
    <p:embeddedFont>
      <p:font typeface="Open Sans bold" panose="020B0604020202020204" charset="0"/>
      <p:bold r:id="rId74"/>
    </p:embeddedFont>
  </p:embeddedFontLst>
  <p:custDataLst>
    <p:tags r:id="rId75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briela Rangel" initials="GR" lastIdx="2" clrIdx="0">
    <p:extLst>
      <p:ext uri="{19B8F6BF-5375-455C-9EA6-DF929625EA0E}">
        <p15:presenceInfo xmlns:p15="http://schemas.microsoft.com/office/powerpoint/2012/main" userId="S::gaby@bicomms.com::1ce43b82-c5a2-4081-ae9c-5793604531b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05" autoAdjust="0"/>
  </p:normalViewPr>
  <p:slideViewPr>
    <p:cSldViewPr snapToGrid="0">
      <p:cViewPr varScale="1">
        <p:scale>
          <a:sx n="142" d="100"/>
          <a:sy n="142" d="100"/>
        </p:scale>
        <p:origin x="7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2.fntdata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76" Type="http://schemas.openxmlformats.org/officeDocument/2006/relationships/commentAuthors" Target="commentAuthors.xml"/><Relationship Id="rId7" Type="http://schemas.openxmlformats.org/officeDocument/2006/relationships/slide" Target="slides/slide5.xml"/><Relationship Id="rId71" Type="http://schemas.openxmlformats.org/officeDocument/2006/relationships/font" Target="fonts/font1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74" Type="http://schemas.openxmlformats.org/officeDocument/2006/relationships/font" Target="fonts/font21.fntdata"/><Relationship Id="rId79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font" Target="fonts/font20.fntdata"/><Relationship Id="rId78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77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9.fntdata"/><Relationship Id="rId80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436893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5a883c170b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5a883c170b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6029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6cc3c6dd0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6cc3c6dd0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1224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519c4a0bdc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519c4a0bdc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56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6cc3c6dd07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6cc3c6dd07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60956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6bdcf37181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6bdcf37181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951966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6cc3c6dd07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6cc3c6dd07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38763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6cc3c6dd07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6cc3c6dd07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5938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6cc3c6dd07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6cc3c6dd07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78847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6cc84f6416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6cc84f6416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5988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6cc84f6416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6cc84f6416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7755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6cc84f64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6cc84f64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4673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97765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6cc84f6416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6cc84f6416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9714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6cc84f6416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6cc84f6416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969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6cc84f6416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6cc84f6416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403530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6cc84f6416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6cc84f6416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23704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6cc84f6416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6cc84f6416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0491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6cc84f6416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6cc84f6416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2789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6cc84f6416_0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6cc84f6416_0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1748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6cc84f641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6cc84f641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36626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6cc84f6416_0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6cc84f6416_0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50330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6cd963106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6cd963106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46445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b83a6e18aaa509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b83a6e18aaa509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9332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6cd963106c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6cd963106c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4088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19c4a0b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19c4a0bd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698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6cfd97afa3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6cfd97afa3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68814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6cc3c6dd07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6cc3c6dd07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94903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6cc3c6dd07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6cc3c6dd07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80688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6cc3c6dd07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6cc3c6dd07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16534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6cc3c6dd07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6cc3c6dd07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97193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6cfd97afa3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6cfd97afa3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40490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6cfd97afa3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6cfd97afa3_1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32591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6cfd97afa3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6cfd97afa3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1099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cbeaa1dd9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cbeaa1dd9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1759393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6cfd97afa3_1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6cfd97afa3_1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46199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6cfd97afa3_1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6cfd97afa3_1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63046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6cfd97afa3_1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6cfd97afa3_1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566961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6cfd97afa3_1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6cfd97afa3_1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633520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6cfd97afa3_1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6cfd97afa3_1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3096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6cfd97afa3_1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6cfd97afa3_1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607812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6cfd97afa3_1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6cfd97afa3_1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4169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6cfd97afa3_1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6cfd97afa3_1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5495766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6cfd97afa3_1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6cfd97afa3_1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94084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6cfd97afa3_1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6cfd97afa3_1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7133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19c4a0b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19c4a0bd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Tx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9693927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6cd963106c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6cd963106c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1074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6cbfd9651c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6cbfd9651c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2264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6bdcf3718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6bdcf3718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1128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6cbfd9651c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6cbfd9651c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4857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6cc3c6dd0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6cc3c6dd0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5526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F3BFC8C-58E7-48C4-B7AE-9A0235CB6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83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6D95FE1-C2DB-47BD-8BC8-DF7C7126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425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403533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89031A-77AD-4F71-81E1-30B486ADC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76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56B42E4-DE1F-4467-80BE-02B56CFA0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980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 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357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1511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36015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>
  <p:cSld name="1_Blank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221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05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01623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801499-6F36-4EA3-BAA2-F50C20541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8976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53219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 preserve="1">
  <p:cSld name="1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001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6938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EA47FE4-D095-48D8-926D-A2AE9B7B16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714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8B0AB5E-F1AD-4785-9B6C-5EED8F166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57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04623A4-B66C-4E1D-B8F3-D98E5026E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182C54-E97A-4098-B166-3731ED3DE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34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ED28039-16E3-40E0-8485-20077F217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67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2FCAD9B-061A-4533-AFE4-3955FC0E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218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D6300B-240B-495C-A953-685FBA573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3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3F6DBD-C39C-4C79-AD26-D2AADD364837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xmlns="" id="{C5774C58-D1C6-4C50-AECD-6D8972474D7F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321173" y="314727"/>
            <a:ext cx="4362451" cy="423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227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12812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3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5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9.xml"/><Relationship Id="rId6" Type="http://schemas.openxmlformats.org/officeDocument/2006/relationships/hyperlink" Target="http://bit.ly/infojudge" TargetMode="External"/><Relationship Id="rId5" Type="http://schemas.openxmlformats.org/officeDocument/2006/relationships/image" Target="../media/image8.jpg"/><Relationship Id="rId4" Type="http://schemas.openxmlformats.org/officeDocument/2006/relationships/hyperlink" Target="http://www.youtube.com/watch?v=SjLma6thE6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2.xml"/><Relationship Id="rId5" Type="http://schemas.openxmlformats.org/officeDocument/2006/relationships/hyperlink" Target="https://www.politifact.com/" TargetMode="External"/><Relationship Id="rId4" Type="http://schemas.openxmlformats.org/officeDocument/2006/relationships/hyperlink" Target="http://snopes.com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3.xml"/><Relationship Id="rId5" Type="http://schemas.openxmlformats.org/officeDocument/2006/relationships/hyperlink" Target="http://bit.ly/info3test" TargetMode="External"/><Relationship Id="rId4" Type="http://schemas.openxmlformats.org/officeDocument/2006/relationships/hyperlink" Target="http://bit.ly/info5test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4.xml"/><Relationship Id="rId4" Type="http://schemas.openxmlformats.org/officeDocument/2006/relationships/hyperlink" Target="http://bit.ly/info4test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6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7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9.xml"/><Relationship Id="rId5" Type="http://schemas.openxmlformats.org/officeDocument/2006/relationships/image" Target="../media/image11.jpg"/><Relationship Id="rId4" Type="http://schemas.openxmlformats.org/officeDocument/2006/relationships/hyperlink" Target="http://www.youtube.com/watch?v=MuLZKsFho5A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3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9.xml"/><Relationship Id="rId6" Type="http://schemas.openxmlformats.org/officeDocument/2006/relationships/hyperlink" Target="http://bit.ly/infojudge" TargetMode="External"/><Relationship Id="rId5" Type="http://schemas.openxmlformats.org/officeDocument/2006/relationships/image" Target="../media/image8.jpg"/><Relationship Id="rId4" Type="http://schemas.openxmlformats.org/officeDocument/2006/relationships/hyperlink" Target="http://www.youtube.com/watch?v=SjLma6thE6E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1.xml"/><Relationship Id="rId4" Type="http://schemas.openxmlformats.org/officeDocument/2006/relationships/hyperlink" Target="https://nyti.ms/2PZ6CPj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2.xml"/><Relationship Id="rId5" Type="http://schemas.openxmlformats.org/officeDocument/2006/relationships/hyperlink" Target="https://www.politifact.com/" TargetMode="External"/><Relationship Id="rId4" Type="http://schemas.openxmlformats.org/officeDocument/2006/relationships/hyperlink" Target="http://snopes.com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3.xml"/><Relationship Id="rId4" Type="http://schemas.openxmlformats.org/officeDocument/2006/relationships/hyperlink" Target="http://bit.ly/lionele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4.xml"/><Relationship Id="rId5" Type="http://schemas.openxmlformats.org/officeDocument/2006/relationships/hyperlink" Target="https://www.politifact.com/" TargetMode="External"/><Relationship Id="rId4" Type="http://schemas.openxmlformats.org/officeDocument/2006/relationships/hyperlink" Target="http://snopes.com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7.xml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8.xml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0.xml"/><Relationship Id="rId5" Type="http://schemas.openxmlformats.org/officeDocument/2006/relationships/image" Target="../media/image11.jpg"/><Relationship Id="rId4" Type="http://schemas.openxmlformats.org/officeDocument/2006/relationships/hyperlink" Target="http://www.youtube.com/watch?v=MuLZKsFho5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9"/>
          <p:cNvSpPr txBox="1">
            <a:spLocks noGrp="1"/>
          </p:cNvSpPr>
          <p:nvPr>
            <p:ph type="ctrTitle" idx="4294967295"/>
          </p:nvPr>
        </p:nvSpPr>
        <p:spPr>
          <a:xfrm>
            <a:off x="906462" y="1300163"/>
            <a:ext cx="7331075" cy="31861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600"/>
              </a:spcAft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Registrarse (el adulto y el estudiante).</a:t>
            </a:r>
          </a:p>
          <a:p>
            <a:pPr marL="457200" lvl="0" indent="-381000" algn="l" rtl="0">
              <a:spcBef>
                <a:spcPts val="0"/>
              </a:spcBef>
              <a:spcAft>
                <a:spcPts val="600"/>
              </a:spcAft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Buscar un asiento.</a:t>
            </a:r>
          </a:p>
          <a:p>
            <a:pPr marL="457200" lvl="0" indent="-381000" algn="l" rtl="0">
              <a:spcBef>
                <a:spcPts val="0"/>
              </a:spcBef>
              <a:spcAft>
                <a:spcPts val="600"/>
              </a:spcAft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Encender la computadora e iniciar sesión.</a:t>
            </a:r>
          </a:p>
          <a:p>
            <a:pPr marL="457200" lvl="0" indent="-381000" algn="l" rtl="0">
              <a:spcBef>
                <a:spcPts val="0"/>
              </a:spcBef>
              <a:spcAft>
                <a:spcPts val="600"/>
              </a:spcAft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Comprobar que la batería esté cargada o buscar un lugar donde conectarla.</a:t>
            </a:r>
          </a:p>
        </p:txBody>
      </p:sp>
      <p:sp>
        <p:nvSpPr>
          <p:cNvPr id="7" name="Google Shape;55;p13">
            <a:extLst>
              <a:ext uri="{FF2B5EF4-FFF2-40B4-BE49-F238E27FC236}">
                <a16:creationId xmlns:a16="http://schemas.microsoft.com/office/drawing/2014/main" xmlns="" id="{B8A20006-D048-4E11-99EA-00521FB8E73C}"/>
              </a:ext>
            </a:extLst>
          </p:cNvPr>
          <p:cNvSpPr txBox="1">
            <a:spLocks/>
          </p:cNvSpPr>
          <p:nvPr/>
        </p:nvSpPr>
        <p:spPr>
          <a:xfrm>
            <a:off x="414600" y="657034"/>
            <a:ext cx="87294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AR" sz="45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Bienvenidos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3925" y="575450"/>
            <a:ext cx="7416001" cy="3992601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8" name="Google Shape;128;p28"/>
          <p:cNvSpPr/>
          <p:nvPr/>
        </p:nvSpPr>
        <p:spPr>
          <a:xfrm rot="10800000">
            <a:off x="670875" y="1043600"/>
            <a:ext cx="2310950" cy="13293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tx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28"/>
          <p:cNvSpPr/>
          <p:nvPr/>
        </p:nvSpPr>
        <p:spPr>
          <a:xfrm rot="5400000">
            <a:off x="6808875" y="1844775"/>
            <a:ext cx="1325400" cy="17298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tx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30" name="Google Shape;130;p28"/>
          <p:cNvSpPr txBox="1"/>
          <p:nvPr/>
        </p:nvSpPr>
        <p:spPr>
          <a:xfrm>
            <a:off x="804183" y="1192326"/>
            <a:ext cx="2121093" cy="13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Barra de direcciones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5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132" name="Google Shape;132;p28"/>
          <p:cNvSpPr/>
          <p:nvPr/>
        </p:nvSpPr>
        <p:spPr>
          <a:xfrm>
            <a:off x="731475" y="426725"/>
            <a:ext cx="7680900" cy="4065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28"/>
          <p:cNvSpPr/>
          <p:nvPr/>
        </p:nvSpPr>
        <p:spPr>
          <a:xfrm>
            <a:off x="3081125" y="2260375"/>
            <a:ext cx="3277200" cy="4065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30;p28">
            <a:extLst>
              <a:ext uri="{FF2B5EF4-FFF2-40B4-BE49-F238E27FC236}">
                <a16:creationId xmlns:a16="http://schemas.microsoft.com/office/drawing/2014/main" xmlns="" id="{0F182A8D-C1CB-4E51-BE39-61164A202ECC}"/>
              </a:ext>
            </a:extLst>
          </p:cNvPr>
          <p:cNvSpPr txBox="1"/>
          <p:nvPr/>
        </p:nvSpPr>
        <p:spPr>
          <a:xfrm>
            <a:off x="6411028" y="2191800"/>
            <a:ext cx="2121093" cy="13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Barra de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búsqueda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5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9"/>
          <p:cNvSpPr txBox="1">
            <a:spLocks noGrp="1"/>
          </p:cNvSpPr>
          <p:nvPr>
            <p:ph type="title" idx="4294967295"/>
          </p:nvPr>
        </p:nvSpPr>
        <p:spPr>
          <a:xfrm>
            <a:off x="0" y="1046655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Palabras Clave</a:t>
            </a:r>
          </a:p>
        </p:txBody>
      </p:sp>
      <p:sp>
        <p:nvSpPr>
          <p:cNvPr id="140" name="Google Shape;140;p29"/>
          <p:cNvSpPr txBox="1">
            <a:spLocks noGrp="1"/>
          </p:cNvSpPr>
          <p:nvPr>
            <p:ph type="ctrTitle" idx="4294967295"/>
          </p:nvPr>
        </p:nvSpPr>
        <p:spPr>
          <a:xfrm>
            <a:off x="425886" y="1759421"/>
            <a:ext cx="7578334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Términos que definen la información que se está buscando.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Solo incluir palabras importantes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 ignorar las reglas gramaticales.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30"/>
          <p:cNvPicPr preferRelativeResize="0"/>
          <p:nvPr/>
        </p:nvPicPr>
        <p:blipFill rotWithShape="1">
          <a:blip r:embed="rId4">
            <a:alphaModFix/>
          </a:blip>
          <a:srcRect r="10201" b="20986"/>
          <a:stretch/>
        </p:blipFill>
        <p:spPr>
          <a:xfrm>
            <a:off x="1067125" y="192400"/>
            <a:ext cx="9008677" cy="42677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47" name="Google Shape;147;p30"/>
          <p:cNvSpPr/>
          <p:nvPr/>
        </p:nvSpPr>
        <p:spPr>
          <a:xfrm rot="-5400000">
            <a:off x="603275" y="440625"/>
            <a:ext cx="2789100" cy="35331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tx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30"/>
          <p:cNvSpPr txBox="1"/>
          <p:nvPr/>
        </p:nvSpPr>
        <p:spPr>
          <a:xfrm>
            <a:off x="417126" y="931737"/>
            <a:ext cx="3161398" cy="27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Escriba </a:t>
            </a:r>
            <a:r>
              <a:rPr lang="es-AR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perros</a:t>
            </a:r>
            <a:r>
              <a:rPr lang="es-A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Presione </a:t>
            </a:r>
            <a:r>
              <a:rPr lang="es-AR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enter</a:t>
            </a:r>
            <a:r>
              <a:rPr lang="es-A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o haga clic en el botón de “Búsqueda de Google”</a:t>
            </a:r>
          </a:p>
        </p:txBody>
      </p:sp>
      <p:sp>
        <p:nvSpPr>
          <p:cNvPr id="149" name="Google Shape;149;p30"/>
          <p:cNvSpPr txBox="1"/>
          <p:nvPr/>
        </p:nvSpPr>
        <p:spPr>
          <a:xfrm>
            <a:off x="4612599" y="2587500"/>
            <a:ext cx="767027" cy="3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perros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1"/>
          <p:cNvSpPr txBox="1">
            <a:spLocks noGrp="1"/>
          </p:cNvSpPr>
          <p:nvPr>
            <p:ph type="title" idx="4294967295"/>
          </p:nvPr>
        </p:nvSpPr>
        <p:spPr>
          <a:xfrm>
            <a:off x="0" y="324614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Página de Resultados</a:t>
            </a:r>
          </a:p>
        </p:txBody>
      </p:sp>
      <p:pic>
        <p:nvPicPr>
          <p:cNvPr id="156" name="Google Shape;156;p31"/>
          <p:cNvPicPr preferRelativeResize="0"/>
          <p:nvPr/>
        </p:nvPicPr>
        <p:blipFill rotWithShape="1">
          <a:blip r:embed="rId4">
            <a:alphaModFix/>
          </a:blip>
          <a:srcRect b="1835"/>
          <a:stretch/>
        </p:blipFill>
        <p:spPr>
          <a:xfrm>
            <a:off x="1562213" y="1561125"/>
            <a:ext cx="6019423" cy="32575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57" name="Google Shape;157;p31"/>
          <p:cNvSpPr txBox="1"/>
          <p:nvPr/>
        </p:nvSpPr>
        <p:spPr>
          <a:xfrm>
            <a:off x="-75" y="871739"/>
            <a:ext cx="9144000" cy="5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puede ver?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32"/>
          <p:cNvPicPr preferRelativeResize="0"/>
          <p:nvPr/>
        </p:nvPicPr>
        <p:blipFill rotWithShape="1">
          <a:blip r:embed="rId4">
            <a:alphaModFix/>
          </a:blip>
          <a:srcRect l="9992" t="47738" r="41122" b="30652"/>
          <a:stretch/>
        </p:blipFill>
        <p:spPr>
          <a:xfrm>
            <a:off x="1063325" y="2109658"/>
            <a:ext cx="6798702" cy="1656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64" name="Google Shape;164;p32"/>
          <p:cNvSpPr txBox="1"/>
          <p:nvPr/>
        </p:nvSpPr>
        <p:spPr>
          <a:xfrm>
            <a:off x="0" y="951502"/>
            <a:ext cx="9144000" cy="967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¿Cómo puede determinar el origen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la información?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3"/>
          <p:cNvSpPr txBox="1">
            <a:spLocks noGrp="1"/>
          </p:cNvSpPr>
          <p:nvPr>
            <p:ph type="title" idx="4294967295"/>
          </p:nvPr>
        </p:nvSpPr>
        <p:spPr>
          <a:xfrm>
            <a:off x="0" y="987425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</a:t>
            </a:r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Refinar y</a:t>
            </a:r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Mejorar una Búsqueda:</a:t>
            </a:r>
          </a:p>
        </p:txBody>
      </p:sp>
      <p:sp>
        <p:nvSpPr>
          <p:cNvPr id="171" name="Google Shape;171;p33"/>
          <p:cNvSpPr txBox="1">
            <a:spLocks noGrp="1"/>
          </p:cNvSpPr>
          <p:nvPr>
            <p:ph type="ctrTitle" idx="4294967295"/>
          </p:nvPr>
        </p:nvSpPr>
        <p:spPr>
          <a:xfrm>
            <a:off x="0" y="1816100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Imagine que está pensando en tener un perro como mascota.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Agregue algunas palabras clave en la barra de búsqueda que le ayudarán a encontrar información más relevante.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4"/>
          <p:cNvSpPr txBox="1">
            <a:spLocks noGrp="1"/>
          </p:cNvSpPr>
          <p:nvPr>
            <p:ph type="title" idx="4294967295"/>
          </p:nvPr>
        </p:nvSpPr>
        <p:spPr>
          <a:xfrm>
            <a:off x="0" y="1954079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¿Preguntas?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5"/>
          <p:cNvSpPr txBox="1">
            <a:spLocks noGrp="1"/>
          </p:cNvSpPr>
          <p:nvPr>
            <p:ph type="title" idx="4294967295"/>
          </p:nvPr>
        </p:nvSpPr>
        <p:spPr>
          <a:xfrm>
            <a:off x="0" y="1474475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Evaluar la Información</a:t>
            </a:r>
          </a:p>
        </p:txBody>
      </p:sp>
      <p:sp>
        <p:nvSpPr>
          <p:cNvPr id="184" name="Google Shape;184;p35"/>
          <p:cNvSpPr txBox="1">
            <a:spLocks noGrp="1"/>
          </p:cNvSpPr>
          <p:nvPr>
            <p:ph type="ctrTitle" idx="4294967295"/>
          </p:nvPr>
        </p:nvSpPr>
        <p:spPr>
          <a:xfrm>
            <a:off x="817808" y="2200119"/>
            <a:ext cx="7508383" cy="2093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Generalmente, ¿cómo decide si creer en lo que escucha o lee?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36" descr="In this video, you’ll learn more about how to judge online information. Visit https://edu.gcfglobal.org/en/searchbetter/judging-online-information/1/ for our text-based lesson.&#10;&#10;This video includes information on what to ask yourself when reading a website including:&#10;• What is the site's purpose?&#10;• Is the site biased?&#10;• Is the author reliable?&#10;• Is the information current?&#10;• Does the site have a good reputation?&#10;&#10;We hope you enjoy!" title="Judging Online Information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30725" y="365787"/>
            <a:ext cx="5882550" cy="4411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91" name="Google Shape;191;p36"/>
          <p:cNvSpPr txBox="1"/>
          <p:nvPr/>
        </p:nvSpPr>
        <p:spPr>
          <a:xfrm>
            <a:off x="7513275" y="4703625"/>
            <a:ext cx="17355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AR" sz="700">
                <a:solidFill>
                  <a:schemeClr val="dk1"/>
                </a:solidFill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 </a:t>
            </a:r>
            <a:r>
              <a:rPr lang="es-AR" sz="1200" u="sng">
                <a:solidFill>
                  <a:schemeClr val="hlink"/>
                </a:solidFill>
                <a:hlinkClick r:id="rId6"/>
              </a:rPr>
              <a:t>http://bit.ly/infojudge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805257" y="940394"/>
            <a:ext cx="3618513" cy="1815882"/>
          </a:xfrm>
          <a:prstGeom prst="rect">
            <a:avLst/>
          </a:prstGeom>
          <a:solidFill>
            <a:srgbClr val="FF962D"/>
          </a:solidFill>
        </p:spPr>
        <p:txBody>
          <a:bodyPr wrap="square" rtlCol="0">
            <a:spAutoFit/>
          </a:bodyPr>
          <a:lstStyle/>
          <a:p>
            <a:r>
              <a:rPr lang="es-AR" sz="2800" dirty="0">
                <a:solidFill>
                  <a:schemeClr val="bg1"/>
                </a:solidFill>
                <a:latin typeface="Castellar" panose="020A0402060406010301" pitchFamily="18" charset="0"/>
              </a:rPr>
              <a:t>CÓMO JUZGAR</a:t>
            </a:r>
          </a:p>
          <a:p>
            <a:r>
              <a:rPr lang="es-AR" sz="2800" b="1" dirty="0">
                <a:solidFill>
                  <a:schemeClr val="bg1"/>
                </a:solidFill>
                <a:latin typeface="Castellar" panose="020A0402060406010301" pitchFamily="18" charset="0"/>
              </a:rPr>
              <a:t>LA INFORMACIÓN EN LÍNEA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7"/>
          <p:cNvSpPr txBox="1"/>
          <p:nvPr/>
        </p:nvSpPr>
        <p:spPr>
          <a:xfrm>
            <a:off x="0" y="177175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Dominios web</a:t>
            </a:r>
          </a:p>
        </p:txBody>
      </p:sp>
      <p:sp>
        <p:nvSpPr>
          <p:cNvPr id="198" name="Google Shape;198;p37"/>
          <p:cNvSpPr txBox="1"/>
          <p:nvPr/>
        </p:nvSpPr>
        <p:spPr>
          <a:xfrm>
            <a:off x="2208486" y="1012025"/>
            <a:ext cx="6742500" cy="1293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agencias gubernamentales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instituciones educativas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 general, son organizaciones sin fines de lucro pero no siempre son imparciales.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199" name="Google Shape;199;p37"/>
          <p:cNvSpPr txBox="1"/>
          <p:nvPr/>
        </p:nvSpPr>
        <p:spPr>
          <a:xfrm>
            <a:off x="3048053" y="3228268"/>
            <a:ext cx="4233000" cy="6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podría ser propiedad de cualquier persona. </a:t>
            </a:r>
          </a:p>
        </p:txBody>
      </p:sp>
      <p:sp>
        <p:nvSpPr>
          <p:cNvPr id="7" name="Google Shape;198;p37">
            <a:extLst>
              <a:ext uri="{FF2B5EF4-FFF2-40B4-BE49-F238E27FC236}">
                <a16:creationId xmlns:a16="http://schemas.microsoft.com/office/drawing/2014/main" xmlns="" id="{38D227D3-A323-4F10-8DDC-A61CCD1FAE53}"/>
              </a:ext>
            </a:extLst>
          </p:cNvPr>
          <p:cNvSpPr txBox="1"/>
          <p:nvPr/>
        </p:nvSpPr>
        <p:spPr>
          <a:xfrm>
            <a:off x="1342134" y="1012025"/>
            <a:ext cx="1167366" cy="3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 gov </a:t>
            </a:r>
            <a:r>
              <a:rPr lang="es-AR" sz="2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	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.edu	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.org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.com</a:t>
            </a:r>
            <a:r>
              <a:rPr lang="es-AR" sz="2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.net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.info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.biz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.fun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xmlns="" id="{E283AA57-B1AE-46BA-B3CD-305FB2D24959}"/>
              </a:ext>
            </a:extLst>
          </p:cNvPr>
          <p:cNvSpPr/>
          <p:nvPr/>
        </p:nvSpPr>
        <p:spPr>
          <a:xfrm>
            <a:off x="2208486" y="2655518"/>
            <a:ext cx="647448" cy="1796308"/>
          </a:xfrm>
          <a:prstGeom prst="rightBrace">
            <a:avLst>
              <a:gd name="adj1" fmla="val 53632"/>
              <a:gd name="adj2" fmla="val 49419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86;p22">
            <a:extLst>
              <a:ext uri="{FF2B5EF4-FFF2-40B4-BE49-F238E27FC236}">
                <a16:creationId xmlns:a16="http://schemas.microsoft.com/office/drawing/2014/main" xmlns="" id="{768331C8-9A65-4CB7-A40C-7B7806CA0463}"/>
              </a:ext>
            </a:extLst>
          </p:cNvPr>
          <p:cNvSpPr txBox="1">
            <a:spLocks/>
          </p:cNvSpPr>
          <p:nvPr/>
        </p:nvSpPr>
        <p:spPr>
          <a:xfrm>
            <a:off x="134115" y="1262890"/>
            <a:ext cx="9009885" cy="205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36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Cómo Buscar y Evaluar la Información</a:t>
            </a:r>
          </a:p>
          <a:p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1498C69-1167-4B83-BE0D-FC7D90541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15" y="157332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8"/>
          <p:cNvSpPr txBox="1"/>
          <p:nvPr/>
        </p:nvSpPr>
        <p:spPr>
          <a:xfrm>
            <a:off x="0" y="1542750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¡Probemos juntos!</a:t>
            </a:r>
          </a:p>
        </p:txBody>
      </p:sp>
      <p:sp>
        <p:nvSpPr>
          <p:cNvPr id="207" name="Google Shape;207;p38"/>
          <p:cNvSpPr txBox="1"/>
          <p:nvPr/>
        </p:nvSpPr>
        <p:spPr>
          <a:xfrm>
            <a:off x="1937850" y="2474559"/>
            <a:ext cx="5268300" cy="6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https://nyti.ms/2PZ6CPj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9"/>
          <p:cNvSpPr txBox="1"/>
          <p:nvPr/>
        </p:nvSpPr>
        <p:spPr>
          <a:xfrm>
            <a:off x="0" y="59529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Evaluar la Información</a:t>
            </a:r>
          </a:p>
        </p:txBody>
      </p:sp>
      <p:sp>
        <p:nvSpPr>
          <p:cNvPr id="214" name="Google Shape;214;p39"/>
          <p:cNvSpPr txBox="1"/>
          <p:nvPr/>
        </p:nvSpPr>
        <p:spPr>
          <a:xfrm>
            <a:off x="1090150" y="838971"/>
            <a:ext cx="7641726" cy="37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2400"/>
              <a:buFont typeface="Average"/>
              <a:buChar char="➔"/>
            </a:pPr>
            <a:r>
              <a:rPr lang="es-AR" sz="17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¿De dónde proviene la información?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¿Cuánto tiempo tiene la información?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¿Quién la escribió o pagó por ella?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17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¿Cuáles son sus fuentes?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 es el objetivo de este sitio?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2400"/>
              <a:buFont typeface="Average"/>
              <a:buChar char="➔"/>
            </a:pPr>
            <a:r>
              <a:rPr lang="es-AR" sz="17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Tenga </a:t>
            </a:r>
            <a:r>
              <a:rPr lang="es-AR" sz="17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cuidado al elegir.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El lenguaje emocional y las generalizaciones son una bandera de peligro.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Concéntrese en los hechos.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Verifique diferentes fuentes y considere distintos puntos de vista.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rage"/>
              <a:buChar char="➔"/>
            </a:pPr>
            <a:r>
              <a:rPr lang="es-AR" sz="17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Utilice verificadores de hechos:	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http://</a:t>
            </a:r>
            <a:r>
              <a:rPr lang="es-AR" sz="17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www.snopes.com</a:t>
            </a:r>
            <a:r>
              <a:rPr lang="es-AR" sz="17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https://</a:t>
            </a:r>
            <a:r>
              <a:rPr lang="es-AR" sz="17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www.politifact.com</a:t>
            </a:r>
            <a:r>
              <a:rPr lang="es-AR" sz="17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/</a:t>
            </a:r>
            <a:r>
              <a:rPr lang="es-AR" sz="17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0"/>
          <p:cNvSpPr txBox="1"/>
          <p:nvPr/>
        </p:nvSpPr>
        <p:spPr>
          <a:xfrm>
            <a:off x="-89975" y="615553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4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¡Ahora es su turno!</a:t>
            </a:r>
          </a:p>
        </p:txBody>
      </p:sp>
      <p:sp>
        <p:nvSpPr>
          <p:cNvPr id="221" name="Google Shape;221;p40"/>
          <p:cNvSpPr txBox="1"/>
          <p:nvPr/>
        </p:nvSpPr>
        <p:spPr>
          <a:xfrm>
            <a:off x="275573" y="1363820"/>
            <a:ext cx="8492646" cy="3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mitad del grupo verifica cada enlace.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Piense por qué su página web puede o no ser confiable.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http://</a:t>
            </a:r>
            <a:r>
              <a:rPr lang="es-AR" sz="24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bit.ly</a:t>
            </a:r>
            <a:r>
              <a:rPr lang="es-AR" sz="24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/</a:t>
            </a:r>
            <a:r>
              <a:rPr lang="es-AR" sz="24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info5test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http://</a:t>
            </a:r>
            <a:r>
              <a:rPr lang="es-AR" sz="24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bit.ly</a:t>
            </a:r>
            <a:r>
              <a:rPr lang="es-AR" sz="24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/</a:t>
            </a:r>
            <a:r>
              <a:rPr lang="es-AR" sz="24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info3test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1"/>
          <p:cNvSpPr txBox="1"/>
          <p:nvPr/>
        </p:nvSpPr>
        <p:spPr>
          <a:xfrm>
            <a:off x="0" y="1274978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Verificación de Hechos</a:t>
            </a:r>
          </a:p>
        </p:txBody>
      </p:sp>
      <p:sp>
        <p:nvSpPr>
          <p:cNvPr id="228" name="Google Shape;228;p41"/>
          <p:cNvSpPr txBox="1"/>
          <p:nvPr/>
        </p:nvSpPr>
        <p:spPr>
          <a:xfrm>
            <a:off x="1200750" y="1987035"/>
            <a:ext cx="6742500" cy="3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Veamos qué dice Snopes….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u="sng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http://bit.ly/info4test</a:t>
            </a:r>
            <a:r>
              <a:rPr lang="es-AR" sz="24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2"/>
          <p:cNvSpPr txBox="1">
            <a:spLocks noGrp="1"/>
          </p:cNvSpPr>
          <p:nvPr>
            <p:ph type="title" idx="4294967295"/>
          </p:nvPr>
        </p:nvSpPr>
        <p:spPr>
          <a:xfrm>
            <a:off x="187890" y="776188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Recursos que Brindan Información en Línea </a:t>
            </a:r>
            <a:r>
              <a:rPr lang="es-AR" sz="3600" dirty="0"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sobre la Salud </a:t>
            </a:r>
            <a:endParaRPr lang="es-AR" sz="3600" dirty="0">
              <a:latin typeface="+mj-lt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235" name="Google Shape;235;p42"/>
          <p:cNvSpPr txBox="1">
            <a:spLocks noGrp="1"/>
          </p:cNvSpPr>
          <p:nvPr>
            <p:ph type="ctrTitle" idx="4294967295"/>
          </p:nvPr>
        </p:nvSpPr>
        <p:spPr>
          <a:xfrm>
            <a:off x="0" y="2318846"/>
            <a:ext cx="9144000" cy="2093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piensa sobre buscar </a:t>
            </a:r>
          </a:p>
          <a:p>
            <a:pPr lvl="0"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información en línea sobre la salud?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3"/>
          <p:cNvSpPr txBox="1">
            <a:spLocks noGrp="1"/>
          </p:cNvSpPr>
          <p:nvPr>
            <p:ph type="title" idx="4294967295"/>
          </p:nvPr>
        </p:nvSpPr>
        <p:spPr>
          <a:xfrm>
            <a:off x="0" y="472930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medlineplus.gov</a:t>
            </a:r>
          </a:p>
        </p:txBody>
      </p:sp>
      <p:pic>
        <p:nvPicPr>
          <p:cNvPr id="242" name="Google Shape;242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01977" y="1323148"/>
            <a:ext cx="5340046" cy="33474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4"/>
          <p:cNvSpPr txBox="1">
            <a:spLocks noGrp="1"/>
          </p:cNvSpPr>
          <p:nvPr>
            <p:ph type="title" idx="4294967295"/>
          </p:nvPr>
        </p:nvSpPr>
        <p:spPr>
          <a:xfrm>
            <a:off x="0" y="438903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nchealthinfo.org</a:t>
            </a:r>
          </a:p>
        </p:txBody>
      </p:sp>
      <p:pic>
        <p:nvPicPr>
          <p:cNvPr id="249" name="Google Shape;249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48342" y="1267578"/>
            <a:ext cx="5447316" cy="3401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5"/>
          <p:cNvSpPr txBox="1">
            <a:spLocks noGrp="1"/>
          </p:cNvSpPr>
          <p:nvPr>
            <p:ph type="title" idx="4294967295"/>
          </p:nvPr>
        </p:nvSpPr>
        <p:spPr>
          <a:xfrm>
            <a:off x="0" y="1661665"/>
            <a:ext cx="9144000" cy="18201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Recursos que Brindan Información</a:t>
            </a:r>
            <a:b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 Línea sobre la Salud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6"/>
          <p:cNvSpPr txBox="1">
            <a:spLocks noGrp="1"/>
          </p:cNvSpPr>
          <p:nvPr>
            <p:ph type="title" idx="4294967295"/>
          </p:nvPr>
        </p:nvSpPr>
        <p:spPr>
          <a:xfrm>
            <a:off x="0" y="506297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Recursos de Bibliotecas</a:t>
            </a:r>
          </a:p>
        </p:txBody>
      </p:sp>
      <p:pic>
        <p:nvPicPr>
          <p:cNvPr id="262" name="Google Shape;262;p46" descr=" " title="&quot;Library Card&quot;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07818" y="1390917"/>
            <a:ext cx="4328364" cy="3246286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7"/>
          <p:cNvSpPr txBox="1">
            <a:spLocks noGrp="1"/>
          </p:cNvSpPr>
          <p:nvPr>
            <p:ph type="ctrTitle" idx="4294967295"/>
          </p:nvPr>
        </p:nvSpPr>
        <p:spPr>
          <a:xfrm>
            <a:off x="1346111" y="1279525"/>
            <a:ext cx="7334250" cy="1851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Completar la encuesta al salir.</a:t>
            </a:r>
          </a:p>
        </p:txBody>
      </p:sp>
      <p:sp>
        <p:nvSpPr>
          <p:cNvPr id="7" name="Google Shape;531;p69">
            <a:extLst>
              <a:ext uri="{FF2B5EF4-FFF2-40B4-BE49-F238E27FC236}">
                <a16:creationId xmlns:a16="http://schemas.microsoft.com/office/drawing/2014/main" xmlns="" id="{36F4799A-5A08-44B0-99E2-55C6A92C257A}"/>
              </a:ext>
            </a:extLst>
          </p:cNvPr>
          <p:cNvSpPr txBox="1">
            <a:spLocks/>
          </p:cNvSpPr>
          <p:nvPr/>
        </p:nvSpPr>
        <p:spPr>
          <a:xfrm>
            <a:off x="781987" y="704725"/>
            <a:ext cx="87294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Cierre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ctrTitle" idx="4294967295"/>
          </p:nvPr>
        </p:nvSpPr>
        <p:spPr>
          <a:xfrm>
            <a:off x="1651000" y="1282700"/>
            <a:ext cx="7493000" cy="30400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60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Motores de Búsqueda</a:t>
            </a:r>
          </a:p>
          <a:p>
            <a:pPr marL="457200" lvl="0" indent="-406400" algn="l" rtl="0">
              <a:spcBef>
                <a:spcPts val="0"/>
              </a:spcBef>
              <a:spcAft>
                <a:spcPts val="60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Encontrar Información en Línea</a:t>
            </a:r>
          </a:p>
          <a:p>
            <a:pPr marL="457200" lvl="0" indent="-406400" algn="l" rtl="0">
              <a:spcBef>
                <a:spcPts val="0"/>
              </a:spcBef>
              <a:spcAft>
                <a:spcPts val="60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Evaluar Información incluyendo:</a:t>
            </a:r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Información sobre Salud</a:t>
            </a:r>
          </a:p>
          <a:p>
            <a:pPr marL="914400" lvl="1" indent="-406400" algn="l" rtl="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Recursos de Bibliotecas</a:t>
            </a:r>
          </a:p>
        </p:txBody>
      </p:sp>
      <p:sp>
        <p:nvSpPr>
          <p:cNvPr id="7" name="Google Shape;79;p21">
            <a:extLst>
              <a:ext uri="{FF2B5EF4-FFF2-40B4-BE49-F238E27FC236}">
                <a16:creationId xmlns:a16="http://schemas.microsoft.com/office/drawing/2014/main" xmlns="" id="{2126329C-3192-4CC3-B58D-D21428C49D9F}"/>
              </a:ext>
            </a:extLst>
          </p:cNvPr>
          <p:cNvSpPr txBox="1">
            <a:spLocks/>
          </p:cNvSpPr>
          <p:nvPr/>
        </p:nvSpPr>
        <p:spPr>
          <a:xfrm>
            <a:off x="606559" y="306387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45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Agenda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6;p22">
            <a:extLst>
              <a:ext uri="{FF2B5EF4-FFF2-40B4-BE49-F238E27FC236}">
                <a16:creationId xmlns:a16="http://schemas.microsoft.com/office/drawing/2014/main" xmlns="" id="{6E9285F5-D37F-40D7-9A15-7C15A571381A}"/>
              </a:ext>
            </a:extLst>
          </p:cNvPr>
          <p:cNvSpPr txBox="1">
            <a:spLocks/>
          </p:cNvSpPr>
          <p:nvPr/>
        </p:nvSpPr>
        <p:spPr>
          <a:xfrm>
            <a:off x="622300" y="1801509"/>
            <a:ext cx="8521700" cy="205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36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Cómo Buscar y Evaluar la Información</a:t>
            </a:r>
          </a:p>
          <a:p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Digital: ESTUDIANTES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7F87A24-DD02-456A-B5E9-F9C3D174BF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3" y="157332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 txBox="1">
            <a:spLocks noGrp="1"/>
          </p:cNvSpPr>
          <p:nvPr>
            <p:ph type="title" idx="4294967295"/>
          </p:nvPr>
        </p:nvSpPr>
        <p:spPr>
          <a:xfrm>
            <a:off x="0" y="1522413"/>
            <a:ext cx="9144000" cy="8302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Presentación y comentarios:</a:t>
            </a:r>
          </a:p>
        </p:txBody>
      </p:sp>
      <p:sp>
        <p:nvSpPr>
          <p:cNvPr id="87" name="Google Shape;87;p22"/>
          <p:cNvSpPr txBox="1">
            <a:spLocks noGrp="1"/>
          </p:cNvSpPr>
          <p:nvPr>
            <p:ph type="ctrTitle" idx="4294967295"/>
          </p:nvPr>
        </p:nvSpPr>
        <p:spPr>
          <a:xfrm>
            <a:off x="0" y="2228850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información te gustaría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encontrar en internet?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64742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49"/>
          <p:cNvPicPr preferRelativeResize="0"/>
          <p:nvPr/>
        </p:nvPicPr>
        <p:blipFill>
          <a:blip r:embed="rId4"/>
          <a:srcRect/>
          <a:stretch/>
        </p:blipFill>
        <p:spPr>
          <a:xfrm>
            <a:off x="2437118" y="965014"/>
            <a:ext cx="4269764" cy="28528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0"/>
          <p:cNvSpPr txBox="1">
            <a:spLocks noGrp="1"/>
          </p:cNvSpPr>
          <p:nvPr>
            <p:ph type="title" idx="4294967295"/>
          </p:nvPr>
        </p:nvSpPr>
        <p:spPr>
          <a:xfrm>
            <a:off x="0" y="1412428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Consejos y Trucos de Google</a:t>
            </a:r>
          </a:p>
        </p:txBody>
      </p:sp>
      <p:sp>
        <p:nvSpPr>
          <p:cNvPr id="289" name="Google Shape;289;p50"/>
          <p:cNvSpPr txBox="1">
            <a:spLocks noGrp="1"/>
          </p:cNvSpPr>
          <p:nvPr>
            <p:ph type="ctrTitle" idx="4294967295"/>
          </p:nvPr>
        </p:nvSpPr>
        <p:spPr>
          <a:xfrm>
            <a:off x="0" y="2125663"/>
            <a:ext cx="9144000" cy="2093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Prueba algunos de los trucos de este material.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1"/>
          <p:cNvSpPr txBox="1">
            <a:spLocks noGrp="1"/>
          </p:cNvSpPr>
          <p:nvPr>
            <p:ph type="title" idx="4294967295"/>
          </p:nvPr>
        </p:nvSpPr>
        <p:spPr>
          <a:xfrm>
            <a:off x="0" y="1448180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Consejos y Trucos de Google</a:t>
            </a:r>
          </a:p>
        </p:txBody>
      </p:sp>
      <p:sp>
        <p:nvSpPr>
          <p:cNvPr id="296" name="Google Shape;296;p51"/>
          <p:cNvSpPr txBox="1">
            <a:spLocks noGrp="1"/>
          </p:cNvSpPr>
          <p:nvPr>
            <p:ph type="ctrTitle" idx="4294967295"/>
          </p:nvPr>
        </p:nvSpPr>
        <p:spPr>
          <a:xfrm>
            <a:off x="0" y="2190057"/>
            <a:ext cx="9144000" cy="2093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 te resultó más útil?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¿Conoces algún otro truco de Google?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2"/>
          <p:cNvSpPr txBox="1">
            <a:spLocks noGrp="1"/>
          </p:cNvSpPr>
          <p:nvPr>
            <p:ph type="title" idx="4294967295"/>
          </p:nvPr>
        </p:nvSpPr>
        <p:spPr>
          <a:xfrm>
            <a:off x="0" y="1283639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Desafío de Búsqueda en Google</a:t>
            </a:r>
          </a:p>
        </p:txBody>
      </p:sp>
      <p:sp>
        <p:nvSpPr>
          <p:cNvPr id="303" name="Google Shape;303;p52"/>
          <p:cNvSpPr txBox="1">
            <a:spLocks noGrp="1"/>
          </p:cNvSpPr>
          <p:nvPr>
            <p:ph type="ctrTitle" idx="4294967295"/>
          </p:nvPr>
        </p:nvSpPr>
        <p:spPr>
          <a:xfrm>
            <a:off x="1223493" y="2112314"/>
            <a:ext cx="6697014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Ir a </a:t>
            </a:r>
            <a:r>
              <a:rPr lang="es-AR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agoogleaday.com</a:t>
            </a: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y completar la actividad.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Haznos saber si tienes alguna pregunta.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3"/>
          <p:cNvSpPr txBox="1">
            <a:spLocks noGrp="1"/>
          </p:cNvSpPr>
          <p:nvPr>
            <p:ph type="title" idx="4294967295"/>
          </p:nvPr>
        </p:nvSpPr>
        <p:spPr>
          <a:xfrm>
            <a:off x="0" y="1743075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 Google a Day</a:t>
            </a:r>
          </a:p>
        </p:txBody>
      </p:sp>
      <p:sp>
        <p:nvSpPr>
          <p:cNvPr id="310" name="Google Shape;310;p53"/>
          <p:cNvSpPr txBox="1">
            <a:spLocks noGrp="1"/>
          </p:cNvSpPr>
          <p:nvPr>
            <p:ph type="ctrTitle" idx="4294967295"/>
          </p:nvPr>
        </p:nvSpPr>
        <p:spPr>
          <a:xfrm>
            <a:off x="0" y="2430082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Charla Informativa</a:t>
            </a:r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4"/>
          <p:cNvSpPr txBox="1">
            <a:spLocks noGrp="1"/>
          </p:cNvSpPr>
          <p:nvPr>
            <p:ph type="title"/>
          </p:nvPr>
        </p:nvSpPr>
        <p:spPr>
          <a:xfrm>
            <a:off x="0" y="1361157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Evaluar la Información</a:t>
            </a:r>
          </a:p>
        </p:txBody>
      </p:sp>
      <p:sp>
        <p:nvSpPr>
          <p:cNvPr id="317" name="Google Shape;317;p54"/>
          <p:cNvSpPr txBox="1">
            <a:spLocks noGrp="1"/>
          </p:cNvSpPr>
          <p:nvPr>
            <p:ph type="ctrTitle" idx="4294967295"/>
          </p:nvPr>
        </p:nvSpPr>
        <p:spPr>
          <a:xfrm>
            <a:off x="1075386" y="2190057"/>
            <a:ext cx="6993228" cy="2093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Generalmente, ¿cómo decides si creer en lo que escuchas o lees?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55" descr="In this video, you’ll learn more about how to judge online information. Visit https://edu.gcfglobal.org/en/searchbetter/judging-online-information/1/ for our text-based lesson.&#10;&#10;This video includes information on what to ask yourself when reading a website including:&#10;• What is the site's purpose?&#10;• Is the site biased?&#10;• Is the author reliable?&#10;• Is the information current?&#10;• Does the site have a good reputation?&#10;&#10;We hope you enjoy!" title="Judging Online Information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07035" y="545618"/>
            <a:ext cx="5529929" cy="40522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24" name="Google Shape;324;p55"/>
          <p:cNvSpPr txBox="1"/>
          <p:nvPr/>
        </p:nvSpPr>
        <p:spPr>
          <a:xfrm>
            <a:off x="7513275" y="4631400"/>
            <a:ext cx="17355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AR" sz="700">
                <a:solidFill>
                  <a:schemeClr val="dk1"/>
                </a:solidFill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 </a:t>
            </a:r>
            <a:r>
              <a:rPr lang="es-AR" sz="1200" u="sng">
                <a:solidFill>
                  <a:schemeClr val="hlink"/>
                </a:solidFill>
                <a:hlinkClick r:id="rId6"/>
              </a:rPr>
              <a:t>http://bit.ly/infojudge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871303" y="1052865"/>
            <a:ext cx="3705726" cy="1692771"/>
          </a:xfrm>
          <a:prstGeom prst="rect">
            <a:avLst/>
          </a:prstGeom>
          <a:solidFill>
            <a:srgbClr val="FF962D"/>
          </a:solidFill>
        </p:spPr>
        <p:txBody>
          <a:bodyPr wrap="square" rtlCol="0">
            <a:spAutoFit/>
          </a:bodyPr>
          <a:lstStyle/>
          <a:p>
            <a:r>
              <a:rPr lang="es-AR" sz="2000" dirty="0">
                <a:solidFill>
                  <a:schemeClr val="bg1"/>
                </a:solidFill>
                <a:latin typeface="Castellar" panose="020A0402060406010301" pitchFamily="18" charset="0"/>
              </a:rPr>
              <a:t>CÓMO JUZGAR</a:t>
            </a:r>
          </a:p>
          <a:p>
            <a:r>
              <a:rPr lang="es-AR" sz="2800" b="1" dirty="0">
                <a:solidFill>
                  <a:schemeClr val="bg1"/>
                </a:solidFill>
                <a:latin typeface="Castellar" panose="020A0402060406010301" pitchFamily="18" charset="0"/>
              </a:rPr>
              <a:t>LA INFORMACIÓN EN LÍNEA</a:t>
            </a: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97;p37">
            <a:extLst>
              <a:ext uri="{FF2B5EF4-FFF2-40B4-BE49-F238E27FC236}">
                <a16:creationId xmlns:a16="http://schemas.microsoft.com/office/drawing/2014/main" xmlns="" id="{83955306-7785-4C69-B59D-9630D7E07B92}"/>
              </a:ext>
            </a:extLst>
          </p:cNvPr>
          <p:cNvSpPr txBox="1"/>
          <p:nvPr/>
        </p:nvSpPr>
        <p:spPr>
          <a:xfrm>
            <a:off x="0" y="177175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Dominios web</a:t>
            </a:r>
          </a:p>
        </p:txBody>
      </p:sp>
      <p:sp>
        <p:nvSpPr>
          <p:cNvPr id="13" name="Google Shape;198;p37">
            <a:extLst>
              <a:ext uri="{FF2B5EF4-FFF2-40B4-BE49-F238E27FC236}">
                <a16:creationId xmlns:a16="http://schemas.microsoft.com/office/drawing/2014/main" xmlns="" id="{E646E0D6-4E6F-4EDD-9996-73B063D5A6A1}"/>
              </a:ext>
            </a:extLst>
          </p:cNvPr>
          <p:cNvSpPr txBox="1"/>
          <p:nvPr/>
        </p:nvSpPr>
        <p:spPr>
          <a:xfrm>
            <a:off x="2208486" y="1012025"/>
            <a:ext cx="6742500" cy="1293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agencias gubernamentales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instituciones educativas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 general, son organizaciones sin fines de lucro pero no siempre son imparciales.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14" name="Google Shape;199;p37">
            <a:extLst>
              <a:ext uri="{FF2B5EF4-FFF2-40B4-BE49-F238E27FC236}">
                <a16:creationId xmlns:a16="http://schemas.microsoft.com/office/drawing/2014/main" xmlns="" id="{E741D81C-8258-4164-9AE9-B8E0A6A1F6C2}"/>
              </a:ext>
            </a:extLst>
          </p:cNvPr>
          <p:cNvSpPr txBox="1"/>
          <p:nvPr/>
        </p:nvSpPr>
        <p:spPr>
          <a:xfrm>
            <a:off x="3048053" y="3228268"/>
            <a:ext cx="4233000" cy="6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podría ser propiedad de cualquier persona. </a:t>
            </a:r>
          </a:p>
        </p:txBody>
      </p:sp>
      <p:sp>
        <p:nvSpPr>
          <p:cNvPr id="15" name="Google Shape;198;p37">
            <a:extLst>
              <a:ext uri="{FF2B5EF4-FFF2-40B4-BE49-F238E27FC236}">
                <a16:creationId xmlns:a16="http://schemas.microsoft.com/office/drawing/2014/main" xmlns="" id="{96F120F8-5B99-4391-8E5B-90511D3FA467}"/>
              </a:ext>
            </a:extLst>
          </p:cNvPr>
          <p:cNvSpPr txBox="1"/>
          <p:nvPr/>
        </p:nvSpPr>
        <p:spPr>
          <a:xfrm>
            <a:off x="1342134" y="1012025"/>
            <a:ext cx="1167366" cy="3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 gov </a:t>
            </a:r>
            <a:r>
              <a:rPr lang="es-AR" sz="2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	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.edu	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.org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.com</a:t>
            </a:r>
            <a:r>
              <a:rPr lang="es-AR" sz="2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.net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.info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.biz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.fun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xmlns="" id="{DDDD9E02-7DCD-42FA-9095-14210E803DB9}"/>
              </a:ext>
            </a:extLst>
          </p:cNvPr>
          <p:cNvSpPr/>
          <p:nvPr/>
        </p:nvSpPr>
        <p:spPr>
          <a:xfrm>
            <a:off x="2208486" y="2655517"/>
            <a:ext cx="710778" cy="1796307"/>
          </a:xfrm>
          <a:prstGeom prst="rightBrace">
            <a:avLst>
              <a:gd name="adj1" fmla="val 53632"/>
              <a:gd name="adj2" fmla="val 49419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6;p22">
            <a:extLst>
              <a:ext uri="{FF2B5EF4-FFF2-40B4-BE49-F238E27FC236}">
                <a16:creationId xmlns:a16="http://schemas.microsoft.com/office/drawing/2014/main" xmlns="" id="{03D65842-5EDB-4714-96ED-7637351FB968}"/>
              </a:ext>
            </a:extLst>
          </p:cNvPr>
          <p:cNvSpPr txBox="1">
            <a:spLocks/>
          </p:cNvSpPr>
          <p:nvPr/>
        </p:nvSpPr>
        <p:spPr>
          <a:xfrm>
            <a:off x="0" y="1298165"/>
            <a:ext cx="9056317" cy="205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3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Cómo Buscar y Evaluar la Información</a:t>
            </a:r>
          </a:p>
          <a:p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Digital: ADULTOS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631D96B-8E63-4ACF-9DD5-CECA8E43E4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3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7"/>
          <p:cNvSpPr txBox="1"/>
          <p:nvPr/>
        </p:nvSpPr>
        <p:spPr>
          <a:xfrm>
            <a:off x="0" y="140116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¡Probemos juntos!</a:t>
            </a:r>
          </a:p>
        </p:txBody>
      </p:sp>
      <p:sp>
        <p:nvSpPr>
          <p:cNvPr id="340" name="Google Shape;340;p57"/>
          <p:cNvSpPr txBox="1"/>
          <p:nvPr/>
        </p:nvSpPr>
        <p:spPr>
          <a:xfrm>
            <a:off x="1937850" y="2255700"/>
            <a:ext cx="5268300" cy="6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https://nyti.ms/2PZ6CPj</a:t>
            </a: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13;p39">
            <a:extLst>
              <a:ext uri="{FF2B5EF4-FFF2-40B4-BE49-F238E27FC236}">
                <a16:creationId xmlns:a16="http://schemas.microsoft.com/office/drawing/2014/main" xmlns="" id="{6485F8FF-FE62-4C7B-8E88-0147AB3DFD9C}"/>
              </a:ext>
            </a:extLst>
          </p:cNvPr>
          <p:cNvSpPr txBox="1"/>
          <p:nvPr/>
        </p:nvSpPr>
        <p:spPr>
          <a:xfrm>
            <a:off x="0" y="59529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Evaluar la Información</a:t>
            </a:r>
          </a:p>
        </p:txBody>
      </p:sp>
      <p:sp>
        <p:nvSpPr>
          <p:cNvPr id="6" name="Google Shape;214;p39">
            <a:extLst>
              <a:ext uri="{FF2B5EF4-FFF2-40B4-BE49-F238E27FC236}">
                <a16:creationId xmlns:a16="http://schemas.microsoft.com/office/drawing/2014/main" xmlns="" id="{7C8D73AB-2F46-4726-8155-8C11B6501E70}"/>
              </a:ext>
            </a:extLst>
          </p:cNvPr>
          <p:cNvSpPr txBox="1"/>
          <p:nvPr/>
        </p:nvSpPr>
        <p:spPr>
          <a:xfrm>
            <a:off x="1090150" y="838971"/>
            <a:ext cx="7641726" cy="37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2400"/>
              <a:buFont typeface="Average"/>
              <a:buChar char="➔"/>
            </a:pPr>
            <a:r>
              <a:rPr lang="es-AR" sz="17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¿De dónde proviene la información?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¿Cuánto tiempo tiene la información?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¿Quién la escribió o pagó por ella?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17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¿Cuáles son sus fuentes?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 es el objetivo de este sitio?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2400"/>
              <a:buFont typeface="Average"/>
              <a:buChar char="➔"/>
            </a:pPr>
            <a:r>
              <a:rPr lang="es-AR" sz="17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 cuidado </a:t>
            </a:r>
            <a:r>
              <a:rPr lang="es-AR" sz="17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al elegir.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El lenguaje emocional y las generalizaciones son una bandera de peligro.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Concéntrate en los hechos.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Verifica diferentes fuentes y considera distintos puntos de vista.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rage"/>
              <a:buChar char="➔"/>
            </a:pPr>
            <a:r>
              <a:rPr lang="es-AR" sz="17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Utiliza verificadores de hechos:	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http://</a:t>
            </a:r>
            <a:r>
              <a:rPr lang="es-AR" sz="17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www.snopes.com</a:t>
            </a:r>
            <a:r>
              <a:rPr lang="es-AR" sz="17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https://</a:t>
            </a:r>
            <a:r>
              <a:rPr lang="es-AR" sz="17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www.politifact.com</a:t>
            </a:r>
            <a:r>
              <a:rPr lang="es-AR" sz="17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/</a:t>
            </a:r>
            <a:r>
              <a:rPr lang="es-AR" sz="17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9"/>
          <p:cNvSpPr txBox="1"/>
          <p:nvPr/>
        </p:nvSpPr>
        <p:spPr>
          <a:xfrm>
            <a:off x="0" y="1748894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¡Probemos con otro!</a:t>
            </a:r>
          </a:p>
        </p:txBody>
      </p:sp>
      <p:sp>
        <p:nvSpPr>
          <p:cNvPr id="354" name="Google Shape;354;p59"/>
          <p:cNvSpPr txBox="1"/>
          <p:nvPr/>
        </p:nvSpPr>
        <p:spPr>
          <a:xfrm>
            <a:off x="1937850" y="2577672"/>
            <a:ext cx="5268300" cy="6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http://bit.ly/lionele</a:t>
            </a:r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13;p39">
            <a:extLst>
              <a:ext uri="{FF2B5EF4-FFF2-40B4-BE49-F238E27FC236}">
                <a16:creationId xmlns:a16="http://schemas.microsoft.com/office/drawing/2014/main" xmlns="" id="{AA3A5E7A-AAC2-4E28-9F08-F5864E498B2F}"/>
              </a:ext>
            </a:extLst>
          </p:cNvPr>
          <p:cNvSpPr txBox="1"/>
          <p:nvPr/>
        </p:nvSpPr>
        <p:spPr>
          <a:xfrm>
            <a:off x="0" y="59529"/>
            <a:ext cx="9144000" cy="10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Evaluar la Información</a:t>
            </a:r>
          </a:p>
        </p:txBody>
      </p:sp>
      <p:sp>
        <p:nvSpPr>
          <p:cNvPr id="6" name="Google Shape;214;p39">
            <a:extLst>
              <a:ext uri="{FF2B5EF4-FFF2-40B4-BE49-F238E27FC236}">
                <a16:creationId xmlns:a16="http://schemas.microsoft.com/office/drawing/2014/main" xmlns="" id="{1B80EAB7-53D3-4178-9B64-57EA26CF298F}"/>
              </a:ext>
            </a:extLst>
          </p:cNvPr>
          <p:cNvSpPr txBox="1"/>
          <p:nvPr/>
        </p:nvSpPr>
        <p:spPr>
          <a:xfrm>
            <a:off x="1090150" y="838971"/>
            <a:ext cx="7641726" cy="37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2400"/>
              <a:buFont typeface="Average"/>
              <a:buChar char="➔"/>
            </a:pPr>
            <a:r>
              <a:rPr lang="es-AR" sz="17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¿De dónde proviene la información?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¿Cuánto tiempo tiene la información?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¿Quién la escribió o pagó por ella?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17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¿Cuáles son sus fuentes?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 es el objetivo de este sitio?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2400"/>
              <a:buFont typeface="Average"/>
              <a:buChar char="➔"/>
            </a:pPr>
            <a:r>
              <a:rPr lang="es-AR" sz="17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Ten </a:t>
            </a:r>
            <a:r>
              <a:rPr lang="es-AR" sz="17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cuidado al elegir.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El lenguaje emocional y las generalizaciones son una bandera de peligro.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Concéntrate en los hechos.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Verifica diferentes fuentes y considera distintos puntos de vista.</a:t>
            </a: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rage"/>
              <a:buChar char="➔"/>
            </a:pPr>
            <a:r>
              <a:rPr lang="es-AR" sz="17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Utiliza verificadores de hechos:	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http://</a:t>
            </a:r>
            <a:r>
              <a:rPr lang="es-AR" sz="17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4"/>
              </a:rPr>
              <a:t>www.snopes.com</a:t>
            </a:r>
            <a:r>
              <a:rPr lang="es-AR" sz="17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7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https://</a:t>
            </a:r>
            <a:r>
              <a:rPr lang="es-AR" sz="1700" u="sng" dirty="0" err="1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www.politifact.com</a:t>
            </a:r>
            <a:r>
              <a:rPr lang="es-AR" sz="1700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  <a:hlinkClick r:id="rId5"/>
              </a:rPr>
              <a:t>/</a:t>
            </a:r>
            <a:r>
              <a:rPr lang="es-AR" sz="17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61"/>
          <p:cNvSpPr txBox="1">
            <a:spLocks noGrp="1"/>
          </p:cNvSpPr>
          <p:nvPr>
            <p:ph type="title"/>
          </p:nvPr>
        </p:nvSpPr>
        <p:spPr>
          <a:xfrm>
            <a:off x="104625" y="1888421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Cómo Evaluar la Información</a:t>
            </a:r>
          </a:p>
        </p:txBody>
      </p: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62"/>
          <p:cNvSpPr txBox="1">
            <a:spLocks noGrp="1"/>
          </p:cNvSpPr>
          <p:nvPr>
            <p:ph type="title" idx="4294967295"/>
          </p:nvPr>
        </p:nvSpPr>
        <p:spPr>
          <a:xfrm>
            <a:off x="0" y="1743075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Recursos que Brindan Información </a:t>
            </a:r>
            <a:r>
              <a:rPr lang="es-AR" sz="3600" dirty="0"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 Línea </a:t>
            </a:r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sobre la Salud</a:t>
            </a:r>
          </a:p>
        </p:txBody>
      </p:sp>
      <p:sp>
        <p:nvSpPr>
          <p:cNvPr id="374" name="Google Shape;374;p62"/>
          <p:cNvSpPr txBox="1">
            <a:spLocks noGrp="1"/>
          </p:cNvSpPr>
          <p:nvPr>
            <p:ph type="ctrTitle" idx="4294967295"/>
          </p:nvPr>
        </p:nvSpPr>
        <p:spPr>
          <a:xfrm>
            <a:off x="0" y="3049588"/>
            <a:ext cx="9144000" cy="2093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piensas acerca de buscar </a:t>
            </a:r>
          </a:p>
          <a:p>
            <a:pPr lvl="0"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información en línea sobre la salud?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3"/>
          <p:cNvSpPr txBox="1">
            <a:spLocks noGrp="1"/>
          </p:cNvSpPr>
          <p:nvPr>
            <p:ph type="title" idx="4294967295"/>
          </p:nvPr>
        </p:nvSpPr>
        <p:spPr>
          <a:xfrm>
            <a:off x="0" y="418979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medlineplus.gov</a:t>
            </a:r>
          </a:p>
        </p:txBody>
      </p:sp>
      <p:pic>
        <p:nvPicPr>
          <p:cNvPr id="381" name="Google Shape;381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56213" y="1194358"/>
            <a:ext cx="5631567" cy="35301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4"/>
          <p:cNvSpPr txBox="1">
            <a:spLocks noGrp="1"/>
          </p:cNvSpPr>
          <p:nvPr>
            <p:ph type="title" idx="4294967295"/>
          </p:nvPr>
        </p:nvSpPr>
        <p:spPr>
          <a:xfrm>
            <a:off x="0" y="446333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nchealthinfo.org</a:t>
            </a:r>
          </a:p>
        </p:txBody>
      </p:sp>
      <p:pic>
        <p:nvPicPr>
          <p:cNvPr id="388" name="Google Shape;388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96959" y="1287887"/>
            <a:ext cx="5350082" cy="33406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>
            <a:spLocks noGrp="1"/>
          </p:cNvSpPr>
          <p:nvPr>
            <p:ph type="title"/>
          </p:nvPr>
        </p:nvSpPr>
        <p:spPr>
          <a:xfrm>
            <a:off x="0" y="1948911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Recursos que Brindan Información en Línea sobre la Salud</a:t>
            </a:r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66"/>
          <p:cNvSpPr txBox="1">
            <a:spLocks noGrp="1"/>
          </p:cNvSpPr>
          <p:nvPr>
            <p:ph type="title" idx="4294967295"/>
          </p:nvPr>
        </p:nvSpPr>
        <p:spPr>
          <a:xfrm>
            <a:off x="0" y="519175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Recursos de Bibliotecas</a:t>
            </a:r>
          </a:p>
        </p:txBody>
      </p:sp>
      <p:pic>
        <p:nvPicPr>
          <p:cNvPr id="401" name="Google Shape;401;p66" descr=" " title="&quot;Library Card&quot;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59334" y="1347850"/>
            <a:ext cx="4225332" cy="3169012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 txBox="1">
            <a:spLocks noGrp="1"/>
          </p:cNvSpPr>
          <p:nvPr>
            <p:ph type="title"/>
          </p:nvPr>
        </p:nvSpPr>
        <p:spPr>
          <a:xfrm>
            <a:off x="-75" y="1432958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/>
              <a:t>Presentación y comentarios:</a:t>
            </a:r>
          </a:p>
        </p:txBody>
      </p:sp>
      <p:sp>
        <p:nvSpPr>
          <p:cNvPr id="87" name="Google Shape;87;p22"/>
          <p:cNvSpPr txBox="1">
            <a:spLocks noGrp="1"/>
          </p:cNvSpPr>
          <p:nvPr>
            <p:ph type="ctrTitle" idx="4294967295"/>
          </p:nvPr>
        </p:nvSpPr>
        <p:spPr>
          <a:xfrm>
            <a:off x="0" y="2068675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información le gustaría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encontrar en internet?</a:t>
            </a:r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67"/>
          <p:cNvSpPr txBox="1">
            <a:spLocks noGrp="1"/>
          </p:cNvSpPr>
          <p:nvPr>
            <p:ph type="ctrTitle" idx="4294967295"/>
          </p:nvPr>
        </p:nvSpPr>
        <p:spPr>
          <a:xfrm>
            <a:off x="1287173" y="1306048"/>
            <a:ext cx="7332662" cy="1851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Completar la encuesta al salir.</a:t>
            </a:r>
          </a:p>
        </p:txBody>
      </p:sp>
      <p:sp>
        <p:nvSpPr>
          <p:cNvPr id="7" name="Google Shape;531;p69">
            <a:extLst>
              <a:ext uri="{FF2B5EF4-FFF2-40B4-BE49-F238E27FC236}">
                <a16:creationId xmlns:a16="http://schemas.microsoft.com/office/drawing/2014/main" xmlns="" id="{5B49B8B0-2172-4D1D-A757-DF1750EDC325}"/>
              </a:ext>
            </a:extLst>
          </p:cNvPr>
          <p:cNvSpPr txBox="1">
            <a:spLocks/>
          </p:cNvSpPr>
          <p:nvPr/>
        </p:nvSpPr>
        <p:spPr>
          <a:xfrm>
            <a:off x="588804" y="731248"/>
            <a:ext cx="87294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Cierre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>
            <a:spLocks noGrp="1"/>
          </p:cNvSpPr>
          <p:nvPr>
            <p:ph type="title"/>
          </p:nvPr>
        </p:nvSpPr>
        <p:spPr>
          <a:xfrm>
            <a:off x="-75" y="1399950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Motor de Búsqueda</a:t>
            </a:r>
          </a:p>
        </p:txBody>
      </p:sp>
      <p:sp>
        <p:nvSpPr>
          <p:cNvPr id="100" name="Google Shape;100;p24"/>
          <p:cNvSpPr txBox="1">
            <a:spLocks noGrp="1"/>
          </p:cNvSpPr>
          <p:nvPr>
            <p:ph type="ctrTitle" idx="4294967295"/>
          </p:nvPr>
        </p:nvSpPr>
        <p:spPr>
          <a:xfrm>
            <a:off x="0" y="2203897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Un sitio web que utiliza palabras clave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para encontrar información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relevante en línea.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25"/>
          <p:cNvPicPr preferRelativeResize="0"/>
          <p:nvPr/>
        </p:nvPicPr>
        <p:blipFill>
          <a:blip r:embed="rId4"/>
          <a:srcRect/>
          <a:stretch/>
        </p:blipFill>
        <p:spPr>
          <a:xfrm>
            <a:off x="2623831" y="10518"/>
            <a:ext cx="4269764" cy="285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5"/>
          <p:cNvSpPr txBox="1">
            <a:spLocks noGrp="1"/>
          </p:cNvSpPr>
          <p:nvPr>
            <p:ph type="title" idx="4294967295"/>
          </p:nvPr>
        </p:nvSpPr>
        <p:spPr>
          <a:xfrm>
            <a:off x="1333344" y="2215971"/>
            <a:ext cx="7269743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0800" lvl="0" algn="l" rtl="0">
              <a:spcBef>
                <a:spcPts val="0"/>
              </a:spcBef>
              <a:spcAft>
                <a:spcPts val="0"/>
              </a:spcAft>
              <a:buClr>
                <a:srgbClr val="38761D"/>
              </a:buClr>
              <a:buSzPts val="2800"/>
            </a:pPr>
            <a:r>
              <a:rPr lang="es-AR" dirty="0">
                <a:solidFill>
                  <a:srgbClr val="387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 excelente porque ayuda a encontrar lo que está buscando.</a:t>
            </a:r>
            <a:br>
              <a:rPr lang="es-AR" dirty="0">
                <a:solidFill>
                  <a:srgbClr val="387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dirty="0">
                <a:solidFill>
                  <a:srgbClr val="99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Recoge información y puede compartirla. con los anunciantes.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rgbClr val="FF820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Guarda el historial de búsqueda en su cuenta Google.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A2B3D86-824A-4E26-9571-AE1E1672C3E1}"/>
              </a:ext>
            </a:extLst>
          </p:cNvPr>
          <p:cNvSpPr txBox="1"/>
          <p:nvPr/>
        </p:nvSpPr>
        <p:spPr>
          <a:xfrm>
            <a:off x="713455" y="2040229"/>
            <a:ext cx="5818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6000">
                <a:solidFill>
                  <a:schemeClr val="accent2"/>
                </a:solidFill>
                <a:latin typeface="+mj-lt"/>
              </a:rPr>
              <a:t>+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9D1AA8-2666-401D-9214-4E34AED7564E}"/>
              </a:ext>
            </a:extLst>
          </p:cNvPr>
          <p:cNvSpPr txBox="1"/>
          <p:nvPr/>
        </p:nvSpPr>
        <p:spPr>
          <a:xfrm>
            <a:off x="700576" y="2240285"/>
            <a:ext cx="4731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8000" b="1">
                <a:solidFill>
                  <a:schemeClr val="accent4">
                    <a:lumMod val="75000"/>
                  </a:schemeClr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F15E7A4-8365-4514-957D-C514D7E227B3}"/>
              </a:ext>
            </a:extLst>
          </p:cNvPr>
          <p:cNvSpPr txBox="1"/>
          <p:nvPr/>
        </p:nvSpPr>
        <p:spPr>
          <a:xfrm>
            <a:off x="713455" y="3294221"/>
            <a:ext cx="473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6000" b="1">
                <a:solidFill>
                  <a:schemeClr val="accent3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~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6"/>
          <p:cNvSpPr txBox="1">
            <a:spLocks noGrp="1"/>
          </p:cNvSpPr>
          <p:nvPr>
            <p:ph type="title" idx="4294967295"/>
          </p:nvPr>
        </p:nvSpPr>
        <p:spPr>
          <a:xfrm>
            <a:off x="2299770" y="2447721"/>
            <a:ext cx="5632450" cy="2093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0800" lvl="0" algn="l" rtl="0">
              <a:spcBef>
                <a:spcPts val="0"/>
              </a:spcBef>
              <a:spcAft>
                <a:spcPts val="0"/>
              </a:spcAft>
              <a:buClr>
                <a:srgbClr val="38761D"/>
              </a:buClr>
              <a:buSzPts val="2800"/>
            </a:pPr>
            <a:r>
              <a:rPr lang="es-AR">
                <a:solidFill>
                  <a:srgbClr val="387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Protege su privacidad.</a:t>
            </a:r>
          </a:p>
          <a:p>
            <a:pPr marL="50800" lvl="0" algn="l" rtl="0">
              <a:spcBef>
                <a:spcPts val="0"/>
              </a:spcBef>
              <a:spcAft>
                <a:spcPts val="0"/>
              </a:spcAft>
              <a:buClr>
                <a:srgbClr val="990000"/>
              </a:buClr>
              <a:buSzPts val="2800"/>
            </a:pPr>
            <a:r>
              <a:rPr lang="es-AR">
                <a:solidFill>
                  <a:srgbClr val="99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Menos características.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solidFill>
                  <a:srgbClr val="FF820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Puede no ser tan bueno para encontrar lo que busca.</a:t>
            </a:r>
          </a:p>
        </p:txBody>
      </p:sp>
      <p:pic>
        <p:nvPicPr>
          <p:cNvPr id="114" name="Google Shape;114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10850" y="304800"/>
            <a:ext cx="2437794" cy="19238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9CD4C94-4B3E-44F7-8246-FFEAF46FEEE8}"/>
              </a:ext>
            </a:extLst>
          </p:cNvPr>
          <p:cNvSpPr txBox="1"/>
          <p:nvPr/>
        </p:nvSpPr>
        <p:spPr>
          <a:xfrm>
            <a:off x="1652373" y="2217805"/>
            <a:ext cx="5818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6000">
                <a:solidFill>
                  <a:schemeClr val="accent2"/>
                </a:solidFill>
                <a:latin typeface="+mj-lt"/>
              </a:rPr>
              <a:t>+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4EEDAD7-950D-426C-AA4A-888636EA59BA}"/>
              </a:ext>
            </a:extLst>
          </p:cNvPr>
          <p:cNvSpPr txBox="1"/>
          <p:nvPr/>
        </p:nvSpPr>
        <p:spPr>
          <a:xfrm>
            <a:off x="1652373" y="2063918"/>
            <a:ext cx="4731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8000" b="1">
                <a:solidFill>
                  <a:schemeClr val="accent4">
                    <a:lumMod val="75000"/>
                  </a:schemeClr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989B2D4-15AE-4A1C-8CA6-BD3B2D60A78C}"/>
              </a:ext>
            </a:extLst>
          </p:cNvPr>
          <p:cNvSpPr txBox="1"/>
          <p:nvPr/>
        </p:nvSpPr>
        <p:spPr>
          <a:xfrm>
            <a:off x="1652373" y="3210169"/>
            <a:ext cx="473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6000" b="1" dirty="0">
                <a:solidFill>
                  <a:schemeClr val="accent3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~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7"/>
          <p:cNvPicPr preferRelativeResize="0"/>
          <p:nvPr/>
        </p:nvPicPr>
        <p:blipFill>
          <a:blip r:embed="rId4"/>
          <a:srcRect/>
          <a:stretch/>
        </p:blipFill>
        <p:spPr>
          <a:xfrm>
            <a:off x="2623831" y="435521"/>
            <a:ext cx="4269764" cy="285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7"/>
          <p:cNvSpPr txBox="1">
            <a:spLocks noGrp="1"/>
          </p:cNvSpPr>
          <p:nvPr>
            <p:ph type="title" idx="4294967295"/>
          </p:nvPr>
        </p:nvSpPr>
        <p:spPr>
          <a:xfrm>
            <a:off x="315913" y="2654144"/>
            <a:ext cx="8828087" cy="2093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Abrir el navegador y dirigirse a </a:t>
            </a:r>
            <a:r>
              <a:rPr lang="es-AR" sz="30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google.com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5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Main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CBC211E-71AA-45E6-BF74-B30C95DB8553}" vid="{6F670111-A68C-4529-8F26-B171CDDC686B}"/>
    </a:ext>
  </a:extLst>
</a:theme>
</file>

<file path=ppt/theme/theme2.xml><?xml version="1.0" encoding="utf-8"?>
<a:theme xmlns:a="http://schemas.openxmlformats.org/drawingml/2006/main" name="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CBC211E-71AA-45E6-BF74-B30C95DB8553}" vid="{246CF830-6344-4CCA-A3E3-1DDE13533B57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1612</TotalTime>
  <Words>838</Words>
  <Application>Microsoft Office PowerPoint</Application>
  <PresentationFormat>On-screen Show (16:9)</PresentationFormat>
  <Paragraphs>190</Paragraphs>
  <Slides>50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63" baseType="lpstr">
      <vt:lpstr>Castellar</vt:lpstr>
      <vt:lpstr>Open Sans</vt:lpstr>
      <vt:lpstr>Roboto</vt:lpstr>
      <vt:lpstr>Calibri</vt:lpstr>
      <vt:lpstr>Open Sans SemiBold</vt:lpstr>
      <vt:lpstr>Helvetica Neue Light</vt:lpstr>
      <vt:lpstr>Times New Roman</vt:lpstr>
      <vt:lpstr>Average</vt:lpstr>
      <vt:lpstr>Calibri Light</vt:lpstr>
      <vt:lpstr>Open Sans bold</vt:lpstr>
      <vt:lpstr>Arial</vt:lpstr>
      <vt:lpstr>Simple Light</vt:lpstr>
      <vt:lpstr>White</vt:lpstr>
      <vt:lpstr>Registrarse (el adulto y el estudiante). Buscar un asiento. Encender la computadora e iniciar sesión. Comprobar que la batería esté cargada o buscar un lugar donde conectarla.</vt:lpstr>
      <vt:lpstr>PowerPoint Presentation</vt:lpstr>
      <vt:lpstr>Motores de Búsqueda Cómo Encontrar Información en Línea Cómo Evaluar Información incluyendo: Información sobre Salud Recursos de Bibliotecas</vt:lpstr>
      <vt:lpstr>PowerPoint Presentation</vt:lpstr>
      <vt:lpstr>Presentación y comentarios:</vt:lpstr>
      <vt:lpstr>Motor de Búsqueda</vt:lpstr>
      <vt:lpstr>Es excelente porque ayuda a encontrar lo que está buscando. Recoge información y puede compartirla. con los anunciantes. Guarda el historial de búsqueda en su cuenta Google.</vt:lpstr>
      <vt:lpstr>Protege su privacidad. Menos características. Puede no ser tan bueno para encontrar lo que busca.</vt:lpstr>
      <vt:lpstr>Abrir el navegador y dirigirse a google.com</vt:lpstr>
      <vt:lpstr>PowerPoint Presentation</vt:lpstr>
      <vt:lpstr>Palabras Clave</vt:lpstr>
      <vt:lpstr>PowerPoint Presentation</vt:lpstr>
      <vt:lpstr>Página de Resultados</vt:lpstr>
      <vt:lpstr>PowerPoint Presentation</vt:lpstr>
      <vt:lpstr>Cómo Refinar y Mejorar una Búsqueda:</vt:lpstr>
      <vt:lpstr>¿Preguntas?</vt:lpstr>
      <vt:lpstr>Cómo Evaluar la Información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Recursos que Brindan Información en Línea sobre la Salud </vt:lpstr>
      <vt:lpstr>medlineplus.gov</vt:lpstr>
      <vt:lpstr>nchealthinfo.org</vt:lpstr>
      <vt:lpstr>Recursos que Brindan Información en Línea sobre la Salud</vt:lpstr>
      <vt:lpstr>Recursos de Bibliotecas</vt:lpstr>
      <vt:lpstr> Completar la encuesta al salir.</vt:lpstr>
      <vt:lpstr>PowerPoint Presentation</vt:lpstr>
      <vt:lpstr>Presentación y comentarios:</vt:lpstr>
      <vt:lpstr>PowerPoint Presentation</vt:lpstr>
      <vt:lpstr>Consejos y Trucos de Google</vt:lpstr>
      <vt:lpstr>Consejos y Trucos de Google</vt:lpstr>
      <vt:lpstr>Desafío de Búsqueda en Google</vt:lpstr>
      <vt:lpstr>A Google a Day</vt:lpstr>
      <vt:lpstr>Cómo Evaluar la Información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Cómo Evaluar la Información</vt:lpstr>
      <vt:lpstr>Recursos que Brindan Información en Línea sobre la Salud</vt:lpstr>
      <vt:lpstr>medlineplus.gov</vt:lpstr>
      <vt:lpstr>nchealthinfo.org</vt:lpstr>
      <vt:lpstr>Recursos que Brindan Información en Línea sobre la Salud</vt:lpstr>
      <vt:lpstr>Recursos de Bibliotecas</vt:lpstr>
      <vt:lpstr> Completar la encuesta al salir.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Sullivan, Kaili</dc:creator>
  <cp:lastModifiedBy>Jackie Metivier</cp:lastModifiedBy>
  <cp:revision>35</cp:revision>
  <dcterms:modified xsi:type="dcterms:W3CDTF">2021-11-05T13:21:29Z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57C30131-801B-40B9-A512-D2EEAE6D21FA</vt:lpwstr>
  </property>
  <property fmtid="{D5CDD505-2E9C-101B-9397-08002B2CF9AE}" pid="3" name="ArticulatePath">
    <vt:lpwstr>https://ncconnect-my.sharepoint.com/personal/abigail_waldrupe_ncdcr_gov/Documents/Toolkit/Workshop Documents/Session 4 - Finding and Evaluating Info/S4 Two Groups/S4 - slides - two groups</vt:lpwstr>
  </property>
</Properties>
</file>